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embeddings/oleObject1.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499" r:id="rId2"/>
    <p:sldId id="500" r:id="rId3"/>
    <p:sldId id="501" r:id="rId4"/>
    <p:sldId id="544" r:id="rId5"/>
    <p:sldId id="543" r:id="rId6"/>
    <p:sldId id="503" r:id="rId7"/>
    <p:sldId id="535" r:id="rId8"/>
    <p:sldId id="505" r:id="rId9"/>
    <p:sldId id="506" r:id="rId10"/>
    <p:sldId id="507" r:id="rId11"/>
    <p:sldId id="509" r:id="rId12"/>
    <p:sldId id="550" r:id="rId13"/>
    <p:sldId id="508" r:id="rId14"/>
    <p:sldId id="510" r:id="rId15"/>
    <p:sldId id="511" r:id="rId16"/>
    <p:sldId id="512" r:id="rId17"/>
    <p:sldId id="513" r:id="rId18"/>
    <p:sldId id="514" r:id="rId19"/>
    <p:sldId id="515" r:id="rId20"/>
    <p:sldId id="516" r:id="rId21"/>
    <p:sldId id="517" r:id="rId22"/>
    <p:sldId id="538" r:id="rId23"/>
    <p:sldId id="539" r:id="rId24"/>
    <p:sldId id="519" r:id="rId25"/>
    <p:sldId id="540" r:id="rId26"/>
    <p:sldId id="551" r:id="rId27"/>
    <p:sldId id="520" r:id="rId28"/>
    <p:sldId id="537" r:id="rId29"/>
    <p:sldId id="521" r:id="rId30"/>
    <p:sldId id="523" r:id="rId31"/>
    <p:sldId id="536" r:id="rId32"/>
    <p:sldId id="524" r:id="rId33"/>
    <p:sldId id="548" r:id="rId34"/>
    <p:sldId id="549" r:id="rId35"/>
    <p:sldId id="547" r:id="rId36"/>
    <p:sldId id="552" r:id="rId37"/>
    <p:sldId id="545" r:id="rId38"/>
    <p:sldId id="525" r:id="rId39"/>
    <p:sldId id="526" r:id="rId40"/>
    <p:sldId id="527" r:id="rId41"/>
    <p:sldId id="528" r:id="rId42"/>
    <p:sldId id="529" r:id="rId43"/>
    <p:sldId id="530" r:id="rId44"/>
    <p:sldId id="531" r:id="rId45"/>
    <p:sldId id="532" r:id="rId46"/>
    <p:sldId id="533" r:id="rId47"/>
    <p:sldId id="534"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52" clrIdx="0"/>
  <p:cmAuthor id="1" name="User" initials="U" lastIdx="1" clrIdx="1"/>
  <p:cmAuthor id="2" name="Clavarino,Cristina" initials="C"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64C"/>
    <a:srgbClr val="FEC46F"/>
    <a:srgbClr val="FFF8AE"/>
    <a:srgbClr val="E6AF00"/>
    <a:srgbClr val="FFFAD0"/>
    <a:srgbClr val="414042"/>
    <a:srgbClr val="FFFFFF"/>
    <a:srgbClr val="909090"/>
    <a:srgbClr val="8E9095"/>
    <a:srgbClr val="595A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98305" autoAdjust="0"/>
  </p:normalViewPr>
  <p:slideViewPr>
    <p:cSldViewPr showGuides="1">
      <p:cViewPr varScale="1">
        <p:scale>
          <a:sx n="124" d="100"/>
          <a:sy n="124" d="100"/>
        </p:scale>
        <p:origin x="-712" y="-10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4" d="100"/>
        <a:sy n="8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10/9/14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na3.salesforce.com/a0750000008fykVAAQ" TargetMode="External"/><Relationship Id="rId4" Type="http://schemas.openxmlformats.org/officeDocument/2006/relationships/hyperlink" Target="https://na3.salesforce.com/a0750000006xgqpAAA" TargetMode="External"/><Relationship Id="rId5" Type="http://schemas.openxmlformats.org/officeDocument/2006/relationships/hyperlink" Target="https://na3.salesforce.com/a0750000008gibvAAA" TargetMode="External"/><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na3.salesforce.com/a0750000008fykVAAQ" TargetMode="External"/><Relationship Id="rId4" Type="http://schemas.openxmlformats.org/officeDocument/2006/relationships/hyperlink" Target="https://na3.salesforce.com/a0750000006xgqpAAA" TargetMode="External"/><Relationship Id="rId5" Type="http://schemas.openxmlformats.org/officeDocument/2006/relationships/hyperlink" Target="https://na3.salesforce.com/a0750000008gibvAAA" TargetMode="External"/><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27270A-B589-8A4E-8AFA-2777360C24A9}" type="slidenum">
              <a:rPr lang="en-US" smtClean="0"/>
              <a:pPr/>
              <a:t>4</a:t>
            </a:fld>
            <a:endParaRPr lang="en-US" dirty="0"/>
          </a:p>
        </p:txBody>
      </p:sp>
    </p:spTree>
    <p:extLst>
      <p:ext uri="{BB962C8B-B14F-4D97-AF65-F5344CB8AC3E}">
        <p14:creationId xmlns:p14="http://schemas.microsoft.com/office/powerpoint/2010/main" val="2702958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a:xfrm>
            <a:off x="381000" y="685800"/>
            <a:ext cx="6096000" cy="3429000"/>
          </a:xfrm>
        </p:spPr>
      </p:sp>
      <p:sp>
        <p:nvSpPr>
          <p:cNvPr id="69634" name="Rectangle 2"/>
          <p:cNvSpPr>
            <a:spLocks noGrp="1" noChangeArrowheads="1"/>
          </p:cNvSpPr>
          <p:nvPr>
            <p:ph type="body" idx="1"/>
          </p:nvPr>
        </p:nvSpPr>
        <p:spPr/>
        <p:txBody>
          <a:bodyPr/>
          <a:lstStyle/>
          <a:p>
            <a:r>
              <a:rPr lang="en-US" altLang="en-US" sz="1200">
                <a:solidFill>
                  <a:srgbClr val="FFFFFF"/>
                </a:solidFill>
                <a:latin typeface="Helvetica" charset="0"/>
                <a:ea typeface="Helvetica" charset="0"/>
                <a:cs typeface="Helvetica" charset="0"/>
                <a:sym typeface="Helvetica" charset="0"/>
              </a:rPr>
              <a:t>no script</a:t>
            </a:r>
            <a:endParaRPr lang="en-US" altLang="en-US"/>
          </a:p>
        </p:txBody>
      </p:sp>
    </p:spTree>
    <p:extLst>
      <p:ext uri="{BB962C8B-B14F-4D97-AF65-F5344CB8AC3E}">
        <p14:creationId xmlns:p14="http://schemas.microsoft.com/office/powerpoint/2010/main" val="695473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our customers do amazing things when they reduce the cost of experimentation- it moves IT from being a roadblock, where each idea costs lots of money and takes lots of time, to being an enabler where you can launch a speculative project quickly and cheaply.  It allows firms to take more chances on ideas, and gives them a shot at winning big, as opposed to being scared to even try.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555636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03363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3033630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these</a:t>
            </a:r>
            <a:r>
              <a:rPr lang="en-US" baseline="0" dirty="0" smtClean="0"/>
              <a:t> are some of the key products that support this vision of hybrid cloud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4064769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envision a hybrid cloud that allows you to use existing management frameworks to manage </a:t>
            </a:r>
            <a:r>
              <a:rPr lang="en-US" b="0" baseline="0" dirty="0" smtClean="0"/>
              <a:t>resources consistently and move workloads seamlessly between your data center and our cloud as you need. Management tool Partners include: </a:t>
            </a:r>
            <a:r>
              <a:rPr lang="en-US" b="0" baseline="0" dirty="0" err="1" smtClean="0"/>
              <a:t>RightScale</a:t>
            </a:r>
            <a:r>
              <a:rPr lang="en-US" b="0" baseline="0" dirty="0" smtClean="0"/>
              <a:t>, Dell, </a:t>
            </a:r>
            <a:r>
              <a:rPr lang="en-US" b="0" baseline="0" dirty="0" err="1" smtClean="0"/>
              <a:t>CloudVelocity</a:t>
            </a:r>
            <a:r>
              <a:rPr lang="en-US" b="0" baseline="0" dirty="0" smtClean="0"/>
              <a:t>, Microsoft, Eucalyptus, </a:t>
            </a:r>
            <a:r>
              <a:rPr lang="en-US" b="0" baseline="0" dirty="0" err="1" smtClean="0"/>
              <a:t>Racemi</a:t>
            </a:r>
            <a:r>
              <a:rPr lang="en-US" b="0" baseline="0" dirty="0" smtClean="0"/>
              <a:t>, VMWare, </a:t>
            </a:r>
            <a:r>
              <a:rPr lang="en-US" b="0" baseline="0" dirty="0" err="1" smtClean="0"/>
              <a:t>bmcsoftware</a:t>
            </a:r>
            <a:r>
              <a:rPr lang="en-US" b="0" baseline="0" dirty="0" smtClean="0"/>
              <a:t>, </a:t>
            </a:r>
            <a:r>
              <a:rPr lang="en-US" b="0" baseline="0" dirty="0" err="1" smtClean="0"/>
              <a:t>Apprenda</a:t>
            </a:r>
            <a:r>
              <a:rPr lang="en-US" b="0" baseline="0" dirty="0" smtClean="0"/>
              <a:t>, </a:t>
            </a:r>
            <a:r>
              <a:rPr lang="en-US" b="0" baseline="0" dirty="0" err="1" smtClean="0"/>
              <a:t>Xceedium</a:t>
            </a:r>
            <a:r>
              <a:rPr lang="en-US" b="0" baseline="0" dirty="0" smtClean="0"/>
              <a:t>, Symantec, Market Simplified, and CA </a:t>
            </a:r>
            <a:endParaRPr lang="en-US" b="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1"/>
          <p:cNvSpPr>
            <a:spLocks noGrp="1" noRot="1" noChangeAspect="1" noChangeArrowheads="1"/>
          </p:cNvSpPr>
          <p:nvPr>
            <p:ph type="sldImg"/>
          </p:nvPr>
        </p:nvSpPr>
        <p:spPr>
          <a:xfrm>
            <a:off x="381000" y="685800"/>
            <a:ext cx="6096000" cy="3429000"/>
          </a:xfrm>
        </p:spPr>
      </p:sp>
      <p:sp>
        <p:nvSpPr>
          <p:cNvPr id="145410" name="Rectangle 2"/>
          <p:cNvSpPr>
            <a:spLocks noGrp="1" noChangeArrowheads="1"/>
          </p:cNvSpPr>
          <p:nvPr>
            <p:ph type="body" idx="1"/>
          </p:nvPr>
        </p:nvSpPr>
        <p:spPr/>
        <p:txBody>
          <a:bodyPr/>
          <a:lstStyle/>
          <a:p>
            <a:r>
              <a:rPr lang="en-US" altLang="en-US" sz="6000" dirty="0">
                <a:latin typeface="Helvetica" charset="0"/>
                <a:ea typeface="Helvetica" charset="0"/>
                <a:cs typeface="Helvetica" charset="0"/>
                <a:sym typeface="Helvetica" charset="0"/>
              </a:rPr>
              <a:t>AppStream allows you to easily deliver low-cost virtual desktops that are secure, centrally managed and connected to your internal systems</a:t>
            </a:r>
          </a:p>
        </p:txBody>
      </p:sp>
    </p:spTree>
    <p:extLst>
      <p:ext uri="{BB962C8B-B14F-4D97-AF65-F5344CB8AC3E}">
        <p14:creationId xmlns:p14="http://schemas.microsoft.com/office/powerpoint/2010/main" val="1301095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smtClean="0"/>
              <a:t>Intro</a:t>
            </a:r>
          </a:p>
          <a:p>
            <a:pPr lvl="0">
              <a:defRPr sz="1800"/>
            </a:pPr>
            <a:endParaRPr lang="en-US" sz="1200" dirty="0" smtClean="0"/>
          </a:p>
          <a:p>
            <a:pPr lvl="0">
              <a:defRPr sz="1800"/>
            </a:pPr>
            <a:r>
              <a:rPr lang="en-US" sz="1200" dirty="0" smtClean="0"/>
              <a:t>Marco Argenti</a:t>
            </a:r>
          </a:p>
          <a:p>
            <a:pPr lvl="0">
              <a:defRPr sz="1800"/>
            </a:pPr>
            <a:endParaRPr lang="en-US" sz="1200" dirty="0" smtClean="0"/>
          </a:p>
          <a:p>
            <a:pPr lvl="0">
              <a:defRPr sz="1800"/>
            </a:pPr>
            <a:r>
              <a:rPr lang="en-US" sz="1200" dirty="0" smtClean="0"/>
              <a:t>VP, </a:t>
            </a:r>
          </a:p>
          <a:p>
            <a:pPr lvl="0">
              <a:defRPr sz="1800"/>
            </a:pPr>
            <a:r>
              <a:rPr lang="en-US" sz="1200" dirty="0" smtClean="0"/>
              <a:t>AWS Mobile</a:t>
            </a:r>
          </a:p>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pPr/>
              <a:t>34</a:t>
            </a:fld>
            <a:endParaRPr lang="en-US" dirty="0"/>
          </a:p>
        </p:txBody>
      </p:sp>
    </p:spTree>
    <p:extLst>
      <p:ext uri="{BB962C8B-B14F-4D97-AF65-F5344CB8AC3E}">
        <p14:creationId xmlns:p14="http://schemas.microsoft.com/office/powerpoint/2010/main" val="864255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Amazon </a:t>
            </a:r>
            <a:r>
              <a:rPr lang="en-US" sz="1200" dirty="0" err="1" smtClean="0"/>
              <a:t>Cognito</a:t>
            </a:r>
            <a:r>
              <a:rPr lang="en-US" sz="1200" dirty="0" smtClean="0"/>
              <a:t> is a fully managed user identity and synchronization service, which has three components: identity, synchronization and a robust set of security features. These three components allow you to sync user preferences, resume game state across devices, securely access other AWS services from your mobile app, and offer that important anonymous guest access.</a:t>
            </a:r>
          </a:p>
          <a:p>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2075963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1200" dirty="0" smtClean="0"/>
              <a:t>allows you to stay up to speed with how your own customers are using your app, with data available with an hour. It includes automatic monthly active user and daily active user metrics, along with session and retention reports. You can also design and track custom app events to extend you metrics in a way which makes most sense for your application. And finally, your retain ownership over your data, which is not mined or sold by Amazon. </a:t>
            </a:r>
          </a:p>
          <a:p>
            <a:pPr lvl="0">
              <a:defRPr sz="1800"/>
            </a:pPr>
            <a:endParaRPr lang="en-US" sz="1200" dirty="0"/>
          </a:p>
        </p:txBody>
      </p:sp>
      <p:sp>
        <p:nvSpPr>
          <p:cNvPr id="4" name="Slide Number Placeholder 3"/>
          <p:cNvSpPr>
            <a:spLocks noGrp="1"/>
          </p:cNvSpPr>
          <p:nvPr>
            <p:ph type="sldNum" sz="quarter" idx="10"/>
          </p:nvPr>
        </p:nvSpPr>
        <p:spPr/>
        <p:txBody>
          <a:bodyPr/>
          <a:lstStyle/>
          <a:p>
            <a:fld id="{85DA4EAB-7419-470F-A32F-30DDE8604762}" type="slidenum">
              <a:rPr lang="en-US" smtClean="0"/>
              <a:pPr/>
              <a:t>36</a:t>
            </a:fld>
            <a:endParaRPr lang="en-US" dirty="0"/>
          </a:p>
        </p:txBody>
      </p:sp>
    </p:spTree>
    <p:extLst>
      <p:ext uri="{BB962C8B-B14F-4D97-AF65-F5344CB8AC3E}">
        <p14:creationId xmlns:p14="http://schemas.microsoft.com/office/powerpoint/2010/main" val="69233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27270A-B589-8A4E-8AFA-2777360C24A9}" type="slidenum">
              <a:rPr lang="en-US" smtClean="0"/>
              <a:pPr/>
              <a:t>5</a:t>
            </a:fld>
            <a:endParaRPr lang="en-US" dirty="0"/>
          </a:p>
        </p:txBody>
      </p:sp>
    </p:spTree>
    <p:extLst>
      <p:ext uri="{BB962C8B-B14F-4D97-AF65-F5344CB8AC3E}">
        <p14:creationId xmlns:p14="http://schemas.microsoft.com/office/powerpoint/2010/main" val="283324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Calibri" charset="0"/>
                <a:cs typeface="Calibri" charset="0"/>
                <a:sym typeface="Calibri" charset="0"/>
              </a:rPr>
              <a:t>Oracle = </a:t>
            </a:r>
            <a:r>
              <a:rPr lang="en-US" sz="1200" u="sng" dirty="0" smtClean="0">
                <a:solidFill>
                  <a:srgbClr val="0000FF"/>
                </a:solidFill>
                <a:latin typeface="Calibri" charset="0"/>
                <a:cs typeface="Calibri" charset="0"/>
                <a:sym typeface="Calibri" charset="0"/>
                <a:hlinkClick r:id="rId3"/>
              </a:rPr>
              <a:t>Tokyo Stock Exchange</a:t>
            </a:r>
            <a:endParaRPr lang="en-US" sz="1200" dirty="0" smtClean="0">
              <a:latin typeface="Calibri" charset="0"/>
              <a:cs typeface="Calibri" charset="0"/>
              <a:sym typeface="Calibri" charset="0"/>
            </a:endParaRPr>
          </a:p>
          <a:p>
            <a:r>
              <a:rPr lang="en-US" sz="1200" dirty="0" smtClean="0">
                <a:latin typeface="Calibri Italic" charset="0"/>
                <a:cs typeface="Calibri Italic" charset="0"/>
                <a:sym typeface="Calibri Italic" charset="0"/>
              </a:rPr>
              <a:t>The Tokyo Stock Exchange is using Amazon EC2 and Amazon VPC in the AWS Tokyo Region as a cost effective test environment to run Oracle's Enterprise Manager 11g IT management package for verification and service monitoring.</a:t>
            </a:r>
          </a:p>
          <a:p>
            <a:endParaRPr lang="en-US" sz="1200" dirty="0" smtClean="0">
              <a:solidFill>
                <a:srgbClr val="FFFFFF"/>
              </a:solidFill>
              <a:latin typeface="Arial" charset="0"/>
              <a:cs typeface="Arial" charset="0"/>
              <a:sym typeface="Arial" charset="0"/>
            </a:endParaRPr>
          </a:p>
          <a:p>
            <a:pPr>
              <a:lnSpc>
                <a:spcPct val="90000"/>
              </a:lnSpc>
              <a:spcBef>
                <a:spcPts val="400"/>
              </a:spcBef>
            </a:pPr>
            <a:r>
              <a:rPr lang="en-US" sz="1200" dirty="0" smtClean="0">
                <a:latin typeface="Calibri" charset="0"/>
                <a:cs typeface="Calibri" charset="0"/>
                <a:sym typeface="Calibri" charset="0"/>
              </a:rPr>
              <a:t>SAP = </a:t>
            </a:r>
            <a:r>
              <a:rPr lang="en-US" sz="1200" u="sng" dirty="0" smtClean="0">
                <a:solidFill>
                  <a:srgbClr val="0000FF"/>
                </a:solidFill>
                <a:latin typeface="Calibri" charset="0"/>
                <a:cs typeface="Calibri" charset="0"/>
                <a:sym typeface="Calibri" charset="0"/>
              </a:rPr>
              <a:t>Lionsgate</a:t>
            </a:r>
            <a:r>
              <a:rPr lang="en-US" sz="1200" dirty="0" smtClean="0">
                <a:latin typeface="Calibri" charset="0"/>
                <a:cs typeface="Calibri" charset="0"/>
                <a:sym typeface="Calibri" charset="0"/>
              </a:rPr>
              <a:t> </a:t>
            </a:r>
          </a:p>
          <a:p>
            <a:r>
              <a:rPr lang="en-US" sz="1200" dirty="0" smtClean="0">
                <a:latin typeface="Calibri Italic" charset="0"/>
                <a:cs typeface="Calibri Italic" charset="0"/>
                <a:sym typeface="Calibri Italic" charset="0"/>
              </a:rPr>
              <a:t>Lionsgate</a:t>
            </a:r>
            <a:r>
              <a:rPr lang="en-US" sz="1200" dirty="0" smtClean="0">
                <a:latin typeface="Calibri Italic" charset="0"/>
                <a:cs typeface="Calibri Italic" charset="0"/>
                <a:sym typeface="Calibri Italic" charset="0"/>
                <a:hlinkClick r:id="rId4"/>
              </a:rPr>
              <a:t>, a $2 bi</a:t>
            </a:r>
            <a:r>
              <a:rPr lang="en-US" sz="1200" dirty="0" smtClean="0">
                <a:latin typeface="Calibri Italic" charset="0"/>
                <a:cs typeface="Calibri Italic" charset="0"/>
                <a:sym typeface="Calibri Italic" charset="0"/>
              </a:rPr>
              <a:t>llion global entertainment corporation, currently uses AWS for production Microsoft SharePoint and SAP development and test resulting in significant cost savings and reduced application deployment time from weeks to days.</a:t>
            </a:r>
          </a:p>
          <a:p>
            <a:endParaRPr lang="en-US" sz="1200" dirty="0" smtClean="0">
              <a:latin typeface="Calibri" charset="0"/>
              <a:cs typeface="Calibri" charset="0"/>
              <a:sym typeface="Calibri" charset="0"/>
            </a:endParaRPr>
          </a:p>
          <a:p>
            <a:r>
              <a:rPr lang="en-US" sz="1200" dirty="0" smtClean="0">
                <a:latin typeface="Calibri" charset="0"/>
                <a:cs typeface="Calibri" charset="0"/>
                <a:sym typeface="Calibri" charset="0"/>
              </a:rPr>
              <a:t>SAP = </a:t>
            </a:r>
            <a:r>
              <a:rPr lang="en-US" sz="1200" u="sng" dirty="0" err="1" smtClean="0">
                <a:solidFill>
                  <a:srgbClr val="0000FF"/>
                </a:solidFill>
                <a:latin typeface="Calibri" charset="0"/>
                <a:cs typeface="Calibri" charset="0"/>
                <a:sym typeface="Calibri" charset="0"/>
              </a:rPr>
              <a:t>Galata</a:t>
            </a:r>
            <a:r>
              <a:rPr lang="en-US" sz="1200" u="sng" dirty="0" smtClean="0">
                <a:solidFill>
                  <a:srgbClr val="0000FF"/>
                </a:solidFill>
                <a:latin typeface="Calibri" charset="0"/>
                <a:cs typeface="Calibri" charset="0"/>
                <a:sym typeface="Calibri" charset="0"/>
              </a:rPr>
              <a:t> Chemicals</a:t>
            </a:r>
            <a:endParaRPr lang="en-US" sz="1200" dirty="0" smtClean="0">
              <a:latin typeface="Calibri" charset="0"/>
              <a:cs typeface="Calibri" charset="0"/>
              <a:sym typeface="Calibri" charset="0"/>
            </a:endParaRPr>
          </a:p>
          <a:p>
            <a:r>
              <a:rPr lang="en-US" sz="1200" dirty="0" err="1" smtClean="0">
                <a:latin typeface="Calibri Italic" charset="0"/>
                <a:cs typeface="Calibri Italic" charset="0"/>
                <a:sym typeface="Calibri Italic" charset="0"/>
              </a:rPr>
              <a:t>Galata</a:t>
            </a:r>
            <a:r>
              <a:rPr lang="en-US" sz="1200" dirty="0" smtClean="0">
                <a:latin typeface="Calibri Italic" charset="0"/>
                <a:cs typeface="Calibri Italic" charset="0"/>
                <a:sym typeface="Calibri Italic" charset="0"/>
              </a:rPr>
              <a:t> Chemi</a:t>
            </a:r>
            <a:r>
              <a:rPr lang="en-US" sz="1200" dirty="0" smtClean="0">
                <a:latin typeface="Calibri Italic" charset="0"/>
                <a:cs typeface="Calibri Italic" charset="0"/>
                <a:sym typeface="Calibri Italic" charset="0"/>
                <a:hlinkClick r:id="rId5"/>
              </a:rPr>
              <a:t>cals, an additiv</a:t>
            </a:r>
            <a:r>
              <a:rPr lang="en-US" sz="1200" dirty="0" smtClean="0">
                <a:latin typeface="Calibri Italic" charset="0"/>
                <a:cs typeface="Calibri Italic" charset="0"/>
                <a:sym typeface="Calibri Italic" charset="0"/>
              </a:rPr>
              <a:t>es producer based in Connecticut, wanted to lower IT costs while maintaining a disaster recovery solution for their SAP ERP system. </a:t>
            </a:r>
            <a:r>
              <a:rPr lang="en-US" sz="1200" dirty="0" err="1" smtClean="0">
                <a:latin typeface="Calibri Italic" charset="0"/>
                <a:cs typeface="Calibri Italic" charset="0"/>
                <a:sym typeface="Calibri Italic" charset="0"/>
              </a:rPr>
              <a:t>Galata</a:t>
            </a:r>
            <a:r>
              <a:rPr lang="en-US" sz="1200" dirty="0" smtClean="0">
                <a:latin typeface="Calibri Italic" charset="0"/>
                <a:cs typeface="Calibri Italic" charset="0"/>
                <a:sym typeface="Calibri Italic" charset="0"/>
              </a:rPr>
              <a:t> worked with </a:t>
            </a:r>
            <a:r>
              <a:rPr lang="en-US" sz="1200" dirty="0" err="1" smtClean="0">
                <a:latin typeface="Calibri Italic" charset="0"/>
                <a:cs typeface="Calibri Italic" charset="0"/>
                <a:sym typeface="Calibri Italic" charset="0"/>
              </a:rPr>
              <a:t>Protera</a:t>
            </a:r>
            <a:r>
              <a:rPr lang="en-US" sz="1200" dirty="0" smtClean="0">
                <a:latin typeface="Calibri Italic" charset="0"/>
                <a:cs typeface="Calibri Italic" charset="0"/>
                <a:sym typeface="Calibri Italic" charset="0"/>
              </a:rPr>
              <a:t> Technologies to move </a:t>
            </a:r>
            <a:r>
              <a:rPr lang="en-US" sz="1200" dirty="0" err="1" smtClean="0">
                <a:latin typeface="Calibri Italic" charset="0"/>
                <a:cs typeface="Calibri Italic" charset="0"/>
                <a:sym typeface="Calibri Italic" charset="0"/>
              </a:rPr>
              <a:t>Galata</a:t>
            </a:r>
            <a:r>
              <a:rPr lang="ja-JP" altLang="en-US" sz="1200" dirty="0" smtClean="0">
                <a:latin typeface="Arial"/>
                <a:cs typeface="Calibri Italic" charset="0"/>
                <a:sym typeface="Calibri Italic" charset="0"/>
              </a:rPr>
              <a:t>’</a:t>
            </a:r>
            <a:r>
              <a:rPr lang="en-US" sz="1200" dirty="0" smtClean="0">
                <a:latin typeface="Calibri Italic" charset="0"/>
                <a:cs typeface="Calibri Italic" charset="0"/>
                <a:sym typeface="Calibri Italic" charset="0"/>
              </a:rPr>
              <a:t>s disaster recovery solution to AWS, saving time and reducing operational costs by approximately 70% when compared to an on-premises solution. </a:t>
            </a:r>
          </a:p>
          <a:p>
            <a:endParaRPr lang="en-US" sz="1200" dirty="0" smtClean="0">
              <a:latin typeface="Calibri Italic" charset="0"/>
              <a:cs typeface="Calibri Italic" charset="0"/>
              <a:sym typeface="Calibri Italic" charset="0"/>
            </a:endParaRPr>
          </a:p>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Calibri" charset="0"/>
                <a:cs typeface="Calibri" charset="0"/>
                <a:sym typeface="Calibri" charset="0"/>
              </a:rPr>
              <a:t>Oracle = </a:t>
            </a:r>
            <a:r>
              <a:rPr lang="en-US" sz="1200" u="sng" dirty="0" smtClean="0">
                <a:solidFill>
                  <a:srgbClr val="0000FF"/>
                </a:solidFill>
                <a:latin typeface="Calibri" charset="0"/>
                <a:cs typeface="Calibri" charset="0"/>
                <a:sym typeface="Calibri" charset="0"/>
                <a:hlinkClick r:id="rId3"/>
              </a:rPr>
              <a:t>Tokyo Stock Exchange</a:t>
            </a:r>
            <a:endParaRPr lang="en-US" sz="1200" dirty="0" smtClean="0">
              <a:latin typeface="Calibri" charset="0"/>
              <a:cs typeface="Calibri" charset="0"/>
              <a:sym typeface="Calibri" charset="0"/>
            </a:endParaRPr>
          </a:p>
          <a:p>
            <a:r>
              <a:rPr lang="en-US" sz="1200" dirty="0" smtClean="0">
                <a:latin typeface="Calibri Italic" charset="0"/>
                <a:cs typeface="Calibri Italic" charset="0"/>
                <a:sym typeface="Calibri Italic" charset="0"/>
              </a:rPr>
              <a:t>The Tokyo Stock Exchange is using Amazon EC2 and Amazon VPC in the AWS Tokyo Region as a cost effective test environment to run Oracle's Enterprise Manager 11g IT management package for verification and service monitoring.</a:t>
            </a:r>
          </a:p>
          <a:p>
            <a:endParaRPr lang="en-US" sz="1200" dirty="0" smtClean="0">
              <a:solidFill>
                <a:srgbClr val="FFFFFF"/>
              </a:solidFill>
              <a:latin typeface="Arial" charset="0"/>
              <a:cs typeface="Arial" charset="0"/>
              <a:sym typeface="Arial" charset="0"/>
            </a:endParaRPr>
          </a:p>
          <a:p>
            <a:pPr>
              <a:lnSpc>
                <a:spcPct val="90000"/>
              </a:lnSpc>
              <a:spcBef>
                <a:spcPts val="400"/>
              </a:spcBef>
            </a:pPr>
            <a:r>
              <a:rPr lang="en-US" sz="1200" dirty="0" smtClean="0">
                <a:latin typeface="Calibri" charset="0"/>
                <a:cs typeface="Calibri" charset="0"/>
                <a:sym typeface="Calibri" charset="0"/>
              </a:rPr>
              <a:t>SAP = </a:t>
            </a:r>
            <a:r>
              <a:rPr lang="en-US" sz="1200" u="sng" dirty="0" smtClean="0">
                <a:solidFill>
                  <a:srgbClr val="0000FF"/>
                </a:solidFill>
                <a:latin typeface="Calibri" charset="0"/>
                <a:cs typeface="Calibri" charset="0"/>
                <a:sym typeface="Calibri" charset="0"/>
              </a:rPr>
              <a:t>Lionsgate</a:t>
            </a:r>
            <a:r>
              <a:rPr lang="en-US" sz="1200" dirty="0" smtClean="0">
                <a:latin typeface="Calibri" charset="0"/>
                <a:cs typeface="Calibri" charset="0"/>
                <a:sym typeface="Calibri" charset="0"/>
              </a:rPr>
              <a:t> </a:t>
            </a:r>
          </a:p>
          <a:p>
            <a:r>
              <a:rPr lang="en-US" sz="1200" dirty="0" smtClean="0">
                <a:latin typeface="Calibri Italic" charset="0"/>
                <a:cs typeface="Calibri Italic" charset="0"/>
                <a:sym typeface="Calibri Italic" charset="0"/>
              </a:rPr>
              <a:t>Lionsgate</a:t>
            </a:r>
            <a:r>
              <a:rPr lang="en-US" sz="1200" dirty="0" smtClean="0">
                <a:latin typeface="Calibri Italic" charset="0"/>
                <a:cs typeface="Calibri Italic" charset="0"/>
                <a:sym typeface="Calibri Italic" charset="0"/>
                <a:hlinkClick r:id="rId4"/>
              </a:rPr>
              <a:t>, a $2 bi</a:t>
            </a:r>
            <a:r>
              <a:rPr lang="en-US" sz="1200" dirty="0" smtClean="0">
                <a:latin typeface="Calibri Italic" charset="0"/>
                <a:cs typeface="Calibri Italic" charset="0"/>
                <a:sym typeface="Calibri Italic" charset="0"/>
              </a:rPr>
              <a:t>llion global entertainment corporation, currently uses AWS for production Microsoft SharePoint and SAP development and test resulting in significant cost savings and reduced application deployment time from weeks to days.</a:t>
            </a:r>
          </a:p>
          <a:p>
            <a:endParaRPr lang="en-US" sz="1200" dirty="0" smtClean="0">
              <a:latin typeface="Calibri" charset="0"/>
              <a:cs typeface="Calibri" charset="0"/>
              <a:sym typeface="Calibri" charset="0"/>
            </a:endParaRPr>
          </a:p>
          <a:p>
            <a:r>
              <a:rPr lang="en-US" sz="1200" dirty="0" smtClean="0">
                <a:latin typeface="Calibri" charset="0"/>
                <a:cs typeface="Calibri" charset="0"/>
                <a:sym typeface="Calibri" charset="0"/>
              </a:rPr>
              <a:t>SAP = </a:t>
            </a:r>
            <a:r>
              <a:rPr lang="en-US" sz="1200" u="sng" dirty="0" err="1" smtClean="0">
                <a:solidFill>
                  <a:srgbClr val="0000FF"/>
                </a:solidFill>
                <a:latin typeface="Calibri" charset="0"/>
                <a:cs typeface="Calibri" charset="0"/>
                <a:sym typeface="Calibri" charset="0"/>
              </a:rPr>
              <a:t>Galata</a:t>
            </a:r>
            <a:r>
              <a:rPr lang="en-US" sz="1200" u="sng" dirty="0" smtClean="0">
                <a:solidFill>
                  <a:srgbClr val="0000FF"/>
                </a:solidFill>
                <a:latin typeface="Calibri" charset="0"/>
                <a:cs typeface="Calibri" charset="0"/>
                <a:sym typeface="Calibri" charset="0"/>
              </a:rPr>
              <a:t> Chemicals</a:t>
            </a:r>
            <a:endParaRPr lang="en-US" sz="1200" dirty="0" smtClean="0">
              <a:latin typeface="Calibri" charset="0"/>
              <a:cs typeface="Calibri" charset="0"/>
              <a:sym typeface="Calibri" charset="0"/>
            </a:endParaRPr>
          </a:p>
          <a:p>
            <a:r>
              <a:rPr lang="en-US" sz="1200" dirty="0" err="1" smtClean="0">
                <a:latin typeface="Calibri Italic" charset="0"/>
                <a:cs typeface="Calibri Italic" charset="0"/>
                <a:sym typeface="Calibri Italic" charset="0"/>
              </a:rPr>
              <a:t>Galata</a:t>
            </a:r>
            <a:r>
              <a:rPr lang="en-US" sz="1200" dirty="0" smtClean="0">
                <a:latin typeface="Calibri Italic" charset="0"/>
                <a:cs typeface="Calibri Italic" charset="0"/>
                <a:sym typeface="Calibri Italic" charset="0"/>
              </a:rPr>
              <a:t> Chemi</a:t>
            </a:r>
            <a:r>
              <a:rPr lang="en-US" sz="1200" dirty="0" smtClean="0">
                <a:latin typeface="Calibri Italic" charset="0"/>
                <a:cs typeface="Calibri Italic" charset="0"/>
                <a:sym typeface="Calibri Italic" charset="0"/>
                <a:hlinkClick r:id="rId5"/>
              </a:rPr>
              <a:t>cals, an additiv</a:t>
            </a:r>
            <a:r>
              <a:rPr lang="en-US" sz="1200" dirty="0" smtClean="0">
                <a:latin typeface="Calibri Italic" charset="0"/>
                <a:cs typeface="Calibri Italic" charset="0"/>
                <a:sym typeface="Calibri Italic" charset="0"/>
              </a:rPr>
              <a:t>es producer based in Connecticut, wanted to lower IT costs while maintaining a disaster recovery solution for their SAP ERP system. </a:t>
            </a:r>
            <a:r>
              <a:rPr lang="en-US" sz="1200" dirty="0" err="1" smtClean="0">
                <a:latin typeface="Calibri Italic" charset="0"/>
                <a:cs typeface="Calibri Italic" charset="0"/>
                <a:sym typeface="Calibri Italic" charset="0"/>
              </a:rPr>
              <a:t>Galata</a:t>
            </a:r>
            <a:r>
              <a:rPr lang="en-US" sz="1200" dirty="0" smtClean="0">
                <a:latin typeface="Calibri Italic" charset="0"/>
                <a:cs typeface="Calibri Italic" charset="0"/>
                <a:sym typeface="Calibri Italic" charset="0"/>
              </a:rPr>
              <a:t> worked with </a:t>
            </a:r>
            <a:r>
              <a:rPr lang="en-US" sz="1200" dirty="0" err="1" smtClean="0">
                <a:latin typeface="Calibri Italic" charset="0"/>
                <a:cs typeface="Calibri Italic" charset="0"/>
                <a:sym typeface="Calibri Italic" charset="0"/>
              </a:rPr>
              <a:t>Protera</a:t>
            </a:r>
            <a:r>
              <a:rPr lang="en-US" sz="1200" dirty="0" smtClean="0">
                <a:latin typeface="Calibri Italic" charset="0"/>
                <a:cs typeface="Calibri Italic" charset="0"/>
                <a:sym typeface="Calibri Italic" charset="0"/>
              </a:rPr>
              <a:t> Technologies to move </a:t>
            </a:r>
            <a:r>
              <a:rPr lang="en-US" sz="1200" dirty="0" err="1" smtClean="0">
                <a:latin typeface="Calibri Italic" charset="0"/>
                <a:cs typeface="Calibri Italic" charset="0"/>
                <a:sym typeface="Calibri Italic" charset="0"/>
              </a:rPr>
              <a:t>Galata</a:t>
            </a:r>
            <a:r>
              <a:rPr lang="ja-JP" altLang="en-US" sz="1200" dirty="0" smtClean="0">
                <a:latin typeface="Arial"/>
                <a:cs typeface="Calibri Italic" charset="0"/>
                <a:sym typeface="Calibri Italic" charset="0"/>
              </a:rPr>
              <a:t>’</a:t>
            </a:r>
            <a:r>
              <a:rPr lang="en-US" sz="1200" dirty="0" smtClean="0">
                <a:latin typeface="Calibri Italic" charset="0"/>
                <a:cs typeface="Calibri Italic" charset="0"/>
                <a:sym typeface="Calibri Italic" charset="0"/>
              </a:rPr>
              <a:t>s disaster recovery solution to AWS, saving time and reducing operational costs by approximately 70% when compared to an on-premises solution. </a:t>
            </a:r>
          </a:p>
          <a:p>
            <a:endParaRPr lang="en-US" sz="1200" dirty="0" smtClean="0">
              <a:latin typeface="Calibri Italic" charset="0"/>
              <a:cs typeface="Calibri Italic" charset="0"/>
              <a:sym typeface="Calibri Italic" charset="0"/>
            </a:endParaRPr>
          </a:p>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FFFFFF"/>
              </a:solidFill>
              <a:latin typeface="Arial" charset="0"/>
              <a:cs typeface="Arial" charset="0"/>
              <a:sym typeface="Arial" charset="0"/>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1371776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Rot="1" noChangeAspect="1" noChangeArrowheads="1"/>
          </p:cNvSpPr>
          <p:nvPr>
            <p:ph type="sldImg"/>
          </p:nvPr>
        </p:nvSpPr>
        <p:spPr>
          <a:xfrm>
            <a:off x="381000" y="685800"/>
            <a:ext cx="6096000" cy="3429000"/>
          </a:xfrm>
        </p:spPr>
      </p:sp>
      <p:sp>
        <p:nvSpPr>
          <p:cNvPr id="178178" name="Rectangle 2"/>
          <p:cNvSpPr>
            <a:spLocks noGrp="1" noChangeArrowheads="1"/>
          </p:cNvSpPr>
          <p:nvPr>
            <p:ph type="body" idx="1"/>
          </p:nvPr>
        </p:nvSpPr>
        <p:spPr/>
        <p:txBody>
          <a:bodyPr/>
          <a:lstStyle/>
          <a:p>
            <a:r>
              <a:rPr lang="en-US" altLang="en-US" sz="1200">
                <a:solidFill>
                  <a:srgbClr val="FFFFFF"/>
                </a:solidFill>
                <a:latin typeface="Helvetica" charset="0"/>
                <a:ea typeface="Helvetica" charset="0"/>
                <a:cs typeface="Helvetica" charset="0"/>
                <a:sym typeface="Helvetica" charset="0"/>
              </a:rPr>
              <a:t>no script</a:t>
            </a:r>
            <a:endParaRPr lang="en-US" altLang="en-US"/>
          </a:p>
        </p:txBody>
      </p:sp>
    </p:spTree>
    <p:extLst>
      <p:ext uri="{BB962C8B-B14F-4D97-AF65-F5344CB8AC3E}">
        <p14:creationId xmlns:p14="http://schemas.microsoft.com/office/powerpoint/2010/main" val="504205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86211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data center footprint is global, spanning 5 continents with highly redundant clusters</a:t>
            </a:r>
            <a:r>
              <a:rPr lang="en-US" baseline="0" dirty="0" smtClean="0"/>
              <a:t> of data centers in each region.  Our footprint is expanding continuously as we increase capacity, redundancy and add locations to meet the needs of our customers around the world.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410401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baseline="0" dirty="0" smtClean="0">
                <a:latin typeface="Arial" pitchFamily="34" charset="0"/>
              </a:rPr>
              <a:t>AWS is solving problems for big organizations a</a:t>
            </a:r>
            <a:r>
              <a:rPr lang="en-US" altLang="ja-JP" dirty="0" smtClean="0">
                <a:latin typeface="Arial" pitchFamily="34" charset="0"/>
              </a:rPr>
              <a:t>cross</a:t>
            </a:r>
            <a:r>
              <a:rPr lang="en-US" altLang="ja-JP" baseline="0" dirty="0" smtClean="0">
                <a:latin typeface="Arial" pitchFamily="34" charset="0"/>
              </a:rPr>
              <a:t> many Verticals and geographies.  We’re extremely proud of our customer list and happy to know that we’re providing good outcomes and better results for some of the best firms in the world</a:t>
            </a:r>
            <a:endParaRPr lang="ja-JP" dirty="0" smtClean="0">
              <a:latin typeface="Arial" pitchFamily="34"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1A8830C-4689-4816-B986-0DB0B6F6A2CF}" type="slidenum">
              <a:rPr lang="en-US" altLang="ja-JP">
                <a:solidFill>
                  <a:prstClr val="black"/>
                </a:solidFill>
                <a:latin typeface="Calibri" pitchFamily="34" charset="0"/>
                <a:ea typeface="ヒラギノ角ゴ Pro W3"/>
                <a:cs typeface="ヒラギノ角ゴ Pro W3"/>
              </a:rPr>
              <a:pPr eaLnBrk="1" hangingPunct="1"/>
              <a:t>7</a:t>
            </a:fld>
            <a:endParaRPr lang="en-US" altLang="ja-JP" dirty="0">
              <a:solidFill>
                <a:prstClr val="black"/>
              </a:solidFill>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3863695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dirty="0" smtClean="0">
              <a:latin typeface="Arial" pitchFamily="34"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1A8830C-4689-4816-B986-0DB0B6F6A2CF}" type="slidenum">
              <a:rPr lang="en-US" altLang="ja-JP">
                <a:solidFill>
                  <a:prstClr val="black"/>
                </a:solidFill>
                <a:latin typeface="Calibri" pitchFamily="34" charset="0"/>
                <a:ea typeface="ヒラギノ角ゴ Pro W3"/>
                <a:cs typeface="ヒラギノ角ゴ Pro W3"/>
              </a:rPr>
              <a:pPr eaLnBrk="1" hangingPunct="1"/>
              <a:t>8</a:t>
            </a:fld>
            <a:endParaRPr lang="en-US" altLang="ja-JP" dirty="0">
              <a:solidFill>
                <a:prstClr val="black"/>
              </a:solidFill>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333725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dirty="0" smtClean="0">
              <a:latin typeface="Arial" pitchFamily="34"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1A8830C-4689-4816-B986-0DB0B6F6A2CF}" type="slidenum">
              <a:rPr lang="en-US" altLang="ja-JP">
                <a:solidFill>
                  <a:prstClr val="black"/>
                </a:solidFill>
                <a:latin typeface="Calibri" pitchFamily="34" charset="0"/>
                <a:ea typeface="ヒラギノ角ゴ Pro W3"/>
                <a:cs typeface="ヒラギノ角ゴ Pro W3"/>
              </a:rPr>
              <a:pPr eaLnBrk="1" hangingPunct="1"/>
              <a:t>9</a:t>
            </a:fld>
            <a:endParaRPr lang="en-US" altLang="ja-JP" dirty="0">
              <a:solidFill>
                <a:prstClr val="black"/>
              </a:solidFill>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1632030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473246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dirty="0" smtClean="0">
                <a:latin typeface="Arial" pitchFamily="34" charset="0"/>
              </a:rPr>
              <a:t>Amazon sponsored a study by IDC where they interviewed</a:t>
            </a:r>
            <a:r>
              <a:rPr lang="en-US" altLang="ja-JP" baseline="0" dirty="0" smtClean="0">
                <a:latin typeface="Arial" pitchFamily="34" charset="0"/>
              </a:rPr>
              <a:t> a group of our customers to get a sense of the results they get from using AWS.  The results were quite favorable, with the aggregate numbers showing significant cost savings, combined with better results in terms of reduced downtime.  We’re proud to deliver both benefits simultaneously- that we don’t sacrifice quality to reduce costs, and are most proud that our customers can demonstrate the benefits.  We encourage you to read this full report to get the full details- it’s available on our website.</a:t>
            </a:r>
            <a:endParaRPr lang="ja-JP" dirty="0" smtClean="0">
              <a:latin typeface="Arial" pitchFamily="34"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29057" indent="-280406" eaLnBrk="0" hangingPunct="0">
              <a:defRPr>
                <a:solidFill>
                  <a:schemeClr val="tx1"/>
                </a:solidFill>
                <a:latin typeface="Arial" pitchFamily="34" charset="0"/>
                <a:cs typeface="Arial" pitchFamily="34" charset="0"/>
              </a:defRPr>
            </a:lvl2pPr>
            <a:lvl3pPr marL="1121626" indent="-224325" eaLnBrk="0" hangingPunct="0">
              <a:defRPr>
                <a:solidFill>
                  <a:schemeClr val="tx1"/>
                </a:solidFill>
                <a:latin typeface="Arial" pitchFamily="34" charset="0"/>
                <a:cs typeface="Arial" pitchFamily="34" charset="0"/>
              </a:defRPr>
            </a:lvl3pPr>
            <a:lvl4pPr marL="1570276" indent="-224325" eaLnBrk="0" hangingPunct="0">
              <a:defRPr>
                <a:solidFill>
                  <a:schemeClr val="tx1"/>
                </a:solidFill>
                <a:latin typeface="Arial" pitchFamily="34" charset="0"/>
                <a:cs typeface="Arial" pitchFamily="34" charset="0"/>
              </a:defRPr>
            </a:lvl4pPr>
            <a:lvl5pPr marL="2018927" indent="-224325" eaLnBrk="0" hangingPunct="0">
              <a:defRPr>
                <a:solidFill>
                  <a:schemeClr val="tx1"/>
                </a:solidFill>
                <a:latin typeface="Arial" pitchFamily="34" charset="0"/>
                <a:cs typeface="Arial" pitchFamily="34" charset="0"/>
              </a:defRPr>
            </a:lvl5pPr>
            <a:lvl6pPr marL="2467577" indent="-224325" defTabSz="448650" eaLnBrk="0" fontAlgn="base" hangingPunct="0">
              <a:spcBef>
                <a:spcPct val="0"/>
              </a:spcBef>
              <a:spcAft>
                <a:spcPct val="0"/>
              </a:spcAft>
              <a:defRPr>
                <a:solidFill>
                  <a:schemeClr val="tx1"/>
                </a:solidFill>
                <a:latin typeface="Arial" pitchFamily="34" charset="0"/>
                <a:cs typeface="Arial" pitchFamily="34" charset="0"/>
              </a:defRPr>
            </a:lvl6pPr>
            <a:lvl7pPr marL="2916227" indent="-224325" defTabSz="448650" eaLnBrk="0" fontAlgn="base" hangingPunct="0">
              <a:spcBef>
                <a:spcPct val="0"/>
              </a:spcBef>
              <a:spcAft>
                <a:spcPct val="0"/>
              </a:spcAft>
              <a:defRPr>
                <a:solidFill>
                  <a:schemeClr val="tx1"/>
                </a:solidFill>
                <a:latin typeface="Arial" pitchFamily="34" charset="0"/>
                <a:cs typeface="Arial" pitchFamily="34" charset="0"/>
              </a:defRPr>
            </a:lvl7pPr>
            <a:lvl8pPr marL="3364878" indent="-224325" defTabSz="448650" eaLnBrk="0" fontAlgn="base" hangingPunct="0">
              <a:spcBef>
                <a:spcPct val="0"/>
              </a:spcBef>
              <a:spcAft>
                <a:spcPct val="0"/>
              </a:spcAft>
              <a:defRPr>
                <a:solidFill>
                  <a:schemeClr val="tx1"/>
                </a:solidFill>
                <a:latin typeface="Arial" pitchFamily="34" charset="0"/>
                <a:cs typeface="Arial" pitchFamily="34" charset="0"/>
              </a:defRPr>
            </a:lvl8pPr>
            <a:lvl9pPr marL="3813528" indent="-224325" defTabSz="44865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1A8830C-4689-4816-B986-0DB0B6F6A2CF}" type="slidenum">
              <a:rPr lang="en-US" altLang="ja-JP">
                <a:solidFill>
                  <a:prstClr val="black"/>
                </a:solidFill>
                <a:latin typeface="Calibri" pitchFamily="34" charset="0"/>
                <a:ea typeface="ヒラギノ角ゴ Pro W3"/>
                <a:cs typeface="ヒラギノ角ゴ Pro W3"/>
              </a:rPr>
              <a:pPr eaLnBrk="1" hangingPunct="1"/>
              <a:t>12</a:t>
            </a:fld>
            <a:endParaRPr lang="en-US" altLang="ja-JP" dirty="0">
              <a:solidFill>
                <a:prstClr val="black"/>
              </a:solidFill>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3095732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might have questions about security in the cloud, but our biggest and most conservative customers have found that we’re able to meet their security requirements, and often we can provide a better security profile than what they can deliver internally.  Our focus and investment in security, and the fact that we incorporate requirements from our most security conscious customers which then benefit all of the customers on our platform allows us to offer an effective approach to meeting enterprise security requirements.  We encourage you to dig deeper with our security white paper, and would be happy to help you get the information you need to feel confident in our security capabilities and options.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14489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685800" y="2914650"/>
            <a:ext cx="64008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291082521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843905820"/>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786516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6) with Caption">
    <p:spTree>
      <p:nvGrpSpPr>
        <p:cNvPr id="1" name=""/>
        <p:cNvGrpSpPr/>
        <p:nvPr/>
      </p:nvGrpSpPr>
      <p:grpSpPr>
        <a:xfrm>
          <a:off x="0" y="0"/>
          <a:ext cx="0" cy="0"/>
          <a:chOff x="0" y="0"/>
          <a:chExt cx="0" cy="0"/>
        </a:xfrm>
      </p:grpSpPr>
      <p:sp>
        <p:nvSpPr>
          <p:cNvPr id="6" name="Text Placeholder 3"/>
          <p:cNvSpPr>
            <a:spLocks noGrp="1"/>
          </p:cNvSpPr>
          <p:nvPr>
            <p:ph type="body" sz="half" idx="2"/>
          </p:nvPr>
        </p:nvSpPr>
        <p:spPr>
          <a:xfrm>
            <a:off x="679444"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9" name="Title 1"/>
          <p:cNvSpPr>
            <a:spLocks noGrp="1"/>
          </p:cNvSpPr>
          <p:nvPr>
            <p:ph type="title"/>
          </p:nvPr>
        </p:nvSpPr>
        <p:spPr>
          <a:xfrm>
            <a:off x="457200" y="368462"/>
            <a:ext cx="8229600" cy="532285"/>
          </a:xfrm>
        </p:spPr>
        <p:txBody>
          <a:bodyPr/>
          <a:lstStyle/>
          <a:p>
            <a:r>
              <a:rPr lang="en-US" dirty="0" smtClean="0"/>
              <a:t>Click to edit Master title style</a:t>
            </a:r>
            <a:endParaRPr lang="en-US" dirty="0"/>
          </a:p>
        </p:txBody>
      </p:sp>
      <p:sp>
        <p:nvSpPr>
          <p:cNvPr id="21" name="Text Placeholder 3"/>
          <p:cNvSpPr>
            <a:spLocks noGrp="1"/>
          </p:cNvSpPr>
          <p:nvPr>
            <p:ph type="body" sz="half" idx="11"/>
          </p:nvPr>
        </p:nvSpPr>
        <p:spPr>
          <a:xfrm>
            <a:off x="3642776"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23" name="Text Placeholder 3"/>
          <p:cNvSpPr>
            <a:spLocks noGrp="1"/>
          </p:cNvSpPr>
          <p:nvPr>
            <p:ph type="body" sz="half" idx="13"/>
          </p:nvPr>
        </p:nvSpPr>
        <p:spPr>
          <a:xfrm>
            <a:off x="6606111" y="2271349"/>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25" name="Text Placeholder 3"/>
          <p:cNvSpPr>
            <a:spLocks noGrp="1"/>
          </p:cNvSpPr>
          <p:nvPr>
            <p:ph type="body" sz="half" idx="15"/>
          </p:nvPr>
        </p:nvSpPr>
        <p:spPr>
          <a:xfrm>
            <a:off x="679444"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27" name="Text Placeholder 3"/>
          <p:cNvSpPr>
            <a:spLocks noGrp="1"/>
          </p:cNvSpPr>
          <p:nvPr>
            <p:ph type="body" sz="half" idx="17"/>
          </p:nvPr>
        </p:nvSpPr>
        <p:spPr>
          <a:xfrm>
            <a:off x="3642776"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29" name="Text Placeholder 3"/>
          <p:cNvSpPr>
            <a:spLocks noGrp="1"/>
          </p:cNvSpPr>
          <p:nvPr>
            <p:ph type="body" sz="half" idx="19"/>
          </p:nvPr>
        </p:nvSpPr>
        <p:spPr>
          <a:xfrm>
            <a:off x="6606111" y="4070518"/>
            <a:ext cx="1924050" cy="340940"/>
          </a:xfrm>
        </p:spPr>
        <p:txBody>
          <a:bodyPr>
            <a:no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Tree>
    <p:extLst>
      <p:ext uri="{BB962C8B-B14F-4D97-AF65-F5344CB8AC3E}">
        <p14:creationId xmlns:p14="http://schemas.microsoft.com/office/powerpoint/2010/main" val="1709924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4" name="Text Placeholder 6"/>
          <p:cNvSpPr>
            <a:spLocks noGrp="1"/>
          </p:cNvSpPr>
          <p:nvPr>
            <p:ph type="body" sz="quarter" idx="13"/>
          </p:nvPr>
        </p:nvSpPr>
        <p:spPr>
          <a:xfrm>
            <a:off x="457199" y="900746"/>
            <a:ext cx="8229601" cy="3447225"/>
          </a:xfrm>
        </p:spPr>
        <p:txBody>
          <a:bodyPr/>
          <a:lstStyle>
            <a:lvl1pPr marL="175022" indent="-175022">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605719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1058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360624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358631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97AA92-C7A3-449C-B236-5D0DEE29F3DD}" type="datetimeFigureOut">
              <a:rPr lang="en-US" smtClean="0"/>
              <a:pPr/>
              <a:t>10/9/14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AFCFD5-4B43-463C-BDBE-B480E9A70566}" type="slidenum">
              <a:rPr lang="en-US" smtClean="0"/>
              <a:pPr/>
              <a:t>‹#›</a:t>
            </a:fld>
            <a:endParaRPr lang="en-US"/>
          </a:p>
        </p:txBody>
      </p:sp>
    </p:spTree>
    <p:extLst>
      <p:ext uri="{BB962C8B-B14F-4D97-AF65-F5344CB8AC3E}">
        <p14:creationId xmlns:p14="http://schemas.microsoft.com/office/powerpoint/2010/main" val="24148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52812931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426141509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46828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10/9/14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2825479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9496"/>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597AA92-C7A3-449C-B236-5D0DEE29F3DD}" type="datetimeFigureOut">
              <a:rPr lang="en-US" smtClean="0"/>
              <a:pPr/>
              <a:t>10/9/14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AAFCFD5-4B43-463C-BDBE-B480E9A70566}" type="slidenum">
              <a:rPr lang="en-US" smtClean="0"/>
              <a:pPr/>
              <a:t>‹#›</a:t>
            </a:fld>
            <a:endParaRPr lang="en-US"/>
          </a:p>
        </p:txBody>
      </p:sp>
      <p:pic>
        <p:nvPicPr>
          <p:cNvPr id="7" name="Picture 6"/>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7982768" y="4779381"/>
            <a:ext cx="704032" cy="263798"/>
          </a:xfrm>
          <a:prstGeom prst="rect">
            <a:avLst/>
          </a:prstGeom>
        </p:spPr>
      </p:pic>
    </p:spTree>
    <p:extLst>
      <p:ext uri="{BB962C8B-B14F-4D97-AF65-F5344CB8AC3E}">
        <p14:creationId xmlns:p14="http://schemas.microsoft.com/office/powerpoint/2010/main" val="210219863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280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jpeg"/><Relationship Id="rId5" Type="http://schemas.openxmlformats.org/officeDocument/2006/relationships/image" Target="../media/image7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90.png"/><Relationship Id="rId5" Type="http://schemas.microsoft.com/office/2007/relationships/hdphoto" Target="../media/hdphoto3.wdp"/><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91.png"/><Relationship Id="rId4" Type="http://schemas.microsoft.com/office/2007/relationships/hdphoto" Target="../media/hdphoto4.wdp"/><Relationship Id="rId5"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4" Type="http://schemas.microsoft.com/office/2007/relationships/hdphoto" Target="../media/hdphoto5.wdp"/><Relationship Id="rId5" Type="http://schemas.openxmlformats.org/officeDocument/2006/relationships/image" Target="../media/image94.png"/><Relationship Id="rId6" Type="http://schemas.microsoft.com/office/2007/relationships/hdphoto" Target="../media/hdphoto6.wdp"/><Relationship Id="rId7" Type="http://schemas.openxmlformats.org/officeDocument/2006/relationships/image" Target="../media/image95.emf"/><Relationship Id="rId8" Type="http://schemas.openxmlformats.org/officeDocument/2006/relationships/image" Target="../media/image96.em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95.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3.png"/><Relationship Id="rId5" Type="http://schemas.openxmlformats.org/officeDocument/2006/relationships/image" Target="../media/image102.png"/><Relationship Id="rId6" Type="http://schemas.openxmlformats.org/officeDocument/2006/relationships/image" Target="../media/image95.em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5.jpeg"/></Relationships>
</file>

<file path=ppt/slides/_rels/slide23.xml.rels><?xml version="1.0" encoding="UTF-8" standalone="yes"?>
<Relationships xmlns="http://schemas.openxmlformats.org/package/2006/relationships"><Relationship Id="rId3" Type="http://schemas.openxmlformats.org/officeDocument/2006/relationships/image" Target="../media/image107.png"/><Relationship Id="rId4" Type="http://schemas.microsoft.com/office/2007/relationships/hdphoto" Target="../media/hdphoto7.wdp"/><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 Id="rId1" Type="http://schemas.openxmlformats.org/officeDocument/2006/relationships/slideLayout" Target="../slideLayouts/slideLayout6.xml"/><Relationship Id="rId2" Type="http://schemas.openxmlformats.org/officeDocument/2006/relationships/image" Target="../media/image106.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6.xml"/><Relationship Id="rId2" Type="http://schemas.openxmlformats.org/officeDocument/2006/relationships/image" Target="../media/image1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95.emf"/><Relationship Id="rId5" Type="http://schemas.openxmlformats.org/officeDocument/2006/relationships/image" Target="../media/image117.jpeg"/><Relationship Id="rId6" Type="http://schemas.openxmlformats.org/officeDocument/2006/relationships/image" Target="../media/image118.png"/><Relationship Id="rId7" Type="http://schemas.openxmlformats.org/officeDocument/2006/relationships/image" Target="../media/image119.png"/><Relationship Id="rId1" Type="http://schemas.openxmlformats.org/officeDocument/2006/relationships/slideLayout" Target="../slideLayouts/slideLayout6.xml"/><Relationship Id="rId2" Type="http://schemas.openxmlformats.org/officeDocument/2006/relationships/image" Target="../media/image115.png"/></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themeOverride" Target="../theme/themeOverride1.x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1" Type="http://schemas.openxmlformats.org/officeDocument/2006/relationships/image" Target="../media/image131.png"/><Relationship Id="rId12" Type="http://schemas.openxmlformats.org/officeDocument/2006/relationships/image" Target="../media/image132.png"/><Relationship Id="rId13" Type="http://schemas.openxmlformats.org/officeDocument/2006/relationships/image" Target="../media/image133.png"/><Relationship Id="rId14" Type="http://schemas.openxmlformats.org/officeDocument/2006/relationships/image" Target="../media/image134.emf"/><Relationship Id="rId15" Type="http://schemas.openxmlformats.org/officeDocument/2006/relationships/image" Target="../media/image135.png"/><Relationship Id="rId16" Type="http://schemas.openxmlformats.org/officeDocument/2006/relationships/image" Target="../media/image103.png"/><Relationship Id="rId1" Type="http://schemas.openxmlformats.org/officeDocument/2006/relationships/slideLayout" Target="../slideLayouts/slideLayout7.xml"/><Relationship Id="rId2" Type="http://schemas.openxmlformats.org/officeDocument/2006/relationships/image" Target="../media/image122.jpeg"/><Relationship Id="rId3" Type="http://schemas.openxmlformats.org/officeDocument/2006/relationships/image" Target="../media/image123.emf"/><Relationship Id="rId4" Type="http://schemas.openxmlformats.org/officeDocument/2006/relationships/image" Target="../media/image124.emf"/><Relationship Id="rId5" Type="http://schemas.openxmlformats.org/officeDocument/2006/relationships/image" Target="../media/image125.emf"/><Relationship Id="rId6" Type="http://schemas.openxmlformats.org/officeDocument/2006/relationships/image" Target="../media/image126.emf"/><Relationship Id="rId7" Type="http://schemas.openxmlformats.org/officeDocument/2006/relationships/image" Target="../media/image127.emf"/><Relationship Id="rId8" Type="http://schemas.openxmlformats.org/officeDocument/2006/relationships/image" Target="../media/image128.emf"/><Relationship Id="rId9" Type="http://schemas.openxmlformats.org/officeDocument/2006/relationships/image" Target="../media/image129.png"/><Relationship Id="rId10"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2.png"/><Relationship Id="rId3" Type="http://schemas.openxmlformats.org/officeDocument/2006/relationships/image" Target="../media/image143.png"/></Relationships>
</file>

<file path=ppt/slides/_rels/slide32.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50.png"/><Relationship Id="rId13" Type="http://schemas.openxmlformats.org/officeDocument/2006/relationships/image" Target="../media/image151.png"/><Relationship Id="rId14" Type="http://schemas.openxmlformats.org/officeDocument/2006/relationships/image" Target="../media/image95.emf"/><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6.xml"/><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8" Type="http://schemas.microsoft.com/office/2007/relationships/hdphoto" Target="../media/hdphoto8.wdp"/><Relationship Id="rId9" Type="http://schemas.openxmlformats.org/officeDocument/2006/relationships/image" Target="../media/image149.png"/><Relationship Id="rId10"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 Id="rId7" Type="http://schemas.openxmlformats.org/officeDocument/2006/relationships/image" Target="../media/image162.png"/><Relationship Id="rId8" Type="http://schemas.openxmlformats.org/officeDocument/2006/relationships/image" Target="../media/image163.png"/><Relationship Id="rId1" Type="http://schemas.openxmlformats.org/officeDocument/2006/relationships/slideLayout" Target="../slideLayouts/slideLayout12.xml"/><Relationship Id="rId2" Type="http://schemas.openxmlformats.org/officeDocument/2006/relationships/image" Target="../media/image1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62.png"/><Relationship Id="rId5" Type="http://schemas.openxmlformats.org/officeDocument/2006/relationships/image" Target="../media/image164.png"/><Relationship Id="rId6" Type="http://schemas.openxmlformats.org/officeDocument/2006/relationships/image" Target="../media/image165.png"/><Relationship Id="rId7"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openxmlformats.org/officeDocument/2006/relationships/image" Target="../media/image167.png"/><Relationship Id="rId4"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66.png"/><Relationship Id="rId8" Type="http://schemas.openxmlformats.org/officeDocument/2006/relationships/image" Target="../media/image172.png"/><Relationship Id="rId9" Type="http://schemas.openxmlformats.org/officeDocument/2006/relationships/image" Target="../media/image173.png"/><Relationship Id="rId10" Type="http://schemas.openxmlformats.org/officeDocument/2006/relationships/image" Target="../media/image174.png"/><Relationship Id="rId11" Type="http://schemas.openxmlformats.org/officeDocument/2006/relationships/image" Target="../media/image175.png"/><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76.jpeg"/><Relationship Id="rId4" Type="http://schemas.openxmlformats.org/officeDocument/2006/relationships/image" Target="../media/image28.gif"/><Relationship Id="rId5" Type="http://schemas.openxmlformats.org/officeDocument/2006/relationships/image" Target="../media/image177.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9" Type="http://schemas.openxmlformats.org/officeDocument/2006/relationships/image" Target="../media/image182.png"/><Relationship Id="rId20" Type="http://schemas.openxmlformats.org/officeDocument/2006/relationships/image" Target="../media/image191.png"/><Relationship Id="rId10" Type="http://schemas.openxmlformats.org/officeDocument/2006/relationships/image" Target="../media/image183.png"/><Relationship Id="rId11" Type="http://schemas.microsoft.com/office/2007/relationships/hdphoto" Target="../media/hdphoto11.wdp"/><Relationship Id="rId12" Type="http://schemas.openxmlformats.org/officeDocument/2006/relationships/image" Target="../media/image184.png"/><Relationship Id="rId13" Type="http://schemas.openxmlformats.org/officeDocument/2006/relationships/image" Target="../media/image185.png"/><Relationship Id="rId14" Type="http://schemas.microsoft.com/office/2007/relationships/hdphoto" Target="../media/hdphoto12.wdp"/><Relationship Id="rId15" Type="http://schemas.openxmlformats.org/officeDocument/2006/relationships/image" Target="../media/image186.jpeg"/><Relationship Id="rId16" Type="http://schemas.openxmlformats.org/officeDocument/2006/relationships/image" Target="../media/image187.png"/><Relationship Id="rId17" Type="http://schemas.openxmlformats.org/officeDocument/2006/relationships/image" Target="../media/image188.png"/><Relationship Id="rId18" Type="http://schemas.openxmlformats.org/officeDocument/2006/relationships/image" Target="../media/image189.png"/><Relationship Id="rId19" Type="http://schemas.openxmlformats.org/officeDocument/2006/relationships/image" Target="../media/image190.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6" Type="http://schemas.microsoft.com/office/2007/relationships/hdphoto" Target="../media/hdphoto9.wdp"/><Relationship Id="rId7" Type="http://schemas.openxmlformats.org/officeDocument/2006/relationships/image" Target="../media/image181.png"/><Relationship Id="rId8" Type="http://schemas.microsoft.com/office/2007/relationships/hdphoto" Target="../media/hdphoto10.wdp"/></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95.emf"/><Relationship Id="rId6" Type="http://schemas.openxmlformats.org/officeDocument/2006/relationships/image" Target="../media/image192.png"/><Relationship Id="rId7" Type="http://schemas.openxmlformats.org/officeDocument/2006/relationships/image" Target="../media/image193.png"/><Relationship Id="rId8" Type="http://schemas.openxmlformats.org/officeDocument/2006/relationships/image" Target="../media/image194.png"/><Relationship Id="rId9" Type="http://schemas.openxmlformats.org/officeDocument/2006/relationships/image" Target="../media/image195.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3" Type="http://schemas.openxmlformats.org/officeDocument/2006/relationships/image" Target="../media/image196.jpeg"/><Relationship Id="rId4" Type="http://schemas.openxmlformats.org/officeDocument/2006/relationships/image" Target="../media/image197.jpe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95.em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95.emf"/><Relationship Id="rId6" Type="http://schemas.openxmlformats.org/officeDocument/2006/relationships/image" Target="../media/image201.jpeg"/><Relationship Id="rId7" Type="http://schemas.openxmlformats.org/officeDocument/2006/relationships/image" Target="../media/image202.jpeg"/><Relationship Id="rId8" Type="http://schemas.openxmlformats.org/officeDocument/2006/relationships/image" Target="../media/image203.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3" Type="http://schemas.openxmlformats.org/officeDocument/2006/relationships/image" Target="../media/image204.png"/><Relationship Id="rId4" Type="http://schemas.openxmlformats.org/officeDocument/2006/relationships/image" Target="../media/image205.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1" Type="http://schemas.microsoft.com/office/2007/relationships/hdphoto" Target="../media/hdphoto13.wdp"/><Relationship Id="rId12" Type="http://schemas.openxmlformats.org/officeDocument/2006/relationships/image" Target="../media/image213.png"/><Relationship Id="rId13" Type="http://schemas.microsoft.com/office/2007/relationships/hdphoto" Target="../media/hdphoto14.wdp"/><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09.png"/><Relationship Id="rId7" Type="http://schemas.openxmlformats.org/officeDocument/2006/relationships/image" Target="../media/image95.emf"/><Relationship Id="rId8" Type="http://schemas.openxmlformats.org/officeDocument/2006/relationships/image" Target="../media/image210.png"/><Relationship Id="rId9" Type="http://schemas.openxmlformats.org/officeDocument/2006/relationships/image" Target="../media/image211.png"/><Relationship Id="rId10" Type="http://schemas.openxmlformats.org/officeDocument/2006/relationships/image" Target="../media/image2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20" Type="http://schemas.openxmlformats.org/officeDocument/2006/relationships/image" Target="../media/image24.jpeg"/><Relationship Id="rId21" Type="http://schemas.openxmlformats.org/officeDocument/2006/relationships/image" Target="../media/image25.jpeg"/><Relationship Id="rId22" Type="http://schemas.openxmlformats.org/officeDocument/2006/relationships/image" Target="../media/image26.jpeg"/><Relationship Id="rId23" Type="http://schemas.openxmlformats.org/officeDocument/2006/relationships/image" Target="../media/image27.jpeg"/><Relationship Id="rId24" Type="http://schemas.openxmlformats.org/officeDocument/2006/relationships/image" Target="../media/image28.gif"/><Relationship Id="rId25" Type="http://schemas.openxmlformats.org/officeDocument/2006/relationships/image" Target="../media/image29.jpeg"/><Relationship Id="rId26" Type="http://schemas.openxmlformats.org/officeDocument/2006/relationships/image" Target="../media/image30.jpeg"/><Relationship Id="rId27" Type="http://schemas.openxmlformats.org/officeDocument/2006/relationships/image" Target="../media/image31.png"/><Relationship Id="rId28" Type="http://schemas.openxmlformats.org/officeDocument/2006/relationships/image" Target="../media/image32.png"/><Relationship Id="rId29"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30" Type="http://schemas.openxmlformats.org/officeDocument/2006/relationships/image" Target="../media/image34.png"/><Relationship Id="rId31" Type="http://schemas.openxmlformats.org/officeDocument/2006/relationships/image" Target="../media/image35.png"/><Relationship Id="rId32" Type="http://schemas.openxmlformats.org/officeDocument/2006/relationships/image" Target="../media/image36.png"/><Relationship Id="rId9" Type="http://schemas.openxmlformats.org/officeDocument/2006/relationships/image" Target="../media/image13.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33" Type="http://schemas.openxmlformats.org/officeDocument/2006/relationships/image" Target="../media/image37.png"/><Relationship Id="rId34" Type="http://schemas.openxmlformats.org/officeDocument/2006/relationships/image" Target="../media/image38.png"/><Relationship Id="rId35" Type="http://schemas.openxmlformats.org/officeDocument/2006/relationships/image" Target="../media/image39.gif"/><Relationship Id="rId36" Type="http://schemas.openxmlformats.org/officeDocument/2006/relationships/image" Target="../media/image40.png"/><Relationship Id="rId10" Type="http://schemas.openxmlformats.org/officeDocument/2006/relationships/image" Target="../media/image14.png"/><Relationship Id="rId11" Type="http://schemas.openxmlformats.org/officeDocument/2006/relationships/image" Target="../media/image15.gif"/><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jpeg"/><Relationship Id="rId15" Type="http://schemas.openxmlformats.org/officeDocument/2006/relationships/image" Target="../media/image19.jpeg"/><Relationship Id="rId16" Type="http://schemas.openxmlformats.org/officeDocument/2006/relationships/image" Target="../media/image20.jpeg"/><Relationship Id="rId17" Type="http://schemas.openxmlformats.org/officeDocument/2006/relationships/image" Target="../media/image21.jpeg"/><Relationship Id="rId18" Type="http://schemas.openxmlformats.org/officeDocument/2006/relationships/image" Target="../media/image22.jpeg"/><Relationship Id="rId19" Type="http://schemas.openxmlformats.org/officeDocument/2006/relationships/image" Target="../media/image23.gif"/><Relationship Id="rId37" Type="http://schemas.openxmlformats.org/officeDocument/2006/relationships/image" Target="../media/image41.jpeg"/></Relationships>
</file>

<file path=ppt/slides/_rels/slide8.xml.rels><?xml version="1.0" encoding="UTF-8" standalone="yes"?>
<Relationships xmlns="http://schemas.openxmlformats.org/package/2006/relationships"><Relationship Id="rId9" Type="http://schemas.openxmlformats.org/officeDocument/2006/relationships/image" Target="../media/image48.png"/><Relationship Id="rId20" Type="http://schemas.openxmlformats.org/officeDocument/2006/relationships/image" Target="../media/image59.png"/><Relationship Id="rId21" Type="http://schemas.openxmlformats.org/officeDocument/2006/relationships/image" Target="../media/image60.jpeg"/><Relationship Id="rId22" Type="http://schemas.openxmlformats.org/officeDocument/2006/relationships/image" Target="../media/image61.jpeg"/><Relationship Id="rId23" Type="http://schemas.openxmlformats.org/officeDocument/2006/relationships/image" Target="../media/image62.jpeg"/><Relationship Id="rId24" Type="http://schemas.openxmlformats.org/officeDocument/2006/relationships/image" Target="../media/image63.jpeg"/><Relationship Id="rId25" Type="http://schemas.openxmlformats.org/officeDocument/2006/relationships/image" Target="../media/image64.jpeg"/><Relationship Id="rId26" Type="http://schemas.openxmlformats.org/officeDocument/2006/relationships/image" Target="../media/image65.jpeg"/><Relationship Id="rId27" Type="http://schemas.openxmlformats.org/officeDocument/2006/relationships/image" Target="../media/image66.jpeg"/><Relationship Id="rId28" Type="http://schemas.openxmlformats.org/officeDocument/2006/relationships/image" Target="../media/image67.jpeg"/><Relationship Id="rId29" Type="http://schemas.openxmlformats.org/officeDocument/2006/relationships/image" Target="../media/image68.png"/><Relationship Id="rId30" Type="http://schemas.openxmlformats.org/officeDocument/2006/relationships/image" Target="../media/image69.jpe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jpeg"/><Relationship Id="rId18" Type="http://schemas.openxmlformats.org/officeDocument/2006/relationships/image" Target="../media/image57.png"/><Relationship Id="rId19"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43.gif"/><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hyperlink" Target="mailto:asteven@amazon.com?subject=Gartner%20Magic%20Quadrant%20for%20Public%20Cloud%20Infrastructure%20as%20a%20Service" TargetMode="External"/><Relationship Id="rId5" Type="http://schemas.openxmlformats.org/officeDocument/2006/relationships/hyperlink" Target="mailto:asteven@amazon.com" TargetMode="External"/><Relationship Id="rId6" Type="http://schemas.openxmlformats.org/officeDocument/2006/relationships/image" Target="../media/image71.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48648" y="603242"/>
            <a:ext cx="2462246" cy="399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 name="Title 1"/>
          <p:cNvSpPr>
            <a:spLocks noGrp="1"/>
          </p:cNvSpPr>
          <p:nvPr>
            <p:ph type="ctrTitle"/>
          </p:nvPr>
        </p:nvSpPr>
        <p:spPr>
          <a:xfrm>
            <a:off x="419420" y="3046722"/>
            <a:ext cx="5712439" cy="1001146"/>
          </a:xfrm>
        </p:spPr>
        <p:txBody>
          <a:bodyPr>
            <a:noAutofit/>
          </a:bodyPr>
          <a:lstStyle/>
          <a:p>
            <a:pPr algn="ctr"/>
            <a:r>
              <a:rPr lang="en-US" b="1" dirty="0" smtClean="0">
                <a:solidFill>
                  <a:schemeClr val="accent6">
                    <a:lumMod val="75000"/>
                  </a:schemeClr>
                </a:solidFill>
                <a:latin typeface="+mn-lt"/>
              </a:rPr>
              <a:t>Amazon Web Services 101</a:t>
            </a:r>
            <a:endParaRPr lang="en-US" b="1" dirty="0">
              <a:solidFill>
                <a:schemeClr val="accent6">
                  <a:lumMod val="75000"/>
                </a:schemeClr>
              </a:solidFill>
              <a:latin typeface="+mn-lt"/>
            </a:endParaRPr>
          </a:p>
        </p:txBody>
      </p:sp>
      <p:pic>
        <p:nvPicPr>
          <p:cNvPr id="5" name="Picture 3"/>
          <p:cNvPicPr>
            <a:picLocks noChangeAspect="1" noChangeArrowheads="1"/>
          </p:cNvPicPr>
          <p:nvPr/>
        </p:nvPicPr>
        <p:blipFill>
          <a:blip r:embed="rId3" cstate="email">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flipH="1">
            <a:off x="3268436" y="992975"/>
            <a:ext cx="3261957" cy="19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81430" y="1952965"/>
            <a:ext cx="1967218" cy="73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 name="TextBox 3"/>
          <p:cNvSpPr txBox="1"/>
          <p:nvPr/>
        </p:nvSpPr>
        <p:spPr>
          <a:xfrm>
            <a:off x="76200" y="4794766"/>
            <a:ext cx="4019550" cy="246221"/>
          </a:xfrm>
          <a:prstGeom prst="rect">
            <a:avLst/>
          </a:prstGeom>
          <a:noFill/>
        </p:spPr>
        <p:txBody>
          <a:bodyPr wrap="square" rtlCol="0">
            <a:spAutoFit/>
          </a:bodyPr>
          <a:lstStyle/>
          <a:p>
            <a:r>
              <a:rPr lang="en-US" sz="1000" dirty="0" smtClean="0"/>
              <a:t>©</a:t>
            </a:r>
            <a:r>
              <a:rPr lang="en-US" sz="1000" dirty="0"/>
              <a:t>2014, Amazon Web Services, Inc. or its affiliates.  All rights reserved</a:t>
            </a:r>
            <a:r>
              <a:rPr lang="en-US" sz="1000" dirty="0" smtClean="0"/>
              <a:t>.</a:t>
            </a:r>
            <a:endParaRPr lang="en-US" sz="1000" dirty="0"/>
          </a:p>
        </p:txBody>
      </p:sp>
    </p:spTree>
    <p:extLst>
      <p:ext uri="{BB962C8B-B14F-4D97-AF65-F5344CB8AC3E}">
        <p14:creationId xmlns:p14="http://schemas.microsoft.com/office/powerpoint/2010/main" val="7457131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400" dirty="0" smtClean="0">
                <a:solidFill>
                  <a:schemeClr val="accent6">
                    <a:lumMod val="75000"/>
                  </a:schemeClr>
                </a:solidFill>
              </a:rPr>
              <a:t>AWS Introduction</a:t>
            </a:r>
          </a:p>
          <a:p>
            <a:r>
              <a:rPr lang="en-US" sz="2800" b="1" dirty="0" smtClean="0">
                <a:solidFill>
                  <a:schemeClr val="accent6">
                    <a:lumMod val="75000"/>
                  </a:schemeClr>
                </a:solidFill>
              </a:rPr>
              <a:t>Why are enterprises choosing AWS?</a:t>
            </a:r>
          </a:p>
          <a:p>
            <a:r>
              <a:rPr lang="en-US" sz="2400" dirty="0">
                <a:solidFill>
                  <a:schemeClr val="accent6">
                    <a:lumMod val="75000"/>
                  </a:schemeClr>
                </a:solidFill>
              </a:rPr>
              <a:t>What are </a:t>
            </a:r>
            <a:r>
              <a:rPr lang="en-US" sz="2400" dirty="0" smtClean="0">
                <a:solidFill>
                  <a:schemeClr val="accent6">
                    <a:lumMod val="75000"/>
                  </a:schemeClr>
                </a:solidFill>
              </a:rPr>
              <a:t>enterprises using </a:t>
            </a:r>
            <a:r>
              <a:rPr lang="en-US" sz="2400" dirty="0">
                <a:solidFill>
                  <a:schemeClr val="accent6">
                    <a:lumMod val="75000"/>
                  </a:schemeClr>
                </a:solidFill>
              </a:rPr>
              <a:t>AWS for</a:t>
            </a:r>
            <a:r>
              <a:rPr lang="en-US" sz="2400" dirty="0" smtClean="0">
                <a:solidFill>
                  <a:schemeClr val="accent6">
                    <a:lumMod val="75000"/>
                  </a:schemeClr>
                </a:solidFill>
              </a:rPr>
              <a:t>?</a:t>
            </a:r>
          </a:p>
          <a:p>
            <a:r>
              <a:rPr lang="en-US" sz="2400" dirty="0" smtClean="0">
                <a:solidFill>
                  <a:schemeClr val="accent6">
                    <a:lumMod val="75000"/>
                  </a:schemeClr>
                </a:solidFill>
              </a:rPr>
              <a:t>How are enterprise getting started with AWS?</a:t>
            </a:r>
            <a:endParaRPr lang="en-US" sz="2400" dirty="0"/>
          </a:p>
        </p:txBody>
      </p:sp>
    </p:spTree>
    <p:extLst>
      <p:ext uri="{BB962C8B-B14F-4D97-AF65-F5344CB8AC3E}">
        <p14:creationId xmlns:p14="http://schemas.microsoft.com/office/powerpoint/2010/main" val="39687253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604" y="209550"/>
            <a:ext cx="8928396" cy="457200"/>
          </a:xfrm>
        </p:spPr>
        <p:txBody>
          <a:bodyPr>
            <a:noAutofit/>
          </a:bodyPr>
          <a:lstStyle/>
          <a:p>
            <a:r>
              <a:rPr lang="en-US" altLang="en-US" sz="2000" b="1" dirty="0">
                <a:solidFill>
                  <a:schemeClr val="accent6">
                    <a:lumMod val="75000"/>
                  </a:schemeClr>
                </a:solidFill>
                <a:latin typeface="+mj-lt"/>
              </a:rPr>
              <a:t>Lower Costs with AWS Up-Front and Increase Savings as Your Usage Grows</a:t>
            </a:r>
          </a:p>
        </p:txBody>
      </p:sp>
      <p:pic>
        <p:nvPicPr>
          <p:cNvPr id="12" name="Picture 11" descr="image196.png"/>
          <p:cNvPicPr>
            <a:picLocks noChangeAspect="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992217" y="3611989"/>
            <a:ext cx="832137" cy="3578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AutoShape 4"/>
          <p:cNvSpPr>
            <a:spLocks/>
          </p:cNvSpPr>
          <p:nvPr/>
        </p:nvSpPr>
        <p:spPr bwMode="auto">
          <a:xfrm>
            <a:off x="382084" y="4063777"/>
            <a:ext cx="2437316" cy="6415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bg1"/>
          </a:solidFill>
          <a:ln>
            <a:noFill/>
          </a:ln>
          <a:effectLst/>
          <a:extLst/>
        </p:spPr>
        <p:txBody>
          <a:bodyPr lIns="0" tIns="0" rIns="0" bIns="0"/>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buClr>
                <a:srgbClr val="FFFFFF"/>
              </a:buClr>
              <a:buFont typeface="Arial" pitchFamily="34" charset="0"/>
              <a:buNone/>
            </a:pPr>
            <a:r>
              <a:rPr lang="en-US" altLang="en-US" sz="1000" dirty="0">
                <a:solidFill>
                  <a:schemeClr val="accent5">
                    <a:lumMod val="50000"/>
                  </a:schemeClr>
                </a:solidFill>
                <a:latin typeface="+mn-lt"/>
                <a:cs typeface="Arial" panose="020B0604020202020204" pitchFamily="34" charset="0"/>
              </a:rPr>
              <a:t>Source: IDC Whitepaper, sponsored by Amazon, “The Business Value of Amazon Web Services Accelerates Over Time.”  July 2012</a:t>
            </a:r>
            <a:endParaRPr lang="en-US" altLang="en-US" sz="5400" dirty="0">
              <a:solidFill>
                <a:schemeClr val="accent5">
                  <a:lumMod val="50000"/>
                </a:schemeClr>
              </a:solidFill>
              <a:latin typeface="+mn-lt"/>
              <a:cs typeface="Arial" panose="020B0604020202020204" pitchFamily="34" charset="0"/>
            </a:endParaRPr>
          </a:p>
        </p:txBody>
      </p:sp>
      <p:pic>
        <p:nvPicPr>
          <p:cNvPr id="14" name="Picture 13" descr="image195.png"/>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1165693" y="1044927"/>
            <a:ext cx="548640"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AutoShape 7"/>
          <p:cNvSpPr>
            <a:spLocks/>
          </p:cNvSpPr>
          <p:nvPr/>
        </p:nvSpPr>
        <p:spPr bwMode="auto">
          <a:xfrm>
            <a:off x="1293678" y="1145067"/>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a:solidFill>
                  <a:schemeClr val="accent5">
                    <a:lumMod val="50000"/>
                  </a:schemeClr>
                </a:solidFill>
              </a:rPr>
              <a:t>1</a:t>
            </a:r>
            <a:endParaRPr lang="en-US" altLang="en-US" sz="2000" dirty="0">
              <a:solidFill>
                <a:schemeClr val="accent5">
                  <a:lumMod val="50000"/>
                </a:schemeClr>
              </a:solidFill>
            </a:endParaRPr>
          </a:p>
        </p:txBody>
      </p:sp>
      <p:sp>
        <p:nvSpPr>
          <p:cNvPr id="20" name="AutoShape 9"/>
          <p:cNvSpPr>
            <a:spLocks/>
          </p:cNvSpPr>
          <p:nvPr/>
        </p:nvSpPr>
        <p:spPr bwMode="auto">
          <a:xfrm>
            <a:off x="382085" y="2691379"/>
            <a:ext cx="2123321"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dirty="0">
                <a:solidFill>
                  <a:schemeClr val="accent6">
                    <a:lumMod val="75000"/>
                  </a:schemeClr>
                </a:solidFill>
                <a:latin typeface="+mn-lt"/>
              </a:rPr>
              <a:t>“</a:t>
            </a:r>
            <a:r>
              <a:rPr lang="en-US" altLang="en-US" sz="1400" b="1" dirty="0">
                <a:solidFill>
                  <a:schemeClr val="accent6">
                    <a:lumMod val="75000"/>
                  </a:schemeClr>
                </a:solidFill>
                <a:latin typeface="+mn-lt"/>
              </a:rPr>
              <a:t>Average of 400 servers replaced per customer</a:t>
            </a:r>
            <a:r>
              <a:rPr lang="en-US" altLang="en-US" sz="1400" dirty="0">
                <a:solidFill>
                  <a:schemeClr val="accent6">
                    <a:lumMod val="75000"/>
                  </a:schemeClr>
                </a:solidFill>
                <a:latin typeface="+mn-lt"/>
              </a:rPr>
              <a:t>”</a:t>
            </a:r>
          </a:p>
        </p:txBody>
      </p:sp>
      <p:sp>
        <p:nvSpPr>
          <p:cNvPr id="3" name="Rectangle 2"/>
          <p:cNvSpPr/>
          <p:nvPr/>
        </p:nvSpPr>
        <p:spPr>
          <a:xfrm>
            <a:off x="437027" y="1785816"/>
            <a:ext cx="1997463" cy="738664"/>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Replace up-front capital expense with low variable cost</a:t>
            </a:r>
          </a:p>
        </p:txBody>
      </p:sp>
      <p:pic>
        <p:nvPicPr>
          <p:cNvPr id="33" name="Picture 32" descr="image195.png"/>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309338" y="1044927"/>
            <a:ext cx="548640"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 name="AutoShape 7"/>
          <p:cNvSpPr>
            <a:spLocks/>
          </p:cNvSpPr>
          <p:nvPr/>
        </p:nvSpPr>
        <p:spPr bwMode="auto">
          <a:xfrm>
            <a:off x="3437323" y="1142669"/>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smtClean="0">
                <a:solidFill>
                  <a:schemeClr val="accent5">
                    <a:lumMod val="50000"/>
                  </a:schemeClr>
                </a:solidFill>
              </a:rPr>
              <a:t>2</a:t>
            </a:r>
            <a:endParaRPr lang="en-US" altLang="en-US" sz="2000" dirty="0">
              <a:solidFill>
                <a:schemeClr val="accent5">
                  <a:lumMod val="50000"/>
                </a:schemeClr>
              </a:solidFill>
            </a:endParaRPr>
          </a:p>
        </p:txBody>
      </p:sp>
      <p:sp>
        <p:nvSpPr>
          <p:cNvPr id="35" name="AutoShape 9"/>
          <p:cNvSpPr>
            <a:spLocks/>
          </p:cNvSpPr>
          <p:nvPr/>
        </p:nvSpPr>
        <p:spPr bwMode="auto">
          <a:xfrm>
            <a:off x="2964434" y="2683191"/>
            <a:ext cx="13716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smtClean="0">
                <a:solidFill>
                  <a:schemeClr val="accent6">
                    <a:lumMod val="75000"/>
                  </a:schemeClr>
                </a:solidFill>
                <a:latin typeface="+mn-lt"/>
              </a:rPr>
              <a:t>44 Price Reductions</a:t>
            </a:r>
            <a:endParaRPr lang="en-US" altLang="en-US" sz="1400" b="1" dirty="0">
              <a:solidFill>
                <a:schemeClr val="accent6">
                  <a:lumMod val="75000"/>
                </a:schemeClr>
              </a:solidFill>
              <a:latin typeface="+mn-lt"/>
            </a:endParaRPr>
          </a:p>
        </p:txBody>
      </p:sp>
      <p:sp>
        <p:nvSpPr>
          <p:cNvPr id="36" name="Rectangle 35"/>
          <p:cNvSpPr/>
          <p:nvPr/>
        </p:nvSpPr>
        <p:spPr>
          <a:xfrm>
            <a:off x="2542306" y="1785816"/>
            <a:ext cx="2162537" cy="738664"/>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Economies of scale </a:t>
            </a:r>
            <a:r>
              <a:rPr lang="en-US" altLang="en-US" sz="1400" b="1" dirty="0" smtClean="0">
                <a:solidFill>
                  <a:schemeClr val="accent5">
                    <a:lumMod val="50000"/>
                  </a:schemeClr>
                </a:solidFill>
              </a:rPr>
              <a:t>have allowed </a:t>
            </a:r>
            <a:r>
              <a:rPr lang="en-US" altLang="en-US" sz="1400" b="1" dirty="0">
                <a:solidFill>
                  <a:schemeClr val="accent5">
                    <a:lumMod val="50000"/>
                  </a:schemeClr>
                </a:solidFill>
              </a:rPr>
              <a:t>us to </a:t>
            </a:r>
            <a:r>
              <a:rPr lang="en-US" altLang="en-US" sz="1400" b="1" dirty="0" smtClean="0">
                <a:solidFill>
                  <a:schemeClr val="accent5">
                    <a:lumMod val="50000"/>
                  </a:schemeClr>
                </a:solidFill>
              </a:rPr>
              <a:t>consistently </a:t>
            </a:r>
            <a:r>
              <a:rPr lang="en-US" altLang="en-US" sz="1400" b="1" dirty="0">
                <a:solidFill>
                  <a:schemeClr val="accent5">
                    <a:lumMod val="50000"/>
                  </a:schemeClr>
                </a:solidFill>
              </a:rPr>
              <a:t>lower costs</a:t>
            </a:r>
          </a:p>
        </p:txBody>
      </p:sp>
      <p:pic>
        <p:nvPicPr>
          <p:cNvPr id="37" name="Picture 36" descr="image195.png"/>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5452983" y="1044927"/>
            <a:ext cx="548640"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 name="AutoShape 7"/>
          <p:cNvSpPr>
            <a:spLocks/>
          </p:cNvSpPr>
          <p:nvPr/>
        </p:nvSpPr>
        <p:spPr bwMode="auto">
          <a:xfrm>
            <a:off x="5580968" y="1130524"/>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smtClean="0">
                <a:solidFill>
                  <a:schemeClr val="accent5">
                    <a:lumMod val="50000"/>
                  </a:schemeClr>
                </a:solidFill>
              </a:rPr>
              <a:t>3</a:t>
            </a:r>
            <a:endParaRPr lang="en-US" altLang="en-US" sz="2000" dirty="0">
              <a:solidFill>
                <a:schemeClr val="accent5">
                  <a:lumMod val="50000"/>
                </a:schemeClr>
              </a:solidFill>
            </a:endParaRPr>
          </a:p>
        </p:txBody>
      </p:sp>
      <p:sp>
        <p:nvSpPr>
          <p:cNvPr id="40" name="Rectangle 39"/>
          <p:cNvSpPr/>
          <p:nvPr/>
        </p:nvSpPr>
        <p:spPr>
          <a:xfrm>
            <a:off x="4812659" y="1785816"/>
            <a:ext cx="1997463" cy="738664"/>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Pricing model choice to support variable &amp; stable workloads</a:t>
            </a:r>
          </a:p>
        </p:txBody>
      </p:sp>
      <p:pic>
        <p:nvPicPr>
          <p:cNvPr id="41" name="Picture 40" descr="image195.png"/>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7596628" y="1044927"/>
            <a:ext cx="548640" cy="54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 name="AutoShape 7"/>
          <p:cNvSpPr>
            <a:spLocks/>
          </p:cNvSpPr>
          <p:nvPr/>
        </p:nvSpPr>
        <p:spPr bwMode="auto">
          <a:xfrm>
            <a:off x="7724613" y="1129698"/>
            <a:ext cx="292671" cy="37909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lnSpc>
                <a:spcPct val="90000"/>
              </a:lnSpc>
              <a:buClr>
                <a:srgbClr val="000000"/>
              </a:buClr>
              <a:buFont typeface="Arial" pitchFamily="34" charset="0"/>
              <a:buNone/>
            </a:pPr>
            <a:r>
              <a:rPr lang="en-US" altLang="en-US" sz="2000" b="1" dirty="0" smtClean="0">
                <a:solidFill>
                  <a:schemeClr val="accent5">
                    <a:lumMod val="50000"/>
                  </a:schemeClr>
                </a:solidFill>
              </a:rPr>
              <a:t>4</a:t>
            </a:r>
            <a:endParaRPr lang="en-US" altLang="en-US" sz="2000" dirty="0">
              <a:solidFill>
                <a:schemeClr val="accent5">
                  <a:lumMod val="50000"/>
                </a:schemeClr>
              </a:solidFill>
            </a:endParaRPr>
          </a:p>
        </p:txBody>
      </p:sp>
      <p:sp>
        <p:nvSpPr>
          <p:cNvPr id="44" name="Rectangle 43"/>
          <p:cNvSpPr/>
          <p:nvPr/>
        </p:nvSpPr>
        <p:spPr>
          <a:xfrm>
            <a:off x="6917937" y="1785816"/>
            <a:ext cx="1997463" cy="523220"/>
          </a:xfrm>
          <a:prstGeom prst="rect">
            <a:avLst/>
          </a:prstGeom>
        </p:spPr>
        <p:txBody>
          <a:bodyPr wrap="square">
            <a:spAutoFit/>
          </a:bodyPr>
          <a:lstStyle/>
          <a:p>
            <a:pPr algn="ctr">
              <a:buClr>
                <a:srgbClr val="FFFFFF"/>
              </a:buClr>
              <a:buFont typeface="Arial" pitchFamily="34" charset="0"/>
              <a:buNone/>
            </a:pPr>
            <a:r>
              <a:rPr lang="en-US" altLang="en-US" sz="1400" b="1" dirty="0">
                <a:solidFill>
                  <a:schemeClr val="accent5">
                    <a:lumMod val="50000"/>
                  </a:schemeClr>
                </a:solidFill>
              </a:rPr>
              <a:t>Save more money as you grow bigger</a:t>
            </a:r>
          </a:p>
        </p:txBody>
      </p:sp>
      <p:grpSp>
        <p:nvGrpSpPr>
          <p:cNvPr id="4" name="Group 3"/>
          <p:cNvGrpSpPr/>
          <p:nvPr/>
        </p:nvGrpSpPr>
        <p:grpSpPr>
          <a:xfrm>
            <a:off x="5125590" y="2761686"/>
            <a:ext cx="1371600" cy="968190"/>
            <a:chOff x="4797474" y="3019824"/>
            <a:chExt cx="1371600" cy="968190"/>
          </a:xfrm>
        </p:grpSpPr>
        <p:sp>
          <p:nvSpPr>
            <p:cNvPr id="45" name="AutoShape 19"/>
            <p:cNvSpPr>
              <a:spLocks/>
            </p:cNvSpPr>
            <p:nvPr/>
          </p:nvSpPr>
          <p:spPr bwMode="auto">
            <a:xfrm>
              <a:off x="4797474" y="3019824"/>
              <a:ext cx="1371600" cy="277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On-demand</a:t>
              </a:r>
              <a:endParaRPr lang="en-US" altLang="en-US" sz="1400" dirty="0">
                <a:solidFill>
                  <a:schemeClr val="accent6">
                    <a:lumMod val="75000"/>
                  </a:schemeClr>
                </a:solidFill>
                <a:latin typeface="+mn-lt"/>
              </a:endParaRPr>
            </a:p>
          </p:txBody>
        </p:sp>
        <p:sp>
          <p:nvSpPr>
            <p:cNvPr id="46" name="AutoShape 20"/>
            <p:cNvSpPr>
              <a:spLocks/>
            </p:cNvSpPr>
            <p:nvPr/>
          </p:nvSpPr>
          <p:spPr bwMode="auto">
            <a:xfrm>
              <a:off x="4895449" y="3334552"/>
              <a:ext cx="1175651" cy="3318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Reserved</a:t>
              </a:r>
              <a:endParaRPr lang="en-US" altLang="en-US" sz="1400" dirty="0">
                <a:solidFill>
                  <a:schemeClr val="accent6">
                    <a:lumMod val="75000"/>
                  </a:schemeClr>
                </a:solidFill>
                <a:latin typeface="+mn-lt"/>
              </a:endParaRPr>
            </a:p>
          </p:txBody>
        </p:sp>
        <p:sp>
          <p:nvSpPr>
            <p:cNvPr id="47" name="AutoShape 21"/>
            <p:cNvSpPr>
              <a:spLocks/>
            </p:cNvSpPr>
            <p:nvPr/>
          </p:nvSpPr>
          <p:spPr bwMode="auto">
            <a:xfrm>
              <a:off x="5098332" y="3704037"/>
              <a:ext cx="769885" cy="2839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a:solidFill>
                    <a:schemeClr val="accent6">
                      <a:lumMod val="75000"/>
                    </a:schemeClr>
                  </a:solidFill>
                  <a:latin typeface="+mn-lt"/>
                </a:rPr>
                <a:t>Spot</a:t>
              </a:r>
              <a:endParaRPr lang="en-US" altLang="en-US" sz="1400" dirty="0">
                <a:solidFill>
                  <a:schemeClr val="accent6">
                    <a:lumMod val="75000"/>
                  </a:schemeClr>
                </a:solidFill>
                <a:latin typeface="+mn-lt"/>
              </a:endParaRPr>
            </a:p>
          </p:txBody>
        </p:sp>
      </p:grpSp>
      <p:grpSp>
        <p:nvGrpSpPr>
          <p:cNvPr id="5" name="Group 4"/>
          <p:cNvGrpSpPr/>
          <p:nvPr/>
        </p:nvGrpSpPr>
        <p:grpSpPr>
          <a:xfrm>
            <a:off x="7081464" y="2760535"/>
            <a:ext cx="1639578" cy="1010587"/>
            <a:chOff x="7013396" y="2962058"/>
            <a:chExt cx="1639578" cy="1010587"/>
          </a:xfrm>
        </p:grpSpPr>
        <p:sp>
          <p:nvSpPr>
            <p:cNvPr id="48" name="AutoShape 19"/>
            <p:cNvSpPr>
              <a:spLocks/>
            </p:cNvSpPr>
            <p:nvPr/>
          </p:nvSpPr>
          <p:spPr bwMode="auto">
            <a:xfrm>
              <a:off x="7162800" y="2962058"/>
              <a:ext cx="1371600" cy="30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smtClean="0">
                  <a:solidFill>
                    <a:schemeClr val="accent6">
                      <a:lumMod val="75000"/>
                    </a:schemeClr>
                  </a:solidFill>
                  <a:latin typeface="+mn-lt"/>
                </a:rPr>
                <a:t>Tiered Pricing</a:t>
              </a:r>
              <a:endParaRPr lang="en-US" altLang="en-US" sz="1400" dirty="0">
                <a:solidFill>
                  <a:schemeClr val="accent6">
                    <a:lumMod val="75000"/>
                  </a:schemeClr>
                </a:solidFill>
                <a:latin typeface="+mn-lt"/>
              </a:endParaRPr>
            </a:p>
          </p:txBody>
        </p:sp>
        <p:sp>
          <p:nvSpPr>
            <p:cNvPr id="49" name="AutoShape 20"/>
            <p:cNvSpPr>
              <a:spLocks/>
            </p:cNvSpPr>
            <p:nvPr/>
          </p:nvSpPr>
          <p:spPr bwMode="auto">
            <a:xfrm>
              <a:off x="7013396" y="3322026"/>
              <a:ext cx="1639578" cy="30759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r>
                <a:rPr lang="en-US" altLang="en-US" sz="1400" b="1" dirty="0" smtClean="0">
                  <a:solidFill>
                    <a:schemeClr val="accent6">
                      <a:lumMod val="75000"/>
                    </a:schemeClr>
                  </a:solidFill>
                  <a:latin typeface="+mn-lt"/>
                </a:rPr>
                <a:t>Volume Discounts</a:t>
              </a:r>
              <a:endParaRPr lang="en-US" altLang="en-US" sz="1400" dirty="0">
                <a:solidFill>
                  <a:schemeClr val="accent6">
                    <a:lumMod val="75000"/>
                  </a:schemeClr>
                </a:solidFill>
                <a:latin typeface="+mn-lt"/>
              </a:endParaRPr>
            </a:p>
          </p:txBody>
        </p:sp>
        <p:sp>
          <p:nvSpPr>
            <p:cNvPr id="50" name="AutoShape 21"/>
            <p:cNvSpPr>
              <a:spLocks/>
            </p:cNvSpPr>
            <p:nvPr/>
          </p:nvSpPr>
          <p:spPr bwMode="auto">
            <a:xfrm>
              <a:off x="7176923" y="3654378"/>
              <a:ext cx="1312524" cy="3182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defPPr>
                <a:defRPr lang="en-US"/>
              </a:defPPr>
              <a:lvl1pPr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1pPr>
              <a:lvl2pPr marL="3429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2pPr>
              <a:lvl3pPr marL="6858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3pPr>
              <a:lvl4pPr marL="10287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4pPr>
              <a:lvl5pPr marL="1371600" algn="ctr" defTabSz="1168400" rtl="0" fontAlgn="base" hangingPunct="0">
                <a:spcBef>
                  <a:spcPct val="0"/>
                </a:spcBef>
                <a:spcAft>
                  <a:spcPct val="0"/>
                </a:spcAft>
                <a:defRPr sz="7800" kern="1200">
                  <a:solidFill>
                    <a:srgbClr val="FFFFFF"/>
                  </a:solidFill>
                  <a:latin typeface="ArialUnicodeMS" charset="0"/>
                  <a:ea typeface="ArialUnicodeMS" charset="0"/>
                  <a:cs typeface="ArialUnicodeMS" charset="0"/>
                  <a:sym typeface="ArialUnicodeMS" charset="0"/>
                </a:defRPr>
              </a:lvl5pPr>
              <a:lvl6pPr marL="22860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6pPr>
              <a:lvl7pPr marL="27432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7pPr>
              <a:lvl8pPr marL="32004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8pPr>
              <a:lvl9pPr marL="3657600" algn="l" defTabSz="914400" rtl="0" eaLnBrk="1" latinLnBrk="0" hangingPunct="1">
                <a:defRPr sz="7800" kern="1200">
                  <a:solidFill>
                    <a:srgbClr val="FFFFFF"/>
                  </a:solidFill>
                  <a:latin typeface="ArialUnicodeMS" charset="0"/>
                  <a:ea typeface="ArialUnicodeMS" charset="0"/>
                  <a:cs typeface="ArialUnicodeMS" charset="0"/>
                  <a:sym typeface="ArialUnicodeMS" charset="0"/>
                </a:defRPr>
              </a:lvl9pPr>
            </a:lstStyle>
            <a:p>
              <a:pPr>
                <a:spcBef>
                  <a:spcPts val="4300"/>
                </a:spcBef>
                <a:buClr>
                  <a:srgbClr val="FECB3E"/>
                </a:buClr>
                <a:buFont typeface="Arial" pitchFamily="34" charset="0"/>
                <a:buNone/>
              </a:pPr>
              <a:endParaRPr lang="en-US" altLang="en-US" sz="1400" dirty="0">
                <a:solidFill>
                  <a:schemeClr val="accent6">
                    <a:lumMod val="75000"/>
                  </a:schemeClr>
                </a:solidFill>
                <a:latin typeface="+mn-lt"/>
              </a:endParaRPr>
            </a:p>
          </p:txBody>
        </p:sp>
      </p:grpSp>
    </p:spTree>
    <p:extLst>
      <p:ext uri="{BB962C8B-B14F-4D97-AF65-F5344CB8AC3E}">
        <p14:creationId xmlns:p14="http://schemas.microsoft.com/office/powerpoint/2010/main" val="22120163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228600" y="210312"/>
            <a:ext cx="8716225" cy="539496"/>
          </a:xfrm>
          <a:prstGeom prst="rect">
            <a:avLst/>
          </a:prstGeom>
        </p:spPr>
        <p:txBody>
          <a:bodyPr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accent6">
                    <a:lumMod val="75000"/>
                  </a:schemeClr>
                </a:solidFill>
                <a:cs typeface="Arial"/>
              </a:rPr>
              <a:t>4X More Reliable </a:t>
            </a:r>
            <a:r>
              <a:rPr lang="en-US" sz="2000" b="1" dirty="0">
                <a:solidFill>
                  <a:schemeClr val="accent6">
                    <a:lumMod val="75000"/>
                  </a:schemeClr>
                </a:solidFill>
                <a:cs typeface="Arial"/>
              </a:rPr>
              <a:t>&amp;</a:t>
            </a:r>
            <a:r>
              <a:rPr lang="en-US" sz="2000" b="1" dirty="0" smtClean="0">
                <a:solidFill>
                  <a:schemeClr val="accent6">
                    <a:lumMod val="75000"/>
                  </a:schemeClr>
                </a:solidFill>
                <a:cs typeface="Arial"/>
              </a:rPr>
              <a:t> 1/4 the Cost of On-Premises Infrastructure</a:t>
            </a:r>
            <a:endParaRPr lang="en-US" sz="2000" b="1" dirty="0">
              <a:solidFill>
                <a:schemeClr val="accent6">
                  <a:lumMod val="75000"/>
                </a:schemeClr>
              </a:solidFill>
              <a:cs typeface="Arial"/>
            </a:endParaRPr>
          </a:p>
        </p:txBody>
      </p:sp>
      <p:sp>
        <p:nvSpPr>
          <p:cNvPr id="3" name="Rectangle 2"/>
          <p:cNvSpPr/>
          <p:nvPr/>
        </p:nvSpPr>
        <p:spPr>
          <a:xfrm>
            <a:off x="114300" y="4821241"/>
            <a:ext cx="4572000" cy="307777"/>
          </a:xfrm>
          <a:prstGeom prst="rect">
            <a:avLst/>
          </a:prstGeom>
        </p:spPr>
        <p:txBody>
          <a:bodyPr>
            <a:spAutoFit/>
          </a:bodyPr>
          <a:lstStyle/>
          <a:p>
            <a:r>
              <a:rPr lang="en-US" sz="700" dirty="0" smtClean="0">
                <a:cs typeface="Arial"/>
              </a:rPr>
              <a:t>“</a:t>
            </a:r>
            <a:r>
              <a:rPr lang="en-US" sz="700" u="sng" dirty="0" smtClean="0">
                <a:cs typeface="Arial"/>
              </a:rPr>
              <a:t>Source: IDC Study</a:t>
            </a:r>
            <a:r>
              <a:rPr lang="en-US" sz="700" dirty="0" smtClean="0">
                <a:cs typeface="Arial"/>
              </a:rPr>
              <a:t>. In </a:t>
            </a:r>
            <a:r>
              <a:rPr lang="en-US" sz="700" dirty="0">
                <a:cs typeface="Arial"/>
              </a:rPr>
              <a:t>early 2012, AWS commissioned IDC to interview 11 organizations that deployed applications on AWS</a:t>
            </a:r>
            <a:r>
              <a:rPr lang="en-US" sz="700" dirty="0" smtClean="0">
                <a:cs typeface="Arial"/>
              </a:rPr>
              <a:t>.”</a:t>
            </a:r>
            <a:endParaRPr lang="en-US" sz="700" dirty="0">
              <a:cs typeface="Arial"/>
            </a:endParaRPr>
          </a:p>
        </p:txBody>
      </p:sp>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62600" y="1123950"/>
            <a:ext cx="2832676" cy="264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https://encrypted-tbn0.gstatic.com/images?q=tbn:ANd9GcQhVxc2I2y0lc1DmcBDXd4ssQ4NstpBiiL5DfQEaSvt44o-Afva"/>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62600" y="3867150"/>
            <a:ext cx="1225975" cy="5773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DC-datadots.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200" y="971550"/>
            <a:ext cx="4659455" cy="3207030"/>
          </a:xfrm>
          <a:prstGeom prst="rect">
            <a:avLst/>
          </a:prstGeom>
        </p:spPr>
      </p:pic>
    </p:spTree>
    <p:extLst>
      <p:ext uri="{BB962C8B-B14F-4D97-AF65-F5344CB8AC3E}">
        <p14:creationId xmlns:p14="http://schemas.microsoft.com/office/powerpoint/2010/main" val="30063315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33350"/>
            <a:ext cx="8610600" cy="539496"/>
          </a:xfrm>
        </p:spPr>
        <p:txBody>
          <a:bodyPr>
            <a:noAutofit/>
          </a:bodyPr>
          <a:lstStyle/>
          <a:p>
            <a:pPr algn="l"/>
            <a:r>
              <a:rPr lang="en-US" sz="2000" b="1" dirty="0" smtClean="0">
                <a:solidFill>
                  <a:schemeClr val="accent6">
                    <a:lumMod val="75000"/>
                  </a:schemeClr>
                </a:solidFill>
                <a:latin typeface="+mj-lt"/>
                <a:cs typeface="Arial"/>
              </a:rPr>
              <a:t>Architected for Enterprise Security Requirements</a:t>
            </a:r>
            <a:endParaRPr lang="en-US" sz="2000" b="1" dirty="0">
              <a:solidFill>
                <a:schemeClr val="accent6">
                  <a:lumMod val="75000"/>
                </a:schemeClr>
              </a:solidFill>
              <a:latin typeface="+mj-lt"/>
              <a:cs typeface="Arial"/>
            </a:endParaRPr>
          </a:p>
        </p:txBody>
      </p:sp>
      <p:pic>
        <p:nvPicPr>
          <p:cNvPr id="3" name="Picture 2" descr="FIPS-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38285" y="3279503"/>
            <a:ext cx="829384" cy="751629"/>
          </a:xfrm>
          <a:prstGeom prst="rect">
            <a:avLst/>
          </a:prstGeom>
        </p:spPr>
      </p:pic>
      <p:pic>
        <p:nvPicPr>
          <p:cNvPr id="4" name="Picture 3" descr="ITAR_log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8896" y="3276752"/>
            <a:ext cx="757131" cy="757131"/>
          </a:xfrm>
          <a:prstGeom prst="rect">
            <a:avLst/>
          </a:prstGeom>
        </p:spPr>
      </p:pic>
      <p:pic>
        <p:nvPicPr>
          <p:cNvPr id="5" name="Picture 4" descr="SOC-Marks_2c_Web.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647" y="1660721"/>
            <a:ext cx="751629" cy="751629"/>
          </a:xfrm>
          <a:prstGeom prst="rect">
            <a:avLst/>
          </a:prstGeom>
        </p:spPr>
      </p:pic>
      <p:pic>
        <p:nvPicPr>
          <p:cNvPr id="6" name="Picture 5" descr="seal_auditwerx_isae_3402_type_2.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15347" y="3279503"/>
            <a:ext cx="870853" cy="751629"/>
          </a:xfrm>
          <a:prstGeom prst="rect">
            <a:avLst/>
          </a:prstGeom>
        </p:spPr>
      </p:pic>
      <p:pic>
        <p:nvPicPr>
          <p:cNvPr id="9" name="Picture 8" descr="pci-compliance-badge.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7186" y="2480278"/>
            <a:ext cx="800551" cy="751629"/>
          </a:xfrm>
          <a:prstGeom prst="rect">
            <a:avLst/>
          </a:prstGeom>
        </p:spPr>
      </p:pic>
      <p:pic>
        <p:nvPicPr>
          <p:cNvPr id="10" name="Picture 9" descr="iso_logo.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954935" y="2458050"/>
            <a:ext cx="796084" cy="796084"/>
          </a:xfrm>
          <a:prstGeom prst="rect">
            <a:avLst/>
          </a:prstGeom>
        </p:spPr>
      </p:pic>
      <p:pic>
        <p:nvPicPr>
          <p:cNvPr id="12" name="Picture 11" descr="imgres.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02182" y="1687944"/>
            <a:ext cx="697182" cy="697182"/>
          </a:xfrm>
          <a:prstGeom prst="rect">
            <a:avLst/>
          </a:prstGeom>
        </p:spPr>
      </p:pic>
      <p:pic>
        <p:nvPicPr>
          <p:cNvPr id="13" name="Picture 12" descr="FISMA.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15713" y="4343694"/>
            <a:ext cx="763496" cy="191714"/>
          </a:xfrm>
          <a:prstGeom prst="rect">
            <a:avLst/>
          </a:prstGeom>
        </p:spPr>
      </p:pic>
      <p:pic>
        <p:nvPicPr>
          <p:cNvPr id="14" name="Picture 13" descr="MPAA-300.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719947" y="4054194"/>
            <a:ext cx="1266061" cy="770714"/>
          </a:xfrm>
          <a:prstGeom prst="rect">
            <a:avLst/>
          </a:prstGeom>
        </p:spPr>
      </p:pic>
      <p:pic>
        <p:nvPicPr>
          <p:cNvPr id="1026" name="Picture 2" descr="FedRAMP"/>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39293" y="2466081"/>
            <a:ext cx="822960" cy="7800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910696" y="1581150"/>
            <a:ext cx="884562" cy="910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
          <p:cNvSpPr>
            <a:spLocks/>
          </p:cNvSpPr>
          <p:nvPr/>
        </p:nvSpPr>
        <p:spPr bwMode="auto">
          <a:xfrm>
            <a:off x="199344" y="915658"/>
            <a:ext cx="4055024" cy="58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r>
              <a:rPr lang="en-US" altLang="en-US" dirty="0">
                <a:solidFill>
                  <a:schemeClr val="accent5">
                    <a:lumMod val="50000"/>
                  </a:schemeClr>
                </a:solidFill>
              </a:rPr>
              <a:t>Certifications and accreditations for workloads that matter </a:t>
            </a:r>
            <a:endParaRPr lang="en-US" dirty="0">
              <a:solidFill>
                <a:schemeClr val="accent5">
                  <a:lumMod val="50000"/>
                </a:schemeClr>
              </a:solidFill>
              <a:latin typeface="Arial"/>
              <a:ea typeface="Arial"/>
              <a:cs typeface="Arial"/>
              <a:sym typeface="Sketchetik Light" charset="0"/>
            </a:endParaRPr>
          </a:p>
        </p:txBody>
      </p:sp>
      <p:pic>
        <p:nvPicPr>
          <p:cNvPr id="29" name="Picture 15" descr="droppedImage.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936946" y="1504950"/>
            <a:ext cx="2986546" cy="32826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 name="Rectangle 2"/>
          <p:cNvSpPr>
            <a:spLocks/>
          </p:cNvSpPr>
          <p:nvPr/>
        </p:nvSpPr>
        <p:spPr bwMode="auto">
          <a:xfrm>
            <a:off x="4605212" y="915658"/>
            <a:ext cx="4055024" cy="58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r>
              <a:rPr lang="en-US" altLang="en-US" b="1" dirty="0" smtClean="0">
                <a:solidFill>
                  <a:schemeClr val="accent6">
                    <a:lumMod val="75000"/>
                  </a:schemeClr>
                </a:solidFill>
              </a:rPr>
              <a:t>AWS CloudTrail </a:t>
            </a:r>
            <a:r>
              <a:rPr lang="en-US" altLang="en-US" dirty="0" smtClean="0">
                <a:solidFill>
                  <a:schemeClr val="accent6">
                    <a:lumMod val="75000"/>
                  </a:schemeClr>
                </a:solidFill>
              </a:rPr>
              <a:t>- AWS </a:t>
            </a:r>
            <a:r>
              <a:rPr lang="en-US" altLang="en-US" dirty="0">
                <a:solidFill>
                  <a:schemeClr val="accent6">
                    <a:lumMod val="75000"/>
                  </a:schemeClr>
                </a:solidFill>
              </a:rPr>
              <a:t>API call logging for governance &amp; compliance</a:t>
            </a:r>
          </a:p>
          <a:p>
            <a:pPr algn="ctr"/>
            <a:endParaRPr lang="en-US" dirty="0">
              <a:solidFill>
                <a:schemeClr val="accent5">
                  <a:lumMod val="50000"/>
                </a:schemeClr>
              </a:solidFill>
              <a:latin typeface="Arial"/>
              <a:ea typeface="Arial"/>
              <a:cs typeface="Arial"/>
              <a:sym typeface="Sketchetik Light" charset="0"/>
            </a:endParaRPr>
          </a:p>
        </p:txBody>
      </p:sp>
      <p:sp>
        <p:nvSpPr>
          <p:cNvPr id="32" name="AutoShape 4"/>
          <p:cNvSpPr>
            <a:spLocks/>
          </p:cNvSpPr>
          <p:nvPr/>
        </p:nvSpPr>
        <p:spPr bwMode="auto">
          <a:xfrm>
            <a:off x="4605212" y="2451858"/>
            <a:ext cx="2154445" cy="5770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r>
              <a:rPr lang="en-US" altLang="en-US" dirty="0">
                <a:solidFill>
                  <a:schemeClr val="accent5">
                    <a:lumMod val="50000"/>
                  </a:schemeClr>
                </a:solidFill>
              </a:rPr>
              <a:t>Stores data in </a:t>
            </a:r>
            <a:r>
              <a:rPr lang="en-US" altLang="en-US" dirty="0" smtClean="0">
                <a:solidFill>
                  <a:schemeClr val="accent5">
                    <a:lumMod val="50000"/>
                  </a:schemeClr>
                </a:solidFill>
              </a:rPr>
              <a:t>Amazon S3</a:t>
            </a:r>
            <a:r>
              <a:rPr lang="en-US" altLang="en-US" dirty="0">
                <a:solidFill>
                  <a:schemeClr val="accent5">
                    <a:lumMod val="50000"/>
                  </a:schemeClr>
                </a:solidFill>
              </a:rPr>
              <a:t>, or archive to </a:t>
            </a:r>
            <a:r>
              <a:rPr lang="en-US" altLang="en-US" dirty="0" smtClean="0">
                <a:solidFill>
                  <a:schemeClr val="accent5">
                    <a:lumMod val="50000"/>
                  </a:schemeClr>
                </a:solidFill>
              </a:rPr>
              <a:t>Amazon Glacier</a:t>
            </a:r>
            <a:endParaRPr lang="en-US" altLang="en-US" dirty="0">
              <a:solidFill>
                <a:schemeClr val="accent5">
                  <a:lumMod val="50000"/>
                </a:schemeClr>
              </a:solidFill>
            </a:endParaRPr>
          </a:p>
        </p:txBody>
      </p:sp>
      <p:sp>
        <p:nvSpPr>
          <p:cNvPr id="33" name="AutoShape 5"/>
          <p:cNvSpPr>
            <a:spLocks/>
          </p:cNvSpPr>
          <p:nvPr/>
        </p:nvSpPr>
        <p:spPr bwMode="auto">
          <a:xfrm>
            <a:off x="4605212" y="1862404"/>
            <a:ext cx="1940696" cy="5356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r>
              <a:rPr lang="en-US" altLang="en-US" dirty="0">
                <a:solidFill>
                  <a:schemeClr val="accent5">
                    <a:lumMod val="50000"/>
                  </a:schemeClr>
                </a:solidFill>
              </a:rPr>
              <a:t>Log and review user activity</a:t>
            </a:r>
          </a:p>
        </p:txBody>
      </p:sp>
    </p:spTree>
    <p:extLst>
      <p:ext uri="{BB962C8B-B14F-4D97-AF65-F5344CB8AC3E}">
        <p14:creationId xmlns:p14="http://schemas.microsoft.com/office/powerpoint/2010/main" val="22263179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roppedImage.png"/>
          <p:cNvPicPr>
            <a:picLocks noChangeAspect="1"/>
          </p:cNvPicPr>
          <p:nvPr/>
        </p:nvPicPr>
        <p:blipFill>
          <a:blip r:embed="rId2" cstate="emai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5914711" y="3028950"/>
            <a:ext cx="1447800" cy="1224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descr="Karate Kid Part 2.png"/>
          <p:cNvPicPr>
            <a:picLocks noChangeAspect="1"/>
          </p:cNvPicPr>
          <p:nvPr/>
        </p:nvPicPr>
        <p:blipFill>
          <a:blip r:embed="rId4" cstate="email">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rot="104513">
            <a:off x="4548987" y="1034525"/>
            <a:ext cx="4179247" cy="235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582705" y="1809750"/>
            <a:ext cx="5332005" cy="1446550"/>
          </a:xfrm>
          <a:prstGeom prst="rect">
            <a:avLst/>
          </a:prstGeom>
        </p:spPr>
        <p:txBody>
          <a:bodyPr wrap="square">
            <a:spAutoFit/>
          </a:bodyPr>
          <a:lstStyle/>
          <a:p>
            <a:r>
              <a:rPr lang="en-US" altLang="en-US" sz="3200" b="1" dirty="0">
                <a:solidFill>
                  <a:schemeClr val="accent6">
                    <a:lumMod val="75000"/>
                  </a:schemeClr>
                </a:solidFill>
              </a:rPr>
              <a:t>Increased agility </a:t>
            </a:r>
            <a:r>
              <a:rPr lang="en-US" altLang="en-US" sz="2800" dirty="0">
                <a:solidFill>
                  <a:schemeClr val="accent5">
                    <a:lumMod val="50000"/>
                  </a:schemeClr>
                </a:solidFill>
              </a:rPr>
              <a:t>has become the #1 reason businesses use the AWS cloud</a:t>
            </a:r>
            <a:endParaRPr lang="en-US" sz="2800" dirty="0">
              <a:solidFill>
                <a:schemeClr val="accent5">
                  <a:lumMod val="50000"/>
                </a:schemeClr>
              </a:solidFill>
            </a:endParaRPr>
          </a:p>
        </p:txBody>
      </p:sp>
    </p:spTree>
    <p:extLst>
      <p:ext uri="{BB962C8B-B14F-4D97-AF65-F5344CB8AC3E}">
        <p14:creationId xmlns:p14="http://schemas.microsoft.com/office/powerpoint/2010/main" val="29524928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a:xfrm>
            <a:off x="283416" y="209550"/>
            <a:ext cx="4786254" cy="476238"/>
          </a:xfrm>
        </p:spPr>
        <p:txBody>
          <a:bodyPr>
            <a:normAutofit/>
          </a:bodyPr>
          <a:lstStyle/>
          <a:p>
            <a:pPr defTabSz="399743"/>
            <a:r>
              <a:rPr lang="en-US" altLang="en-US" sz="2000" b="1" dirty="0">
                <a:solidFill>
                  <a:schemeClr val="accent6">
                    <a:lumMod val="75000"/>
                  </a:schemeClr>
                </a:solidFill>
                <a:latin typeface="+mj-lt"/>
              </a:rPr>
              <a:t>Enterprises Can’t Afford to be Slow</a:t>
            </a:r>
            <a:endParaRPr lang="en-US" altLang="en-US" b="1" dirty="0">
              <a:solidFill>
                <a:schemeClr val="accent6">
                  <a:lumMod val="75000"/>
                </a:schemeClr>
              </a:solidFill>
              <a:latin typeface="+mj-lt"/>
            </a:endParaRPr>
          </a:p>
        </p:txBody>
      </p:sp>
      <p:sp>
        <p:nvSpPr>
          <p:cNvPr id="6" name="Rectangle 2"/>
          <p:cNvSpPr>
            <a:spLocks/>
          </p:cNvSpPr>
          <p:nvPr/>
        </p:nvSpPr>
        <p:spPr bwMode="auto">
          <a:xfrm>
            <a:off x="6071157" y="1766038"/>
            <a:ext cx="2909455" cy="211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spAutoFit/>
          </a:bodyPr>
          <a:lstStyle/>
          <a:p>
            <a:pPr>
              <a:lnSpc>
                <a:spcPct val="140000"/>
              </a:lnSpc>
            </a:pPr>
            <a:r>
              <a:rPr lang="en-US" sz="1400" dirty="0">
                <a:solidFill>
                  <a:schemeClr val="accent6">
                    <a:lumMod val="75000"/>
                  </a:schemeClr>
                </a:solidFill>
                <a:ea typeface="ＭＳ Ｐゴシック" charset="0"/>
                <a:cs typeface="Arial Bold" charset="0"/>
                <a:sym typeface="Arial Bold" charset="0"/>
              </a:rPr>
              <a:t>Add New </a:t>
            </a:r>
            <a:r>
              <a:rPr lang="en-US" sz="1400" dirty="0">
                <a:solidFill>
                  <a:schemeClr val="accent6">
                    <a:lumMod val="75000"/>
                  </a:schemeClr>
                </a:solidFill>
                <a:ea typeface="ＭＳ Ｐゴシック" charset="0"/>
                <a:cs typeface="Arial" charset="0"/>
                <a:sym typeface="Arial" charset="0"/>
              </a:rPr>
              <a:t>Dev Environment</a:t>
            </a:r>
          </a:p>
          <a:p>
            <a:pPr>
              <a:lnSpc>
                <a:spcPct val="140000"/>
              </a:lnSpc>
            </a:pPr>
            <a:r>
              <a:rPr lang="en-US" sz="1400" dirty="0">
                <a:solidFill>
                  <a:schemeClr val="accent6">
                    <a:lumMod val="75000"/>
                  </a:schemeClr>
                </a:solidFill>
                <a:ea typeface="ＭＳ Ｐゴシック" charset="0"/>
                <a:cs typeface="Arial Bold" charset="0"/>
                <a:sym typeface="Arial Bold" charset="0"/>
              </a:rPr>
              <a:t>Add New </a:t>
            </a:r>
            <a:r>
              <a:rPr lang="en-US" sz="1400" dirty="0" smtClean="0">
                <a:solidFill>
                  <a:schemeClr val="accent6">
                    <a:lumMod val="75000"/>
                  </a:schemeClr>
                </a:solidFill>
                <a:ea typeface="ＭＳ Ｐゴシック" charset="0"/>
                <a:cs typeface="Arial" charset="0"/>
                <a:sym typeface="Arial" charset="0"/>
              </a:rPr>
              <a:t>Prod </a:t>
            </a:r>
            <a:r>
              <a:rPr lang="en-US" sz="1400" dirty="0">
                <a:solidFill>
                  <a:schemeClr val="accent6">
                    <a:lumMod val="75000"/>
                  </a:schemeClr>
                </a:solidFill>
                <a:ea typeface="ＭＳ Ｐゴシック" charset="0"/>
                <a:cs typeface="Arial" charset="0"/>
                <a:sym typeface="Arial" charset="0"/>
              </a:rPr>
              <a:t>Environment</a:t>
            </a:r>
          </a:p>
          <a:p>
            <a:pPr>
              <a:lnSpc>
                <a:spcPct val="140000"/>
              </a:lnSpc>
            </a:pPr>
            <a:r>
              <a:rPr lang="en-US" sz="1400" dirty="0">
                <a:solidFill>
                  <a:schemeClr val="accent6">
                    <a:lumMod val="75000"/>
                  </a:schemeClr>
                </a:solidFill>
                <a:ea typeface="ＭＳ Ｐゴシック" charset="0"/>
                <a:cs typeface="Arial Bold" charset="0"/>
                <a:sym typeface="Arial Bold" charset="0"/>
              </a:rPr>
              <a:t>Add New </a:t>
            </a:r>
            <a:r>
              <a:rPr lang="en-US" sz="1400" dirty="0">
                <a:solidFill>
                  <a:schemeClr val="accent6">
                    <a:lumMod val="75000"/>
                  </a:schemeClr>
                </a:solidFill>
                <a:ea typeface="ＭＳ Ｐゴシック" charset="0"/>
                <a:cs typeface="Arial" charset="0"/>
                <a:sym typeface="Arial" charset="0"/>
              </a:rPr>
              <a:t>Environment in Japan</a:t>
            </a:r>
            <a:endParaRPr lang="en-US" sz="1400" dirty="0">
              <a:solidFill>
                <a:schemeClr val="accent6">
                  <a:lumMod val="75000"/>
                </a:schemeClr>
              </a:solidFill>
              <a:ea typeface="ＭＳ Ｐゴシック" charset="0"/>
              <a:cs typeface="Arial Bold" charset="0"/>
              <a:sym typeface="Arial Bold" charset="0"/>
            </a:endParaRPr>
          </a:p>
          <a:p>
            <a:pPr>
              <a:lnSpc>
                <a:spcPct val="140000"/>
              </a:lnSpc>
            </a:pPr>
            <a:r>
              <a:rPr lang="en-US" sz="1400" dirty="0">
                <a:solidFill>
                  <a:schemeClr val="accent6">
                    <a:lumMod val="75000"/>
                  </a:schemeClr>
                </a:solidFill>
                <a:ea typeface="ＭＳ Ｐゴシック" charset="0"/>
                <a:cs typeface="Arial Bold" charset="0"/>
                <a:sym typeface="Arial Bold" charset="0"/>
              </a:rPr>
              <a:t>Add </a:t>
            </a:r>
            <a:r>
              <a:rPr lang="en-US" sz="1400" dirty="0">
                <a:solidFill>
                  <a:schemeClr val="accent6">
                    <a:lumMod val="75000"/>
                  </a:schemeClr>
                </a:solidFill>
                <a:ea typeface="ＭＳ Ｐゴシック" charset="0"/>
                <a:cs typeface="Arial" charset="0"/>
                <a:sym typeface="Arial" charset="0"/>
              </a:rPr>
              <a:t>1,000 Servers</a:t>
            </a:r>
            <a:endParaRPr lang="en-US" sz="1400" dirty="0">
              <a:solidFill>
                <a:schemeClr val="accent6">
                  <a:lumMod val="75000"/>
                </a:schemeClr>
              </a:solidFill>
              <a:ea typeface="ＭＳ Ｐゴシック" charset="0"/>
              <a:cs typeface="Arial Bold" charset="0"/>
              <a:sym typeface="Arial Bold" charset="0"/>
            </a:endParaRPr>
          </a:p>
          <a:p>
            <a:pPr>
              <a:lnSpc>
                <a:spcPct val="140000"/>
              </a:lnSpc>
            </a:pPr>
            <a:r>
              <a:rPr lang="en-US" sz="1400" dirty="0">
                <a:solidFill>
                  <a:schemeClr val="accent6">
                    <a:lumMod val="75000"/>
                  </a:schemeClr>
                </a:solidFill>
                <a:ea typeface="ＭＳ Ｐゴシック" charset="0"/>
                <a:cs typeface="Arial Bold" charset="0"/>
                <a:sym typeface="Arial Bold" charset="0"/>
              </a:rPr>
              <a:t>Remove </a:t>
            </a:r>
            <a:r>
              <a:rPr lang="en-US" sz="1400" dirty="0">
                <a:solidFill>
                  <a:schemeClr val="accent6">
                    <a:lumMod val="75000"/>
                  </a:schemeClr>
                </a:solidFill>
                <a:ea typeface="ＭＳ Ｐゴシック" charset="0"/>
                <a:cs typeface="Arial" charset="0"/>
                <a:sym typeface="Arial" charset="0"/>
              </a:rPr>
              <a:t>1,000 </a:t>
            </a:r>
            <a:r>
              <a:rPr lang="en-US" sz="1400" dirty="0" smtClean="0">
                <a:solidFill>
                  <a:schemeClr val="accent6">
                    <a:lumMod val="75000"/>
                  </a:schemeClr>
                </a:solidFill>
                <a:ea typeface="ＭＳ Ｐゴシック" charset="0"/>
                <a:cs typeface="Arial" charset="0"/>
                <a:sym typeface="Arial" charset="0"/>
              </a:rPr>
              <a:t>servers</a:t>
            </a:r>
          </a:p>
          <a:p>
            <a:pPr>
              <a:lnSpc>
                <a:spcPct val="140000"/>
              </a:lnSpc>
            </a:pPr>
            <a:r>
              <a:rPr lang="en-US" sz="1400" dirty="0" smtClean="0">
                <a:solidFill>
                  <a:schemeClr val="accent6">
                    <a:lumMod val="75000"/>
                  </a:schemeClr>
                </a:solidFill>
                <a:ea typeface="ＭＳ Ｐゴシック" charset="0"/>
                <a:cs typeface="Arial" charset="0"/>
                <a:sym typeface="Arial" charset="0"/>
              </a:rPr>
              <a:t>Deploy 2 PB Data warehouse</a:t>
            </a:r>
          </a:p>
          <a:p>
            <a:pPr>
              <a:lnSpc>
                <a:spcPct val="140000"/>
              </a:lnSpc>
            </a:pPr>
            <a:r>
              <a:rPr lang="en-US" sz="1400" dirty="0" smtClean="0">
                <a:solidFill>
                  <a:schemeClr val="accent6">
                    <a:lumMod val="75000"/>
                  </a:schemeClr>
                </a:solidFill>
                <a:ea typeface="ＭＳ Ｐゴシック" charset="0"/>
                <a:cs typeface="Arial" charset="0"/>
                <a:sym typeface="Arial" charset="0"/>
              </a:rPr>
              <a:t>Shut down 2 PB Data warehouse</a:t>
            </a:r>
            <a:endParaRPr lang="en-US" sz="1400" dirty="0">
              <a:solidFill>
                <a:schemeClr val="accent6">
                  <a:lumMod val="75000"/>
                </a:schemeClr>
              </a:solidFill>
              <a:ea typeface="ＭＳ Ｐゴシック" charset="0"/>
              <a:cs typeface="Arial" charset="0"/>
              <a:sym typeface="Arial" charset="0"/>
            </a:endParaRPr>
          </a:p>
        </p:txBody>
      </p:sp>
      <p:sp>
        <p:nvSpPr>
          <p:cNvPr id="33" name="Rectangle 29"/>
          <p:cNvSpPr>
            <a:spLocks/>
          </p:cNvSpPr>
          <p:nvPr/>
        </p:nvSpPr>
        <p:spPr bwMode="auto">
          <a:xfrm>
            <a:off x="4182676" y="868419"/>
            <a:ext cx="4310742" cy="675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r>
              <a:rPr lang="en-US" sz="2000" b="1" dirty="0">
                <a:solidFill>
                  <a:schemeClr val="accent5">
                    <a:lumMod val="50000"/>
                  </a:schemeClr>
                </a:solidFill>
                <a:ea typeface="ＭＳ Ｐゴシック" charset="0"/>
                <a:cs typeface="Arial Bold" charset="0"/>
                <a:sym typeface="Arial Bold" charset="0"/>
              </a:rPr>
              <a:t>AWS:</a:t>
            </a:r>
          </a:p>
          <a:p>
            <a:r>
              <a:rPr lang="en-US" sz="2000" b="1" dirty="0">
                <a:solidFill>
                  <a:schemeClr val="accent5">
                    <a:lumMod val="50000"/>
                  </a:schemeClr>
                </a:solidFill>
                <a:ea typeface="ＭＳ Ｐゴシック" charset="0"/>
                <a:cs typeface="Arial Bold" charset="0"/>
                <a:sym typeface="Arial Bold" charset="0"/>
              </a:rPr>
              <a:t>Infrastructure in </a:t>
            </a:r>
            <a:r>
              <a:rPr lang="en-US" sz="2000" b="1" dirty="0">
                <a:solidFill>
                  <a:schemeClr val="accent6">
                    <a:lumMod val="75000"/>
                  </a:schemeClr>
                </a:solidFill>
                <a:ea typeface="ＭＳ Ｐゴシック" charset="0"/>
                <a:cs typeface="Arial Bold" charset="0"/>
                <a:sym typeface="Arial Bold" charset="0"/>
              </a:rPr>
              <a:t>Minutes</a:t>
            </a:r>
          </a:p>
        </p:txBody>
      </p:sp>
      <p:sp>
        <p:nvSpPr>
          <p:cNvPr id="35" name="Rectangle 31"/>
          <p:cNvSpPr>
            <a:spLocks/>
          </p:cNvSpPr>
          <p:nvPr/>
        </p:nvSpPr>
        <p:spPr bwMode="auto">
          <a:xfrm>
            <a:off x="467871" y="929505"/>
            <a:ext cx="3418329" cy="55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r>
              <a:rPr lang="en-US" sz="2000" b="1" dirty="0">
                <a:solidFill>
                  <a:schemeClr val="accent5">
                    <a:lumMod val="50000"/>
                  </a:schemeClr>
                </a:solidFill>
                <a:ea typeface="ＭＳ Ｐゴシック" charset="0"/>
                <a:cs typeface="Arial Bold" charset="0"/>
                <a:sym typeface="Arial Bold" charset="0"/>
              </a:rPr>
              <a:t>Old World:</a:t>
            </a:r>
          </a:p>
          <a:p>
            <a:r>
              <a:rPr lang="en-US" sz="2000" b="1" dirty="0">
                <a:solidFill>
                  <a:schemeClr val="accent5">
                    <a:lumMod val="50000"/>
                  </a:schemeClr>
                </a:solidFill>
                <a:ea typeface="ＭＳ Ｐゴシック" charset="0"/>
                <a:cs typeface="Arial Bold" charset="0"/>
                <a:sym typeface="Arial Bold" charset="0"/>
              </a:rPr>
              <a:t>Infrastructure in </a:t>
            </a:r>
            <a:r>
              <a:rPr lang="en-US" sz="2000" b="1" dirty="0">
                <a:solidFill>
                  <a:srgbClr val="FF0000"/>
                </a:solidFill>
                <a:ea typeface="ＭＳ Ｐゴシック" charset="0"/>
                <a:cs typeface="Arial Bold" charset="0"/>
                <a:sym typeface="Arial Bold" charset="0"/>
              </a:rPr>
              <a:t>Weeks</a:t>
            </a:r>
          </a:p>
        </p:txBody>
      </p:sp>
      <p:pic>
        <p:nvPicPr>
          <p:cNvPr id="36" name="Picture 30"/>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67871" y="1850562"/>
            <a:ext cx="2634557" cy="74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027"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82676" y="1766038"/>
            <a:ext cx="1773988" cy="1137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9"/>
          <p:cNvSpPr>
            <a:spLocks/>
          </p:cNvSpPr>
          <p:nvPr/>
        </p:nvSpPr>
        <p:spPr bwMode="auto">
          <a:xfrm>
            <a:off x="4038600" y="4171950"/>
            <a:ext cx="4310742" cy="34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600" b="1" dirty="0" smtClean="0">
                <a:solidFill>
                  <a:schemeClr val="accent5">
                    <a:lumMod val="50000"/>
                  </a:schemeClr>
                </a:solidFill>
                <a:ea typeface="ＭＳ Ｐゴシック" charset="0"/>
                <a:cs typeface="Arial Bold" charset="0"/>
                <a:sym typeface="Arial Bold" charset="0"/>
              </a:rPr>
              <a:t>Everything changes with this kind of agility</a:t>
            </a:r>
            <a:endParaRPr lang="en-US" sz="1600" b="1" dirty="0">
              <a:solidFill>
                <a:schemeClr val="accent5">
                  <a:lumMod val="50000"/>
                </a:schemeClr>
              </a:solidFill>
              <a:ea typeface="ＭＳ Ｐゴシック" charset="0"/>
              <a:cs typeface="Arial Bold" charset="0"/>
              <a:sym typeface="Arial Bold" charset="0"/>
            </a:endParaRPr>
          </a:p>
        </p:txBody>
      </p:sp>
    </p:spTree>
    <p:extLst>
      <p:ext uri="{BB962C8B-B14F-4D97-AF65-F5344CB8AC3E}">
        <p14:creationId xmlns:p14="http://schemas.microsoft.com/office/powerpoint/2010/main" val="4265806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cal-light.png"/>
          <p:cNvPicPr>
            <a:picLocks noChangeAspect="1"/>
          </p:cNvPicPr>
          <p:nvPr/>
        </p:nvPicPr>
        <p:blipFill>
          <a:blip r:embed="rId3" cstate="email">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a:ext>
            </a:extLst>
          </a:blip>
          <a:stretch>
            <a:fillRect/>
          </a:stretch>
        </p:blipFill>
        <p:spPr>
          <a:xfrm>
            <a:off x="583802" y="1322003"/>
            <a:ext cx="1368676" cy="2458066"/>
          </a:xfrm>
          <a:prstGeom prst="rect">
            <a:avLst/>
          </a:prstGeom>
        </p:spPr>
      </p:pic>
      <p:pic>
        <p:nvPicPr>
          <p:cNvPr id="4" name="Picture 3" descr="cloud-light.png"/>
          <p:cNvPicPr>
            <a:picLocks noChangeAspect="1"/>
          </p:cNvPicPr>
          <p:nvPr/>
        </p:nvPicPr>
        <p:blipFill>
          <a:blip r:embed="rId5" cstate="email">
            <a:extLst>
              <a:ext uri="{BEBA8EAE-BF5A-486C-A8C5-ECC9F3942E4B}">
                <a14:imgProps xmlns:a14="http://schemas.microsoft.com/office/drawing/2010/main">
                  <a14:imgLayer r:embed="rId6">
                    <a14:imgEffect>
                      <a14:artisticTexturizer/>
                    </a14:imgEffect>
                  </a14:imgLayer>
                </a14:imgProps>
              </a:ext>
              <a:ext uri="{28A0092B-C50C-407E-A947-70E740481C1C}">
                <a14:useLocalDpi xmlns:a14="http://schemas.microsoft.com/office/drawing/2010/main"/>
              </a:ext>
            </a:extLst>
          </a:blip>
          <a:stretch>
            <a:fillRect/>
          </a:stretch>
        </p:blipFill>
        <p:spPr>
          <a:xfrm>
            <a:off x="4696337" y="1322003"/>
            <a:ext cx="1368676" cy="2458066"/>
          </a:xfrm>
          <a:prstGeom prst="rect">
            <a:avLst/>
          </a:prstGeom>
        </p:spPr>
      </p:pic>
      <p:sp>
        <p:nvSpPr>
          <p:cNvPr id="2" name="Title 1"/>
          <p:cNvSpPr>
            <a:spLocks noGrp="1"/>
          </p:cNvSpPr>
          <p:nvPr>
            <p:ph type="title"/>
          </p:nvPr>
        </p:nvSpPr>
        <p:spPr>
          <a:xfrm>
            <a:off x="344966" y="209550"/>
            <a:ext cx="7960834" cy="535520"/>
          </a:xfrm>
        </p:spPr>
        <p:txBody>
          <a:bodyPr>
            <a:noAutofit/>
          </a:bodyPr>
          <a:lstStyle/>
          <a:p>
            <a:pPr algn="l"/>
            <a:r>
              <a:rPr lang="en-US" sz="2000" b="1" dirty="0" smtClean="0">
                <a:solidFill>
                  <a:schemeClr val="accent6">
                    <a:lumMod val="75000"/>
                  </a:schemeClr>
                </a:solidFill>
                <a:latin typeface="+mj-lt"/>
              </a:rPr>
              <a:t>A Culture of Innovation: Experiment Often and Fail Without Risk</a:t>
            </a:r>
            <a:endParaRPr lang="en-US" sz="2000" b="1" dirty="0">
              <a:solidFill>
                <a:schemeClr val="accent6">
                  <a:lumMod val="75000"/>
                </a:schemeClr>
              </a:solidFill>
              <a:latin typeface="+mj-lt"/>
            </a:endParaRPr>
          </a:p>
        </p:txBody>
      </p:sp>
      <p:sp>
        <p:nvSpPr>
          <p:cNvPr id="5" name="Rectangle 6"/>
          <p:cNvSpPr>
            <a:spLocks/>
          </p:cNvSpPr>
          <p:nvPr/>
        </p:nvSpPr>
        <p:spPr bwMode="auto">
          <a:xfrm>
            <a:off x="2211972" y="1904875"/>
            <a:ext cx="1774291" cy="16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r>
              <a:rPr lang="en-US" sz="1600" b="1" dirty="0">
                <a:solidFill>
                  <a:schemeClr val="accent5">
                    <a:lumMod val="50000"/>
                  </a:schemeClr>
                </a:solidFill>
                <a:ea typeface="Arial"/>
                <a:cs typeface="Arial"/>
                <a:sym typeface="Lucida Grande" charset="0"/>
              </a:rPr>
              <a:t>On-Premises</a:t>
            </a:r>
          </a:p>
          <a:p>
            <a:endParaRPr lang="en-US" sz="1200" b="1" dirty="0" smtClean="0">
              <a:solidFill>
                <a:schemeClr val="accent5">
                  <a:lumMod val="50000"/>
                </a:schemeClr>
              </a:solidFill>
              <a:ea typeface="Arial"/>
              <a:cs typeface="Arial"/>
              <a:sym typeface="Lucida Grande" charset="0"/>
            </a:endParaRPr>
          </a:p>
          <a:p>
            <a:r>
              <a:rPr lang="en-US" sz="1200" b="1" dirty="0" smtClean="0">
                <a:solidFill>
                  <a:schemeClr val="accent5">
                    <a:lumMod val="50000"/>
                  </a:schemeClr>
                </a:solidFill>
                <a:ea typeface="Arial"/>
                <a:cs typeface="Arial"/>
                <a:sym typeface="Lucida Grande" charset="0"/>
              </a:rPr>
              <a:t>Experiment </a:t>
            </a:r>
            <a:r>
              <a:rPr lang="en-US" sz="1200" b="1" dirty="0">
                <a:solidFill>
                  <a:schemeClr val="accent5">
                    <a:lumMod val="50000"/>
                  </a:schemeClr>
                </a:solidFill>
                <a:ea typeface="Arial"/>
                <a:cs typeface="Arial"/>
                <a:sym typeface="Lucida Grande" charset="0"/>
              </a:rPr>
              <a:t>Infrequently</a:t>
            </a:r>
          </a:p>
          <a:p>
            <a:endParaRPr lang="en-US" sz="1200" b="1" dirty="0">
              <a:solidFill>
                <a:schemeClr val="accent5">
                  <a:lumMod val="50000"/>
                </a:schemeClr>
              </a:solidFill>
              <a:ea typeface="Arial"/>
              <a:cs typeface="Arial"/>
              <a:sym typeface="Lucida Grande" charset="0"/>
            </a:endParaRPr>
          </a:p>
          <a:p>
            <a:r>
              <a:rPr lang="en-US" sz="1200" b="1" dirty="0">
                <a:solidFill>
                  <a:schemeClr val="accent5">
                    <a:lumMod val="50000"/>
                  </a:schemeClr>
                </a:solidFill>
                <a:ea typeface="Arial"/>
                <a:cs typeface="Arial"/>
                <a:sym typeface="Lucida Grande" charset="0"/>
              </a:rPr>
              <a:t>Failure is expensive</a:t>
            </a:r>
          </a:p>
          <a:p>
            <a:endParaRPr lang="en-US" sz="1200" b="1" dirty="0">
              <a:solidFill>
                <a:schemeClr val="accent5">
                  <a:lumMod val="50000"/>
                </a:schemeClr>
              </a:solidFill>
              <a:ea typeface="Arial"/>
              <a:cs typeface="Arial"/>
              <a:sym typeface="Lucida Grande" charset="0"/>
            </a:endParaRPr>
          </a:p>
          <a:p>
            <a:r>
              <a:rPr lang="en-US" sz="1200" b="1" dirty="0">
                <a:solidFill>
                  <a:schemeClr val="accent5">
                    <a:lumMod val="50000"/>
                  </a:schemeClr>
                </a:solidFill>
                <a:ea typeface="Arial"/>
                <a:cs typeface="Arial"/>
                <a:sym typeface="Lucida Grande" charset="0"/>
              </a:rPr>
              <a:t>Less Innovation</a:t>
            </a:r>
          </a:p>
        </p:txBody>
      </p:sp>
      <p:sp>
        <p:nvSpPr>
          <p:cNvPr id="7" name="Rectangle 8"/>
          <p:cNvSpPr>
            <a:spLocks/>
          </p:cNvSpPr>
          <p:nvPr/>
        </p:nvSpPr>
        <p:spPr bwMode="auto">
          <a:xfrm>
            <a:off x="6775087" y="2278037"/>
            <a:ext cx="1761330" cy="16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r>
              <a:rPr lang="en-US" sz="1200" b="1" dirty="0">
                <a:solidFill>
                  <a:schemeClr val="accent5">
                    <a:lumMod val="50000"/>
                  </a:schemeClr>
                </a:solidFill>
                <a:ea typeface="Arial"/>
                <a:cs typeface="Arial"/>
                <a:sym typeface="Lucida Grande" charset="0"/>
              </a:rPr>
              <a:t>Experiment Often</a:t>
            </a:r>
          </a:p>
          <a:p>
            <a:endParaRPr lang="en-US" sz="1200" b="1" dirty="0">
              <a:solidFill>
                <a:schemeClr val="accent5">
                  <a:lumMod val="50000"/>
                </a:schemeClr>
              </a:solidFill>
              <a:ea typeface="Arial"/>
              <a:cs typeface="Arial"/>
              <a:sym typeface="Lucida Grande" charset="0"/>
            </a:endParaRPr>
          </a:p>
          <a:p>
            <a:r>
              <a:rPr lang="en-US" sz="1200" b="1" dirty="0">
                <a:solidFill>
                  <a:schemeClr val="accent5">
                    <a:lumMod val="50000"/>
                  </a:schemeClr>
                </a:solidFill>
                <a:ea typeface="Arial"/>
                <a:cs typeface="Arial"/>
                <a:sym typeface="Lucida Grande" charset="0"/>
              </a:rPr>
              <a:t>Fail quickly at a low cost</a:t>
            </a:r>
          </a:p>
          <a:p>
            <a:endParaRPr lang="en-US" sz="1200" b="1" dirty="0">
              <a:solidFill>
                <a:schemeClr val="accent5">
                  <a:lumMod val="50000"/>
                </a:schemeClr>
              </a:solidFill>
              <a:ea typeface="Arial"/>
              <a:cs typeface="Arial"/>
              <a:sym typeface="Lucida Grande" charset="0"/>
            </a:endParaRPr>
          </a:p>
          <a:p>
            <a:r>
              <a:rPr lang="en-US" sz="1200" b="1" dirty="0">
                <a:solidFill>
                  <a:schemeClr val="accent5">
                    <a:lumMod val="50000"/>
                  </a:schemeClr>
                </a:solidFill>
                <a:ea typeface="Arial"/>
                <a:cs typeface="Arial"/>
                <a:sym typeface="Lucida Grande" charset="0"/>
              </a:rPr>
              <a:t>More Innovation</a:t>
            </a:r>
          </a:p>
        </p:txBody>
      </p:sp>
      <p:pic>
        <p:nvPicPr>
          <p:cNvPr id="30" name="Picture 2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50869" y="1677746"/>
            <a:ext cx="1239608" cy="464476"/>
          </a:xfrm>
          <a:prstGeom prst="rect">
            <a:avLst/>
          </a:prstGeom>
        </p:spPr>
      </p:pic>
      <p:sp>
        <p:nvSpPr>
          <p:cNvPr id="32" name="TextBox 31"/>
          <p:cNvSpPr txBox="1"/>
          <p:nvPr/>
        </p:nvSpPr>
        <p:spPr>
          <a:xfrm>
            <a:off x="220193" y="1908705"/>
            <a:ext cx="2095894" cy="369332"/>
          </a:xfrm>
          <a:prstGeom prst="rect">
            <a:avLst/>
          </a:prstGeom>
          <a:noFill/>
        </p:spPr>
        <p:txBody>
          <a:bodyPr wrap="square" rtlCol="0">
            <a:spAutoFit/>
          </a:bodyPr>
          <a:lstStyle/>
          <a:p>
            <a:pPr algn="ctr"/>
            <a:r>
              <a:rPr lang="en-US" b="1" dirty="0" smtClean="0">
                <a:solidFill>
                  <a:schemeClr val="accent5">
                    <a:lumMod val="50000"/>
                  </a:schemeClr>
                </a:solidFill>
                <a:cs typeface="Arial"/>
              </a:rPr>
              <a:t>$ Millions</a:t>
            </a:r>
            <a:endParaRPr lang="en-US" b="1" dirty="0">
              <a:solidFill>
                <a:schemeClr val="accent5">
                  <a:lumMod val="50000"/>
                </a:schemeClr>
              </a:solidFill>
              <a:cs typeface="Arial"/>
            </a:endParaRPr>
          </a:p>
        </p:txBody>
      </p:sp>
      <p:sp>
        <p:nvSpPr>
          <p:cNvPr id="33" name="TextBox 32"/>
          <p:cNvSpPr txBox="1"/>
          <p:nvPr/>
        </p:nvSpPr>
        <p:spPr>
          <a:xfrm>
            <a:off x="4368640" y="1937109"/>
            <a:ext cx="2095894" cy="369332"/>
          </a:xfrm>
          <a:prstGeom prst="rect">
            <a:avLst/>
          </a:prstGeom>
          <a:noFill/>
        </p:spPr>
        <p:txBody>
          <a:bodyPr wrap="square" rtlCol="0">
            <a:spAutoFit/>
          </a:bodyPr>
          <a:lstStyle/>
          <a:p>
            <a:pPr algn="ctr"/>
            <a:r>
              <a:rPr lang="en-US" b="1" dirty="0" smtClean="0">
                <a:solidFill>
                  <a:schemeClr val="accent5">
                    <a:lumMod val="50000"/>
                  </a:schemeClr>
                </a:solidFill>
                <a:cs typeface="Arial"/>
              </a:rPr>
              <a:t>Low Cost</a:t>
            </a:r>
            <a:endParaRPr lang="en-US" b="1" dirty="0">
              <a:solidFill>
                <a:schemeClr val="accent5">
                  <a:lumMod val="50000"/>
                </a:schemeClr>
              </a:solidFill>
              <a:cs typeface="Arial"/>
            </a:endParaRPr>
          </a:p>
        </p:txBody>
      </p:sp>
      <p:pic>
        <p:nvPicPr>
          <p:cNvPr id="41" name="Picture 4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478128" y="2058089"/>
            <a:ext cx="211852" cy="272142"/>
          </a:xfrm>
          <a:prstGeom prst="rect">
            <a:avLst/>
          </a:prstGeom>
        </p:spPr>
      </p:pic>
      <p:pic>
        <p:nvPicPr>
          <p:cNvPr id="42" name="Picture 4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9502070">
            <a:off x="4529932" y="2319669"/>
            <a:ext cx="154038" cy="197875"/>
          </a:xfrm>
          <a:prstGeom prst="rect">
            <a:avLst/>
          </a:prstGeom>
        </p:spPr>
      </p:pic>
      <p:pic>
        <p:nvPicPr>
          <p:cNvPr id="43" name="Picture 4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81163" y="1037553"/>
            <a:ext cx="211852" cy="272142"/>
          </a:xfrm>
          <a:prstGeom prst="rect">
            <a:avLst/>
          </a:prstGeom>
        </p:spPr>
      </p:pic>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74699" y="2194160"/>
            <a:ext cx="211852" cy="272142"/>
          </a:xfrm>
          <a:prstGeom prst="rect">
            <a:avLst/>
          </a:prstGeom>
        </p:spPr>
      </p:pic>
      <p:pic>
        <p:nvPicPr>
          <p:cNvPr id="45" name="Picture 4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3759603">
            <a:off x="5745055" y="1050082"/>
            <a:ext cx="154116" cy="197975"/>
          </a:xfrm>
          <a:prstGeom prst="rect">
            <a:avLst/>
          </a:prstGeom>
        </p:spPr>
      </p:pic>
      <p:pic>
        <p:nvPicPr>
          <p:cNvPr id="46" name="Picture 4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302566">
            <a:off x="6025298" y="2395212"/>
            <a:ext cx="133697" cy="171745"/>
          </a:xfrm>
          <a:prstGeom prst="rect">
            <a:avLst/>
          </a:prstGeom>
        </p:spPr>
      </p:pic>
      <p:pic>
        <p:nvPicPr>
          <p:cNvPr id="47" name="Picture 4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9348971">
            <a:off x="4608009" y="1349628"/>
            <a:ext cx="184675" cy="237231"/>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97501">
            <a:off x="4334850" y="1801064"/>
            <a:ext cx="259188" cy="332950"/>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8716920">
            <a:off x="5952823" y="1184572"/>
            <a:ext cx="303736" cy="390176"/>
          </a:xfrm>
          <a:prstGeom prst="rect">
            <a:avLst/>
          </a:prstGeom>
        </p:spPr>
      </p:pic>
      <p:pic>
        <p:nvPicPr>
          <p:cNvPr id="50" name="Picture 4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882431">
            <a:off x="5436258" y="906985"/>
            <a:ext cx="314174" cy="403584"/>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3259224">
            <a:off x="4742296" y="975020"/>
            <a:ext cx="314174" cy="403584"/>
          </a:xfrm>
          <a:prstGeom prst="rect">
            <a:avLst/>
          </a:prstGeom>
        </p:spPr>
      </p:pic>
      <p:pic>
        <p:nvPicPr>
          <p:cNvPr id="52" name="Picture 5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1223526">
            <a:off x="4315629" y="1427751"/>
            <a:ext cx="288964" cy="3712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4662606">
            <a:off x="6118444" y="1857318"/>
            <a:ext cx="250517" cy="321810"/>
          </a:xfrm>
          <a:prstGeom prst="rect">
            <a:avLst/>
          </a:prstGeom>
        </p:spPr>
      </p:pic>
      <p:pic>
        <p:nvPicPr>
          <p:cNvPr id="54" name="Picture 5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6271793">
            <a:off x="6136495" y="1535482"/>
            <a:ext cx="221495" cy="284529"/>
          </a:xfrm>
          <a:prstGeom prst="rect">
            <a:avLst/>
          </a:prstGeom>
        </p:spPr>
      </p:pic>
    </p:spTree>
    <p:extLst>
      <p:ext uri="{BB962C8B-B14F-4D97-AF65-F5344CB8AC3E}">
        <p14:creationId xmlns:p14="http://schemas.microsoft.com/office/powerpoint/2010/main" val="8993400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979"/>
            <a:ext cx="6934200" cy="536971"/>
          </a:xfrm>
        </p:spPr>
        <p:txBody>
          <a:bodyPr>
            <a:noAutofit/>
          </a:bodyPr>
          <a:lstStyle/>
          <a:p>
            <a:r>
              <a:rPr lang="en-US" altLang="en-US" sz="2000" b="1" dirty="0">
                <a:solidFill>
                  <a:schemeClr val="accent6">
                    <a:lumMod val="75000"/>
                  </a:schemeClr>
                </a:solidFill>
                <a:latin typeface="+mj-lt"/>
              </a:rPr>
              <a:t>Many Enterprises Worry That These are the Only Two Choices</a:t>
            </a:r>
            <a:endParaRPr lang="en-US" sz="2000" b="1" dirty="0">
              <a:solidFill>
                <a:schemeClr val="accent6">
                  <a:lumMod val="75000"/>
                </a:schemeClr>
              </a:solidFill>
              <a:latin typeface="+mj-lt"/>
            </a:endParaRPr>
          </a:p>
        </p:txBody>
      </p:sp>
      <p:sp>
        <p:nvSpPr>
          <p:cNvPr id="11" name="Rectangle 6"/>
          <p:cNvSpPr>
            <a:spLocks/>
          </p:cNvSpPr>
          <p:nvPr/>
        </p:nvSpPr>
        <p:spPr bwMode="auto">
          <a:xfrm>
            <a:off x="816509" y="1715966"/>
            <a:ext cx="1393291"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2000" b="1" dirty="0" smtClean="0">
                <a:solidFill>
                  <a:schemeClr val="accent5">
                    <a:lumMod val="50000"/>
                  </a:schemeClr>
                </a:solidFill>
                <a:ea typeface="Arial"/>
                <a:cs typeface="Arial"/>
                <a:sym typeface="Lucida Grande" charset="0"/>
              </a:rPr>
              <a:t>Build a “private” cloud</a:t>
            </a:r>
            <a:endParaRPr lang="en-US" sz="2000" b="1" dirty="0">
              <a:solidFill>
                <a:schemeClr val="accent5">
                  <a:lumMod val="50000"/>
                </a:schemeClr>
              </a:solidFill>
              <a:ea typeface="Arial"/>
              <a:cs typeface="Arial"/>
              <a:sym typeface="Lucida Grande" charset="0"/>
            </a:endParaRPr>
          </a:p>
        </p:txBody>
      </p:sp>
      <p:sp>
        <p:nvSpPr>
          <p:cNvPr id="12" name="Rectangle 6"/>
          <p:cNvSpPr>
            <a:spLocks/>
          </p:cNvSpPr>
          <p:nvPr/>
        </p:nvSpPr>
        <p:spPr bwMode="auto">
          <a:xfrm>
            <a:off x="6223507" y="1769514"/>
            <a:ext cx="2310893" cy="11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2000" b="1" dirty="0" smtClean="0">
                <a:solidFill>
                  <a:schemeClr val="accent5">
                    <a:lumMod val="50000"/>
                  </a:schemeClr>
                </a:solidFill>
                <a:ea typeface="Arial"/>
                <a:cs typeface="Arial"/>
                <a:sym typeface="Lucida Grande" charset="0"/>
              </a:rPr>
              <a:t>Rip everything out and move to </a:t>
            </a:r>
            <a:br>
              <a:rPr lang="en-US" sz="2000" b="1" dirty="0" smtClean="0">
                <a:solidFill>
                  <a:schemeClr val="accent5">
                    <a:lumMod val="50000"/>
                  </a:schemeClr>
                </a:solidFill>
                <a:ea typeface="Arial"/>
                <a:cs typeface="Arial"/>
                <a:sym typeface="Lucida Grande" charset="0"/>
              </a:rPr>
            </a:br>
            <a:r>
              <a:rPr lang="en-US" sz="2000" b="1" dirty="0" smtClean="0">
                <a:solidFill>
                  <a:schemeClr val="accent5">
                    <a:lumMod val="50000"/>
                  </a:schemeClr>
                </a:solidFill>
                <a:ea typeface="Arial"/>
                <a:cs typeface="Arial"/>
                <a:sym typeface="Lucida Grande" charset="0"/>
              </a:rPr>
              <a:t>AWS</a:t>
            </a:r>
            <a:endParaRPr lang="en-US" sz="2000" b="1" dirty="0">
              <a:solidFill>
                <a:schemeClr val="accent5">
                  <a:lumMod val="50000"/>
                </a:schemeClr>
              </a:solidFill>
              <a:ea typeface="Arial"/>
              <a:cs typeface="Arial"/>
              <a:sym typeface="Lucida Grande" charset="0"/>
            </a:endParaRPr>
          </a:p>
        </p:txBody>
      </p:sp>
      <p:grpSp>
        <p:nvGrpSpPr>
          <p:cNvPr id="4" name="Group 3"/>
          <p:cNvGrpSpPr/>
          <p:nvPr/>
        </p:nvGrpSpPr>
        <p:grpSpPr>
          <a:xfrm>
            <a:off x="2476310" y="1126588"/>
            <a:ext cx="1543145" cy="3038622"/>
            <a:chOff x="2190655" y="1126588"/>
            <a:chExt cx="1543145" cy="3038622"/>
          </a:xfrm>
        </p:grpSpPr>
        <p:pic>
          <p:nvPicPr>
            <p:cNvPr id="9" name="Picture 5" descr="Chalk Door.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2658" y="1126588"/>
              <a:ext cx="1431142" cy="3038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6" descr="Chalk Background White Bold.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4600" y="1581150"/>
              <a:ext cx="914400" cy="914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AutoShape 7"/>
            <p:cNvSpPr>
              <a:spLocks/>
            </p:cNvSpPr>
            <p:nvPr/>
          </p:nvSpPr>
          <p:spPr bwMode="auto">
            <a:xfrm>
              <a:off x="2190655" y="1352550"/>
              <a:ext cx="1524000" cy="13589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Clr>
                  <a:srgbClr val="FFFFFF"/>
                </a:buClr>
                <a:buFont typeface="Arial" pitchFamily="34" charset="0"/>
                <a:buNone/>
              </a:pPr>
              <a:r>
                <a:rPr lang="en-US" altLang="en-US" sz="3200" dirty="0">
                  <a:solidFill>
                    <a:schemeClr val="accent5">
                      <a:lumMod val="50000"/>
                    </a:schemeClr>
                  </a:solidFill>
                  <a:latin typeface="+mn-lt"/>
                </a:rPr>
                <a:t>#1</a:t>
              </a:r>
              <a:endParaRPr lang="en-US" altLang="en-US" sz="2800" dirty="0">
                <a:solidFill>
                  <a:schemeClr val="accent5">
                    <a:lumMod val="50000"/>
                  </a:schemeClr>
                </a:solidFill>
                <a:latin typeface="+mn-lt"/>
              </a:endParaRPr>
            </a:p>
          </p:txBody>
        </p:sp>
      </p:grpSp>
      <p:pic>
        <p:nvPicPr>
          <p:cNvPr id="15" name="Picture 8" descr="Chalk Door.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501099" y="3317875"/>
            <a:ext cx="4445001" cy="943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9" descr="Chalk Background White Bold.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22682252" y="5409755"/>
            <a:ext cx="2069994" cy="2070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7" name="Group 16"/>
          <p:cNvGrpSpPr/>
          <p:nvPr/>
        </p:nvGrpSpPr>
        <p:grpSpPr>
          <a:xfrm>
            <a:off x="4476655" y="1123950"/>
            <a:ext cx="1543145" cy="3038622"/>
            <a:chOff x="2190655" y="1126588"/>
            <a:chExt cx="1543145" cy="3038622"/>
          </a:xfrm>
        </p:grpSpPr>
        <p:pic>
          <p:nvPicPr>
            <p:cNvPr id="18" name="Picture 5" descr="Chalk Door.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2658" y="1126588"/>
              <a:ext cx="1431142" cy="30386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6" descr="Chalk Background White Bold.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4600" y="1581150"/>
              <a:ext cx="914400" cy="9144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 name="AutoShape 7"/>
            <p:cNvSpPr>
              <a:spLocks/>
            </p:cNvSpPr>
            <p:nvPr/>
          </p:nvSpPr>
          <p:spPr bwMode="auto">
            <a:xfrm>
              <a:off x="2190655" y="1352550"/>
              <a:ext cx="1524000" cy="13589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Clr>
                  <a:srgbClr val="FFFFFF"/>
                </a:buClr>
                <a:buFont typeface="Arial" pitchFamily="34" charset="0"/>
                <a:buNone/>
              </a:pPr>
              <a:r>
                <a:rPr lang="en-US" altLang="en-US" sz="3200" dirty="0" smtClean="0">
                  <a:solidFill>
                    <a:schemeClr val="accent5">
                      <a:lumMod val="50000"/>
                    </a:schemeClr>
                  </a:solidFill>
                  <a:latin typeface="+mn-lt"/>
                </a:rPr>
                <a:t>#2</a:t>
              </a:r>
              <a:endParaRPr lang="en-US" altLang="en-US" sz="2800" dirty="0">
                <a:solidFill>
                  <a:schemeClr val="accent5">
                    <a:lumMod val="50000"/>
                  </a:schemeClr>
                </a:solidFill>
                <a:latin typeface="+mn-lt"/>
              </a:endParaRPr>
            </a:p>
          </p:txBody>
        </p:sp>
      </p:grpSp>
    </p:spTree>
    <p:extLst>
      <p:ext uri="{BB962C8B-B14F-4D97-AF65-F5344CB8AC3E}">
        <p14:creationId xmlns:p14="http://schemas.microsoft.com/office/powerpoint/2010/main" val="23273113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5979"/>
            <a:ext cx="7924800" cy="536972"/>
          </a:xfrm>
        </p:spPr>
        <p:txBody>
          <a:bodyPr>
            <a:noAutofit/>
          </a:bodyPr>
          <a:lstStyle/>
          <a:p>
            <a:r>
              <a:rPr lang="en-US" sz="2000" b="1" dirty="0" smtClean="0">
                <a:solidFill>
                  <a:schemeClr val="accent6">
                    <a:lumMod val="75000"/>
                  </a:schemeClr>
                </a:solidFill>
                <a:latin typeface="+mj-lt"/>
              </a:rPr>
              <a:t>The Good News is that Cloud isn’t an ‘All or Nothing’ Choice</a:t>
            </a:r>
            <a:endParaRPr lang="en-US" sz="2000" b="1" dirty="0">
              <a:solidFill>
                <a:schemeClr val="accent6">
                  <a:lumMod val="75000"/>
                </a:schemeClr>
              </a:solidFill>
              <a:latin typeface="+mj-lt"/>
            </a:endParaRPr>
          </a:p>
        </p:txBody>
      </p:sp>
      <p:pic>
        <p:nvPicPr>
          <p:cNvPr id="9" name="Picture 8" descr="builk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141" y="1418914"/>
            <a:ext cx="793330" cy="1509460"/>
          </a:xfrm>
          <a:prstGeom prst="rect">
            <a:avLst/>
          </a:prstGeom>
        </p:spPr>
      </p:pic>
      <p:sp>
        <p:nvSpPr>
          <p:cNvPr id="13" name="Rectangle 12"/>
          <p:cNvSpPr>
            <a:spLocks/>
          </p:cNvSpPr>
          <p:nvPr/>
        </p:nvSpPr>
        <p:spPr bwMode="auto">
          <a:xfrm>
            <a:off x="-88389" y="3028950"/>
            <a:ext cx="1760726" cy="46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400" b="1" kern="1200" dirty="0" smtClean="0">
                <a:solidFill>
                  <a:schemeClr val="accent5">
                    <a:lumMod val="50000"/>
                  </a:schemeClr>
                </a:solidFill>
                <a:ea typeface="Arial"/>
                <a:cs typeface="Arial"/>
                <a:sym typeface="Sketchetik Light" charset="0"/>
              </a:rPr>
              <a:t>Corporate </a:t>
            </a:r>
            <a:br>
              <a:rPr lang="en-US" sz="1400" b="1" kern="1200" dirty="0" smtClean="0">
                <a:solidFill>
                  <a:schemeClr val="accent5">
                    <a:lumMod val="50000"/>
                  </a:schemeClr>
                </a:solidFill>
                <a:ea typeface="Arial"/>
                <a:cs typeface="Arial"/>
                <a:sym typeface="Sketchetik Light" charset="0"/>
              </a:rPr>
            </a:br>
            <a:r>
              <a:rPr lang="en-US" sz="1400" b="1" kern="1200" dirty="0" smtClean="0">
                <a:solidFill>
                  <a:schemeClr val="accent5">
                    <a:lumMod val="50000"/>
                  </a:schemeClr>
                </a:solidFill>
                <a:ea typeface="Arial"/>
                <a:cs typeface="Arial"/>
                <a:sym typeface="Sketchetik Light" charset="0"/>
              </a:rPr>
              <a:t>Data Centers</a:t>
            </a:r>
            <a:endParaRPr lang="en-US" sz="1400" b="1" kern="1200" dirty="0">
              <a:solidFill>
                <a:schemeClr val="accent5">
                  <a:lumMod val="50000"/>
                </a:schemeClr>
              </a:solidFill>
              <a:cs typeface="Arial"/>
              <a:sym typeface="Sketchetik Light" charset="0"/>
            </a:endParaRPr>
          </a:p>
        </p:txBody>
      </p:sp>
      <p:pic>
        <p:nvPicPr>
          <p:cNvPr id="14" name="Picture 13" descr="clou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86133" y="1952856"/>
            <a:ext cx="1389266" cy="867704"/>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04665" y="2329027"/>
            <a:ext cx="952201" cy="356783"/>
          </a:xfrm>
          <a:prstGeom prst="rect">
            <a:avLst/>
          </a:prstGeom>
        </p:spPr>
      </p:pic>
      <p:sp>
        <p:nvSpPr>
          <p:cNvPr id="4" name="Oval 3"/>
          <p:cNvSpPr/>
          <p:nvPr/>
        </p:nvSpPr>
        <p:spPr>
          <a:xfrm>
            <a:off x="1289107" y="1543050"/>
            <a:ext cx="4191000" cy="175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377525" y="1543050"/>
            <a:ext cx="4191000" cy="1752600"/>
          </a:xfrm>
          <a:prstGeom prst="ellipse">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10531" y="2032765"/>
            <a:ext cx="1828800" cy="707886"/>
          </a:xfrm>
          <a:prstGeom prst="rect">
            <a:avLst/>
          </a:prstGeom>
          <a:noFill/>
        </p:spPr>
        <p:txBody>
          <a:bodyPr wrap="square" rtlCol="0">
            <a:spAutoFit/>
          </a:bodyPr>
          <a:lstStyle/>
          <a:p>
            <a:pPr algn="ctr"/>
            <a:r>
              <a:rPr lang="en-US" sz="2000" b="1" dirty="0" smtClean="0">
                <a:solidFill>
                  <a:schemeClr val="accent5">
                    <a:lumMod val="50000"/>
                  </a:schemeClr>
                </a:solidFill>
              </a:rPr>
              <a:t>On-Premises Resources</a:t>
            </a:r>
            <a:endParaRPr lang="en-US" sz="2000" b="1" dirty="0">
              <a:solidFill>
                <a:schemeClr val="accent5">
                  <a:lumMod val="50000"/>
                </a:schemeClr>
              </a:solidFill>
            </a:endParaRPr>
          </a:p>
        </p:txBody>
      </p:sp>
      <p:sp>
        <p:nvSpPr>
          <p:cNvPr id="23" name="TextBox 22"/>
          <p:cNvSpPr txBox="1"/>
          <p:nvPr/>
        </p:nvSpPr>
        <p:spPr>
          <a:xfrm>
            <a:off x="5432406" y="2032765"/>
            <a:ext cx="1828800" cy="707886"/>
          </a:xfrm>
          <a:prstGeom prst="rect">
            <a:avLst/>
          </a:prstGeom>
          <a:noFill/>
        </p:spPr>
        <p:txBody>
          <a:bodyPr wrap="square" rtlCol="0">
            <a:spAutoFit/>
          </a:bodyPr>
          <a:lstStyle/>
          <a:p>
            <a:pPr algn="ctr"/>
            <a:r>
              <a:rPr lang="en-US" sz="2000" b="1" dirty="0" smtClean="0">
                <a:solidFill>
                  <a:schemeClr val="accent5">
                    <a:lumMod val="50000"/>
                  </a:schemeClr>
                </a:solidFill>
              </a:rPr>
              <a:t>Cloud Resources</a:t>
            </a:r>
            <a:endParaRPr lang="en-US" sz="2000" b="1" dirty="0">
              <a:solidFill>
                <a:schemeClr val="accent5">
                  <a:lumMod val="50000"/>
                </a:schemeClr>
              </a:solidFill>
            </a:endParaRPr>
          </a:p>
        </p:txBody>
      </p:sp>
      <p:sp>
        <p:nvSpPr>
          <p:cNvPr id="24" name="TextBox 23"/>
          <p:cNvSpPr txBox="1"/>
          <p:nvPr/>
        </p:nvSpPr>
        <p:spPr>
          <a:xfrm>
            <a:off x="3485998" y="2186653"/>
            <a:ext cx="1828800" cy="400110"/>
          </a:xfrm>
          <a:prstGeom prst="rect">
            <a:avLst/>
          </a:prstGeom>
          <a:noFill/>
        </p:spPr>
        <p:txBody>
          <a:bodyPr wrap="square" rtlCol="0">
            <a:spAutoFit/>
          </a:bodyPr>
          <a:lstStyle/>
          <a:p>
            <a:pPr algn="ctr"/>
            <a:r>
              <a:rPr lang="en-US" sz="2000" b="1" dirty="0" smtClean="0">
                <a:solidFill>
                  <a:schemeClr val="accent5">
                    <a:lumMod val="50000"/>
                  </a:schemeClr>
                </a:solidFill>
              </a:rPr>
              <a:t>Integration</a:t>
            </a:r>
            <a:endParaRPr lang="en-US" sz="2000" b="1" dirty="0">
              <a:solidFill>
                <a:schemeClr val="accent5">
                  <a:lumMod val="50000"/>
                </a:schemeClr>
              </a:solidFill>
            </a:endParaRPr>
          </a:p>
        </p:txBody>
      </p:sp>
    </p:spTree>
    <p:extLst>
      <p:ext uri="{BB962C8B-B14F-4D97-AF65-F5344CB8AC3E}">
        <p14:creationId xmlns:p14="http://schemas.microsoft.com/office/powerpoint/2010/main" val="3844007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a:off x="3533713" y="3402813"/>
            <a:ext cx="2167591" cy="0"/>
          </a:xfrm>
          <a:prstGeom prst="straightConnector1">
            <a:avLst/>
          </a:prstGeom>
          <a:ln w="25400" cap="rnd">
            <a:solidFill>
              <a:srgbClr val="595A5D"/>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530314" y="3495175"/>
            <a:ext cx="2170990" cy="0"/>
          </a:xfrm>
          <a:prstGeom prst="straightConnector1">
            <a:avLst/>
          </a:prstGeom>
          <a:ln w="25400" cap="rnd">
            <a:solidFill>
              <a:srgbClr val="595A5D"/>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42" name="Rectangle 141"/>
          <p:cNvSpPr>
            <a:spLocks/>
          </p:cNvSpPr>
          <p:nvPr/>
        </p:nvSpPr>
        <p:spPr bwMode="auto">
          <a:xfrm>
            <a:off x="1390921" y="1113193"/>
            <a:ext cx="2143989" cy="2528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lnSpc>
                <a:spcPct val="200000"/>
              </a:lnSpc>
            </a:pPr>
            <a:r>
              <a:rPr lang="en-US" sz="1400" kern="1200" dirty="0" smtClean="0">
                <a:solidFill>
                  <a:schemeClr val="accent5">
                    <a:lumMod val="50000"/>
                  </a:schemeClr>
                </a:solidFill>
                <a:ea typeface="Arial"/>
                <a:cs typeface="Arial"/>
                <a:sym typeface="Sketchetik Light" charset="0"/>
              </a:rPr>
              <a:t>Active Directory</a:t>
            </a:r>
          </a:p>
          <a:p>
            <a:pPr algn="ctr">
              <a:lnSpc>
                <a:spcPct val="200000"/>
              </a:lnSpc>
            </a:pPr>
            <a:r>
              <a:rPr lang="en-US" sz="1400" dirty="0" smtClean="0">
                <a:solidFill>
                  <a:schemeClr val="accent5">
                    <a:lumMod val="50000"/>
                  </a:schemeClr>
                </a:solidFill>
                <a:ea typeface="Arial"/>
                <a:cs typeface="Arial"/>
                <a:sym typeface="Sketchetik Light" charset="0"/>
              </a:rPr>
              <a:t>Network Configuration</a:t>
            </a:r>
          </a:p>
          <a:p>
            <a:pPr algn="ctr">
              <a:lnSpc>
                <a:spcPct val="200000"/>
              </a:lnSpc>
            </a:pPr>
            <a:r>
              <a:rPr lang="en-US" sz="1400" kern="1200" dirty="0" smtClean="0">
                <a:solidFill>
                  <a:schemeClr val="accent5">
                    <a:lumMod val="50000"/>
                  </a:schemeClr>
                </a:solidFill>
                <a:ea typeface="Arial"/>
                <a:cs typeface="Arial"/>
                <a:sym typeface="Sketchetik Light" charset="0"/>
              </a:rPr>
              <a:t>Encryption</a:t>
            </a:r>
          </a:p>
          <a:p>
            <a:pPr algn="ctr">
              <a:lnSpc>
                <a:spcPct val="200000"/>
              </a:lnSpc>
            </a:pPr>
            <a:r>
              <a:rPr lang="en-US" sz="1400" dirty="0" smtClean="0">
                <a:solidFill>
                  <a:schemeClr val="accent5">
                    <a:lumMod val="50000"/>
                  </a:schemeClr>
                </a:solidFill>
                <a:ea typeface="Arial"/>
                <a:cs typeface="Arial"/>
                <a:sym typeface="Sketchetik Light" charset="0"/>
              </a:rPr>
              <a:t>Backup Appliances</a:t>
            </a:r>
            <a:endParaRPr lang="en-US" sz="1400" dirty="0">
              <a:solidFill>
                <a:schemeClr val="accent5">
                  <a:lumMod val="50000"/>
                </a:schemeClr>
              </a:solidFill>
              <a:ea typeface="Arial"/>
              <a:cs typeface="Arial"/>
              <a:sym typeface="Sketchetik Light" charset="0"/>
            </a:endParaRPr>
          </a:p>
          <a:p>
            <a:pPr algn="ctr">
              <a:lnSpc>
                <a:spcPct val="140000"/>
              </a:lnSpc>
            </a:pPr>
            <a:endParaRPr lang="en-US" sz="1400" dirty="0" smtClean="0">
              <a:solidFill>
                <a:schemeClr val="accent5">
                  <a:lumMod val="50000"/>
                </a:schemeClr>
              </a:solidFill>
              <a:ea typeface="Arial"/>
              <a:cs typeface="Arial"/>
              <a:sym typeface="Sketchetik Light" charset="0"/>
            </a:endParaRPr>
          </a:p>
          <a:p>
            <a:pPr algn="ctr"/>
            <a:r>
              <a:rPr lang="en-US" sz="1400" b="1" dirty="0" smtClean="0">
                <a:solidFill>
                  <a:schemeClr val="accent5">
                    <a:lumMod val="50000"/>
                  </a:schemeClr>
                </a:solidFill>
                <a:ea typeface="Arial"/>
                <a:cs typeface="Arial"/>
                <a:sym typeface="Sketchetik Light" charset="0"/>
              </a:rPr>
              <a:t>Your On-Premises </a:t>
            </a:r>
          </a:p>
          <a:p>
            <a:pPr algn="ctr"/>
            <a:r>
              <a:rPr lang="en-US" sz="1400" b="1" dirty="0" smtClean="0">
                <a:solidFill>
                  <a:schemeClr val="accent5">
                    <a:lumMod val="50000"/>
                  </a:schemeClr>
                </a:solidFill>
                <a:ea typeface="Arial"/>
                <a:cs typeface="Arial"/>
                <a:sym typeface="Sketchetik Light" charset="0"/>
              </a:rPr>
              <a:t>Apps</a:t>
            </a:r>
            <a:endParaRPr lang="en-US" sz="1400" b="1" kern="1200" dirty="0">
              <a:solidFill>
                <a:schemeClr val="accent5">
                  <a:lumMod val="50000"/>
                </a:schemeClr>
              </a:solidFill>
              <a:cs typeface="Arial"/>
              <a:sym typeface="Sketchetik Light" charset="0"/>
            </a:endParaRPr>
          </a:p>
        </p:txBody>
      </p:sp>
      <p:sp>
        <p:nvSpPr>
          <p:cNvPr id="143" name="Rounded Rectangle 142"/>
          <p:cNvSpPr/>
          <p:nvPr/>
        </p:nvSpPr>
        <p:spPr>
          <a:xfrm>
            <a:off x="1371600" y="1049693"/>
            <a:ext cx="2163310" cy="2730499"/>
          </a:xfrm>
          <a:prstGeom prst="roundRect">
            <a:avLst/>
          </a:prstGeom>
          <a:noFill/>
          <a:ln w="19050">
            <a:solidFill>
              <a:srgbClr val="466E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3" name="Picture 2" descr="builk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120" y="1583246"/>
            <a:ext cx="793330" cy="1509460"/>
          </a:xfrm>
          <a:prstGeom prst="rect">
            <a:avLst/>
          </a:prstGeom>
        </p:spPr>
      </p:pic>
      <p:sp>
        <p:nvSpPr>
          <p:cNvPr id="112" name="Rectangle 111"/>
          <p:cNvSpPr>
            <a:spLocks/>
          </p:cNvSpPr>
          <p:nvPr/>
        </p:nvSpPr>
        <p:spPr bwMode="auto">
          <a:xfrm>
            <a:off x="222836" y="3139652"/>
            <a:ext cx="1121870" cy="4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200" b="1" kern="1200" dirty="0" smtClean="0">
                <a:solidFill>
                  <a:schemeClr val="accent5">
                    <a:lumMod val="50000"/>
                  </a:schemeClr>
                </a:solidFill>
                <a:ea typeface="Arial"/>
                <a:cs typeface="Arial"/>
                <a:sym typeface="Sketchetik Light" charset="0"/>
              </a:rPr>
              <a:t>Corporate</a:t>
            </a:r>
            <a:br>
              <a:rPr lang="en-US" sz="1200" b="1" kern="1200" dirty="0" smtClean="0">
                <a:solidFill>
                  <a:schemeClr val="accent5">
                    <a:lumMod val="50000"/>
                  </a:schemeClr>
                </a:solidFill>
                <a:ea typeface="Arial"/>
                <a:cs typeface="Arial"/>
                <a:sym typeface="Sketchetik Light" charset="0"/>
              </a:rPr>
            </a:br>
            <a:r>
              <a:rPr lang="en-US" sz="1200" b="1" kern="1200" dirty="0" smtClean="0">
                <a:solidFill>
                  <a:schemeClr val="accent5">
                    <a:lumMod val="50000"/>
                  </a:schemeClr>
                </a:solidFill>
                <a:ea typeface="Arial"/>
                <a:cs typeface="Arial"/>
                <a:sym typeface="Sketchetik Light" charset="0"/>
              </a:rPr>
              <a:t>Data Centers</a:t>
            </a:r>
            <a:endParaRPr lang="en-US" sz="1200" b="1" kern="1200" dirty="0">
              <a:solidFill>
                <a:schemeClr val="accent5">
                  <a:lumMod val="50000"/>
                </a:schemeClr>
              </a:solidFill>
              <a:cs typeface="Arial"/>
              <a:sym typeface="Sketchetik Light" charset="0"/>
            </a:endParaRPr>
          </a:p>
        </p:txBody>
      </p:sp>
      <p:sp>
        <p:nvSpPr>
          <p:cNvPr id="139" name="Rectangle 138"/>
          <p:cNvSpPr>
            <a:spLocks/>
          </p:cNvSpPr>
          <p:nvPr/>
        </p:nvSpPr>
        <p:spPr bwMode="auto">
          <a:xfrm>
            <a:off x="5760413" y="1150716"/>
            <a:ext cx="2545388" cy="245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lnSpc>
                <a:spcPct val="200000"/>
              </a:lnSpc>
            </a:pPr>
            <a:r>
              <a:rPr lang="en-US" sz="1400" kern="1200" dirty="0" smtClean="0">
                <a:solidFill>
                  <a:schemeClr val="accent5">
                    <a:lumMod val="50000"/>
                  </a:schemeClr>
                </a:solidFill>
                <a:ea typeface="Arial"/>
                <a:cs typeface="Arial"/>
                <a:sym typeface="Sketchetik Light" charset="0"/>
              </a:rPr>
              <a:t>Users &amp; Access Rules (IAM)</a:t>
            </a:r>
          </a:p>
          <a:p>
            <a:pPr algn="ctr">
              <a:lnSpc>
                <a:spcPct val="200000"/>
              </a:lnSpc>
            </a:pPr>
            <a:r>
              <a:rPr lang="en-US" sz="1400" dirty="0" smtClean="0">
                <a:solidFill>
                  <a:schemeClr val="accent5">
                    <a:lumMod val="50000"/>
                  </a:schemeClr>
                </a:solidFill>
                <a:ea typeface="Arial"/>
                <a:cs typeface="Arial"/>
                <a:sym typeface="Sketchetik Light" charset="0"/>
              </a:rPr>
              <a:t>Your Private Network (VPC)</a:t>
            </a:r>
          </a:p>
          <a:p>
            <a:pPr algn="ctr">
              <a:lnSpc>
                <a:spcPct val="200000"/>
              </a:lnSpc>
            </a:pPr>
            <a:r>
              <a:rPr lang="en-US" sz="1400" kern="1200" dirty="0" smtClean="0">
                <a:solidFill>
                  <a:schemeClr val="accent5">
                    <a:lumMod val="50000"/>
                  </a:schemeClr>
                </a:solidFill>
                <a:ea typeface="Arial"/>
                <a:cs typeface="Arial"/>
                <a:sym typeface="Sketchetik Light" charset="0"/>
              </a:rPr>
              <a:t>Encryption (S3, RDS, HSM)</a:t>
            </a:r>
          </a:p>
          <a:p>
            <a:pPr algn="ctr">
              <a:lnSpc>
                <a:spcPct val="200000"/>
              </a:lnSpc>
            </a:pPr>
            <a:r>
              <a:rPr lang="en-US" sz="1400" dirty="0" smtClean="0">
                <a:solidFill>
                  <a:schemeClr val="accent5">
                    <a:lumMod val="50000"/>
                  </a:schemeClr>
                </a:solidFill>
                <a:ea typeface="Arial"/>
                <a:cs typeface="Arial"/>
                <a:sym typeface="Sketchetik Light" charset="0"/>
              </a:rPr>
              <a:t>Backups (Storage Gateway)</a:t>
            </a:r>
            <a:endParaRPr lang="en-US" sz="1400" dirty="0">
              <a:solidFill>
                <a:schemeClr val="accent5">
                  <a:lumMod val="50000"/>
                </a:schemeClr>
              </a:solidFill>
              <a:ea typeface="Arial"/>
              <a:cs typeface="Arial"/>
              <a:sym typeface="Sketchetik Light" charset="0"/>
            </a:endParaRPr>
          </a:p>
          <a:p>
            <a:pPr algn="ctr">
              <a:lnSpc>
                <a:spcPct val="140000"/>
              </a:lnSpc>
            </a:pPr>
            <a:endParaRPr lang="en-US" sz="1400" kern="1200" dirty="0" smtClean="0">
              <a:solidFill>
                <a:schemeClr val="accent5">
                  <a:lumMod val="50000"/>
                </a:schemeClr>
              </a:solidFill>
              <a:ea typeface="Arial"/>
              <a:cs typeface="Arial"/>
              <a:sym typeface="Sketchetik Light" charset="0"/>
            </a:endParaRPr>
          </a:p>
          <a:p>
            <a:pPr algn="ctr">
              <a:lnSpc>
                <a:spcPct val="200000"/>
              </a:lnSpc>
            </a:pPr>
            <a:r>
              <a:rPr lang="en-US" sz="1400" b="1" kern="1200" dirty="0" smtClean="0">
                <a:solidFill>
                  <a:schemeClr val="accent5">
                    <a:lumMod val="50000"/>
                  </a:schemeClr>
                </a:solidFill>
                <a:ea typeface="Arial"/>
                <a:cs typeface="Arial"/>
                <a:sym typeface="Sketchetik Light" charset="0"/>
              </a:rPr>
              <a:t>Your Cloud Apps</a:t>
            </a:r>
            <a:endParaRPr lang="en-US" sz="1400" b="1" kern="1200" dirty="0">
              <a:solidFill>
                <a:schemeClr val="accent5">
                  <a:lumMod val="50000"/>
                </a:schemeClr>
              </a:solidFill>
              <a:cs typeface="Arial"/>
              <a:sym typeface="Sketchetik Light" charset="0"/>
            </a:endParaRPr>
          </a:p>
        </p:txBody>
      </p:sp>
      <p:cxnSp>
        <p:nvCxnSpPr>
          <p:cNvPr id="24" name="Straight Arrow Connector 23"/>
          <p:cNvCxnSpPr/>
          <p:nvPr/>
        </p:nvCxnSpPr>
        <p:spPr>
          <a:xfrm>
            <a:off x="3573099" y="1883637"/>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567348" y="2332947"/>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pic>
        <p:nvPicPr>
          <p:cNvPr id="22" name="Picture 21" descr="Direct-Connec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37917" y="3188066"/>
            <a:ext cx="434294" cy="514928"/>
          </a:xfrm>
          <a:prstGeom prst="rect">
            <a:avLst/>
          </a:prstGeom>
        </p:spPr>
      </p:pic>
      <p:sp>
        <p:nvSpPr>
          <p:cNvPr id="36" name="Rectangle 35"/>
          <p:cNvSpPr>
            <a:spLocks/>
          </p:cNvSpPr>
          <p:nvPr/>
        </p:nvSpPr>
        <p:spPr bwMode="auto">
          <a:xfrm>
            <a:off x="3687808" y="3750075"/>
            <a:ext cx="1760726" cy="2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1400" b="1" kern="1200" dirty="0" smtClean="0">
                <a:solidFill>
                  <a:schemeClr val="accent5">
                    <a:lumMod val="50000"/>
                  </a:schemeClr>
                </a:solidFill>
                <a:ea typeface="Arial"/>
                <a:cs typeface="Arial"/>
                <a:sym typeface="Sketchetik Light" charset="0"/>
              </a:rPr>
              <a:t>AWS Direct Connect</a:t>
            </a:r>
            <a:endParaRPr lang="en-US" sz="1400" b="1" kern="1200" dirty="0">
              <a:solidFill>
                <a:schemeClr val="accent5">
                  <a:lumMod val="50000"/>
                </a:schemeClr>
              </a:solidFill>
              <a:cs typeface="Arial"/>
              <a:sym typeface="Sketchetik Light" charset="0"/>
            </a:endParaRPr>
          </a:p>
        </p:txBody>
      </p:sp>
      <p:sp>
        <p:nvSpPr>
          <p:cNvPr id="42" name="Rounded Rectangle 41"/>
          <p:cNvSpPr/>
          <p:nvPr/>
        </p:nvSpPr>
        <p:spPr>
          <a:xfrm>
            <a:off x="5704703" y="821604"/>
            <a:ext cx="2601097" cy="3186677"/>
          </a:xfrm>
          <a:prstGeom prst="roundRect">
            <a:avLst/>
          </a:prstGeom>
          <a:noFill/>
          <a:ln w="19050">
            <a:solidFill>
              <a:srgbClr val="FAA6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title"/>
          </p:nvPr>
        </p:nvSpPr>
        <p:spPr>
          <a:xfrm>
            <a:off x="337895" y="205979"/>
            <a:ext cx="8610599" cy="424112"/>
          </a:xfrm>
        </p:spPr>
        <p:txBody>
          <a:bodyPr>
            <a:normAutofit/>
          </a:bodyPr>
          <a:lstStyle/>
          <a:p>
            <a:r>
              <a:rPr lang="en-US" sz="2000" b="1" dirty="0" smtClean="0">
                <a:solidFill>
                  <a:schemeClr val="accent6">
                    <a:lumMod val="75000"/>
                  </a:schemeClr>
                </a:solidFill>
                <a:latin typeface="+mj-lt"/>
              </a:rPr>
              <a:t>Integrating AWS </a:t>
            </a:r>
            <a:r>
              <a:rPr lang="en-US" sz="2000" b="1" dirty="0">
                <a:solidFill>
                  <a:schemeClr val="accent6">
                    <a:lumMod val="75000"/>
                  </a:schemeClr>
                </a:solidFill>
                <a:latin typeface="+mj-lt"/>
              </a:rPr>
              <a:t>w</a:t>
            </a:r>
            <a:r>
              <a:rPr lang="en-US" sz="2000" b="1" dirty="0" smtClean="0">
                <a:solidFill>
                  <a:schemeClr val="accent6">
                    <a:lumMod val="75000"/>
                  </a:schemeClr>
                </a:solidFill>
                <a:latin typeface="+mj-lt"/>
              </a:rPr>
              <a:t>ith </a:t>
            </a:r>
            <a:r>
              <a:rPr lang="en-US" sz="2000" b="1" dirty="0">
                <a:solidFill>
                  <a:schemeClr val="accent6">
                    <a:lumMod val="75000"/>
                  </a:schemeClr>
                </a:solidFill>
                <a:latin typeface="+mj-lt"/>
              </a:rPr>
              <a:t>Y</a:t>
            </a:r>
            <a:r>
              <a:rPr lang="en-US" sz="2000" b="1" dirty="0" smtClean="0">
                <a:solidFill>
                  <a:schemeClr val="accent6">
                    <a:lumMod val="75000"/>
                  </a:schemeClr>
                </a:solidFill>
                <a:latin typeface="+mj-lt"/>
              </a:rPr>
              <a:t>our Existing On-Premises Infrastructure</a:t>
            </a:r>
            <a:endParaRPr lang="en-US" sz="2000" b="1" dirty="0">
              <a:solidFill>
                <a:schemeClr val="accent6">
                  <a:lumMod val="75000"/>
                </a:schemeClr>
              </a:solidFill>
              <a:latin typeface="+mj-lt"/>
            </a:endParaRPr>
          </a:p>
        </p:txBody>
      </p:sp>
      <p:pic>
        <p:nvPicPr>
          <p:cNvPr id="28" name="Picture 27" descr="clou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23140" y="2583846"/>
            <a:ext cx="1311234" cy="818967"/>
          </a:xfrm>
          <a:prstGeom prst="rect">
            <a:avLst/>
          </a:prstGeom>
        </p:spPr>
      </p:pic>
      <p:pic>
        <p:nvPicPr>
          <p:cNvPr id="29" name="Picture 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50992" y="2905827"/>
            <a:ext cx="997502" cy="373757"/>
          </a:xfrm>
          <a:prstGeom prst="rect">
            <a:avLst/>
          </a:prstGeom>
        </p:spPr>
      </p:pic>
      <p:cxnSp>
        <p:nvCxnSpPr>
          <p:cNvPr id="35" name="Straight Arrow Connector 34"/>
          <p:cNvCxnSpPr/>
          <p:nvPr/>
        </p:nvCxnSpPr>
        <p:spPr>
          <a:xfrm>
            <a:off x="3574212" y="1425550"/>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581400" y="2800350"/>
            <a:ext cx="2103120" cy="0"/>
          </a:xfrm>
          <a:prstGeom prst="straightConnector1">
            <a:avLst/>
          </a:prstGeom>
          <a:ln w="38100" cap="rnd">
            <a:solidFill>
              <a:srgbClr val="595A5D"/>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38923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800" b="1" dirty="0" smtClean="0">
                <a:solidFill>
                  <a:schemeClr val="accent6">
                    <a:lumMod val="75000"/>
                  </a:schemeClr>
                </a:solidFill>
              </a:rPr>
              <a:t>AWS Introduction</a:t>
            </a:r>
          </a:p>
          <a:p>
            <a:r>
              <a:rPr lang="en-US" sz="2400" dirty="0" smtClean="0">
                <a:solidFill>
                  <a:schemeClr val="accent6">
                    <a:lumMod val="75000"/>
                  </a:schemeClr>
                </a:solidFill>
              </a:rPr>
              <a:t>Why are enterprises choosing AWS?</a:t>
            </a:r>
          </a:p>
          <a:p>
            <a:r>
              <a:rPr lang="en-US" sz="2400" dirty="0">
                <a:solidFill>
                  <a:schemeClr val="accent6">
                    <a:lumMod val="75000"/>
                  </a:schemeClr>
                </a:solidFill>
              </a:rPr>
              <a:t>What are </a:t>
            </a:r>
            <a:r>
              <a:rPr lang="en-US" sz="2400" dirty="0" smtClean="0">
                <a:solidFill>
                  <a:schemeClr val="accent6">
                    <a:lumMod val="75000"/>
                  </a:schemeClr>
                </a:solidFill>
              </a:rPr>
              <a:t>enterprises using </a:t>
            </a:r>
            <a:r>
              <a:rPr lang="en-US" sz="2400" dirty="0">
                <a:solidFill>
                  <a:schemeClr val="accent6">
                    <a:lumMod val="75000"/>
                  </a:schemeClr>
                </a:solidFill>
              </a:rPr>
              <a:t>AWS for</a:t>
            </a:r>
            <a:r>
              <a:rPr lang="en-US" sz="2400" dirty="0" smtClean="0">
                <a:solidFill>
                  <a:schemeClr val="accent6">
                    <a:lumMod val="75000"/>
                  </a:schemeClr>
                </a:solidFill>
              </a:rPr>
              <a:t>?</a:t>
            </a:r>
          </a:p>
          <a:p>
            <a:r>
              <a:rPr lang="en-US" sz="2400" dirty="0" smtClean="0">
                <a:solidFill>
                  <a:schemeClr val="accent6">
                    <a:lumMod val="75000"/>
                  </a:schemeClr>
                </a:solidFill>
              </a:rPr>
              <a:t>How are enterprise getting started with AWS?</a:t>
            </a:r>
            <a:endParaRPr lang="en-US" sz="2400" dirty="0"/>
          </a:p>
        </p:txBody>
      </p:sp>
    </p:spTree>
    <p:extLst>
      <p:ext uri="{BB962C8B-B14F-4D97-AF65-F5344CB8AC3E}">
        <p14:creationId xmlns:p14="http://schemas.microsoft.com/office/powerpoint/2010/main" val="33589340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150" y="210312"/>
            <a:ext cx="8073690" cy="532638"/>
          </a:xfrm>
        </p:spPr>
        <p:txBody>
          <a:bodyPr>
            <a:noAutofit/>
          </a:bodyPr>
          <a:lstStyle/>
          <a:p>
            <a:r>
              <a:rPr lang="en-US" altLang="en-US" sz="2000" b="1" dirty="0">
                <a:solidFill>
                  <a:schemeClr val="accent6">
                    <a:lumMod val="75000"/>
                  </a:schemeClr>
                </a:solidFill>
                <a:latin typeface="+mj-lt"/>
              </a:rPr>
              <a:t>Tools </a:t>
            </a:r>
            <a:r>
              <a:rPr lang="en-US" altLang="en-US" sz="2000" b="1" dirty="0" smtClean="0">
                <a:solidFill>
                  <a:schemeClr val="accent6">
                    <a:lumMod val="75000"/>
                  </a:schemeClr>
                </a:solidFill>
                <a:latin typeface="+mj-lt"/>
              </a:rPr>
              <a:t>to Help Customers Manage Resources Across Environments </a:t>
            </a:r>
            <a:endParaRPr lang="en-US" sz="2000" b="1" dirty="0">
              <a:solidFill>
                <a:schemeClr val="accent6">
                  <a:lumMod val="75000"/>
                </a:schemeClr>
              </a:solidFill>
              <a:latin typeface="+mj-lt"/>
            </a:endParaRPr>
          </a:p>
        </p:txBody>
      </p:sp>
      <p:sp>
        <p:nvSpPr>
          <p:cNvPr id="170" name="AutoShape 12"/>
          <p:cNvSpPr>
            <a:spLocks/>
          </p:cNvSpPr>
          <p:nvPr/>
        </p:nvSpPr>
        <p:spPr bwMode="auto">
          <a:xfrm flipH="1">
            <a:off x="946552" y="1983951"/>
            <a:ext cx="971189" cy="439822"/>
          </a:xfrm>
          <a:prstGeom prst="wedgeEllipseCallout">
            <a:avLst>
              <a:gd name="adj1" fmla="val 33435"/>
              <a:gd name="adj2" fmla="val 9517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sz="1200" kern="1200" dirty="0">
              <a:solidFill>
                <a:srgbClr val="272727"/>
              </a:solidFill>
              <a:latin typeface="Arial"/>
            </a:endParaRPr>
          </a:p>
        </p:txBody>
      </p:sp>
      <p:pic>
        <p:nvPicPr>
          <p:cNvPr id="5" name="Picture 4"/>
          <p:cNvPicPr>
            <a:picLocks noChangeAspect="1"/>
          </p:cNvPicPr>
          <p:nvPr/>
        </p:nvPicPr>
        <p:blipFill>
          <a:blip r:embed="rId3"/>
          <a:stretch>
            <a:fillRect/>
          </a:stretch>
        </p:blipFill>
        <p:spPr>
          <a:xfrm>
            <a:off x="2048540" y="742950"/>
            <a:ext cx="4809460" cy="3896272"/>
          </a:xfrm>
          <a:prstGeom prst="rect">
            <a:avLst/>
          </a:prstGeom>
        </p:spPr>
      </p:pic>
    </p:spTree>
    <p:extLst>
      <p:ext uri="{BB962C8B-B14F-4D97-AF65-F5344CB8AC3E}">
        <p14:creationId xmlns:p14="http://schemas.microsoft.com/office/powerpoint/2010/main" val="2059495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400" dirty="0" smtClean="0">
                <a:solidFill>
                  <a:schemeClr val="accent6">
                    <a:lumMod val="75000"/>
                  </a:schemeClr>
                </a:solidFill>
              </a:rPr>
              <a:t>AWS Introduction</a:t>
            </a:r>
          </a:p>
          <a:p>
            <a:r>
              <a:rPr lang="en-US" sz="2400" dirty="0" smtClean="0">
                <a:solidFill>
                  <a:schemeClr val="accent6">
                    <a:lumMod val="75000"/>
                  </a:schemeClr>
                </a:solidFill>
              </a:rPr>
              <a:t>Why are enterprises choosing AWS?</a:t>
            </a:r>
          </a:p>
          <a:p>
            <a:r>
              <a:rPr lang="en-US" sz="2800" b="1" dirty="0">
                <a:solidFill>
                  <a:schemeClr val="accent6">
                    <a:lumMod val="75000"/>
                  </a:schemeClr>
                </a:solidFill>
              </a:rPr>
              <a:t>What are </a:t>
            </a:r>
            <a:r>
              <a:rPr lang="en-US" sz="2800" b="1" dirty="0" smtClean="0">
                <a:solidFill>
                  <a:schemeClr val="accent6">
                    <a:lumMod val="75000"/>
                  </a:schemeClr>
                </a:solidFill>
              </a:rPr>
              <a:t>enterprises using </a:t>
            </a:r>
            <a:r>
              <a:rPr lang="en-US" sz="2800" b="1" dirty="0">
                <a:solidFill>
                  <a:schemeClr val="accent6">
                    <a:lumMod val="75000"/>
                  </a:schemeClr>
                </a:solidFill>
              </a:rPr>
              <a:t>AWS for</a:t>
            </a:r>
            <a:r>
              <a:rPr lang="en-US" sz="2800" b="1" dirty="0" smtClean="0">
                <a:solidFill>
                  <a:schemeClr val="accent6">
                    <a:lumMod val="75000"/>
                  </a:schemeClr>
                </a:solidFill>
              </a:rPr>
              <a:t>?</a:t>
            </a:r>
          </a:p>
          <a:p>
            <a:r>
              <a:rPr lang="en-US" sz="2400" dirty="0" smtClean="0">
                <a:solidFill>
                  <a:schemeClr val="accent6">
                    <a:lumMod val="75000"/>
                  </a:schemeClr>
                </a:solidFill>
              </a:rPr>
              <a:t>How are enterprise getting started with AWS?</a:t>
            </a:r>
            <a:endParaRPr lang="en-US" sz="2400" dirty="0"/>
          </a:p>
        </p:txBody>
      </p:sp>
    </p:spTree>
    <p:extLst>
      <p:ext uri="{BB962C8B-B14F-4D97-AF65-F5344CB8AC3E}">
        <p14:creationId xmlns:p14="http://schemas.microsoft.com/office/powerpoint/2010/main" val="6442651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95956" y="1105414"/>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Rounded Rectangle 51"/>
          <p:cNvSpPr/>
          <p:nvPr/>
        </p:nvSpPr>
        <p:spPr>
          <a:xfrm>
            <a:off x="3439156" y="1105414"/>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3" name="Rounded Rectangle 52"/>
          <p:cNvSpPr/>
          <p:nvPr/>
        </p:nvSpPr>
        <p:spPr>
          <a:xfrm>
            <a:off x="6143729" y="1105414"/>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6" name="Rounded Rectangle 55"/>
          <p:cNvSpPr/>
          <p:nvPr/>
        </p:nvSpPr>
        <p:spPr>
          <a:xfrm>
            <a:off x="756533" y="2952750"/>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9" name="Rounded Rectangle 58"/>
          <p:cNvSpPr/>
          <p:nvPr/>
        </p:nvSpPr>
        <p:spPr>
          <a:xfrm>
            <a:off x="3499733" y="2952750"/>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2" name="Rounded Rectangle 61"/>
          <p:cNvSpPr/>
          <p:nvPr/>
        </p:nvSpPr>
        <p:spPr>
          <a:xfrm>
            <a:off x="6204306" y="2952750"/>
            <a:ext cx="2428244" cy="1066800"/>
          </a:xfrm>
          <a:prstGeom prst="roundRect">
            <a:avLst/>
          </a:prstGeom>
          <a:blipFill>
            <a:blip r:embed="rId2"/>
            <a:tile tx="0" ty="0" sx="100000" sy="100000" flip="none" algn="tl"/>
          </a:blipFill>
          <a:ln>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 name="Title 1"/>
          <p:cNvSpPr>
            <a:spLocks noGrp="1"/>
          </p:cNvSpPr>
          <p:nvPr>
            <p:ph type="title"/>
          </p:nvPr>
        </p:nvSpPr>
        <p:spPr>
          <a:xfrm>
            <a:off x="657212" y="209550"/>
            <a:ext cx="5591188" cy="457200"/>
          </a:xfrm>
        </p:spPr>
        <p:txBody>
          <a:bodyPr>
            <a:normAutofit/>
          </a:bodyPr>
          <a:lstStyle/>
          <a:p>
            <a:r>
              <a:rPr lang="en-US" sz="2000" b="1" dirty="0" smtClean="0">
                <a:solidFill>
                  <a:schemeClr val="accent6">
                    <a:lumMod val="75000"/>
                  </a:schemeClr>
                </a:solidFill>
                <a:latin typeface="+mj-lt"/>
              </a:rPr>
              <a:t>Enterprises Use Cases on AWS</a:t>
            </a:r>
            <a:endParaRPr lang="en-US" sz="2000" b="1" dirty="0">
              <a:solidFill>
                <a:schemeClr val="accent6">
                  <a:lumMod val="75000"/>
                </a:schemeClr>
              </a:solidFill>
              <a:latin typeface="+mj-lt"/>
            </a:endParaRPr>
          </a:p>
        </p:txBody>
      </p:sp>
      <p:sp>
        <p:nvSpPr>
          <p:cNvPr id="55" name="TextBox 54"/>
          <p:cNvSpPr txBox="1"/>
          <p:nvPr/>
        </p:nvSpPr>
        <p:spPr>
          <a:xfrm>
            <a:off x="822766" y="3131524"/>
            <a:ext cx="2301434" cy="707886"/>
          </a:xfrm>
          <a:prstGeom prst="rect">
            <a:avLst/>
          </a:prstGeom>
          <a:noFill/>
        </p:spPr>
        <p:txBody>
          <a:bodyPr wrap="square" rtlCol="0">
            <a:spAutoFit/>
          </a:bodyPr>
          <a:lstStyle/>
          <a:p>
            <a:pPr algn="ctr"/>
            <a:r>
              <a:rPr lang="en-US" sz="2000" b="1" dirty="0" smtClean="0">
                <a:solidFill>
                  <a:schemeClr val="accent5">
                    <a:lumMod val="50000"/>
                  </a:schemeClr>
                </a:solidFill>
              </a:rPr>
              <a:t>Web, Mobile, and Social Apps</a:t>
            </a:r>
            <a:endParaRPr lang="en-US" sz="2000" b="1" dirty="0">
              <a:solidFill>
                <a:schemeClr val="accent5">
                  <a:lumMod val="50000"/>
                </a:schemeClr>
              </a:solidFill>
            </a:endParaRPr>
          </a:p>
        </p:txBody>
      </p:sp>
      <p:sp>
        <p:nvSpPr>
          <p:cNvPr id="58" name="TextBox 57"/>
          <p:cNvSpPr txBox="1"/>
          <p:nvPr/>
        </p:nvSpPr>
        <p:spPr>
          <a:xfrm>
            <a:off x="3782028" y="3132207"/>
            <a:ext cx="1932972" cy="707886"/>
          </a:xfrm>
          <a:prstGeom prst="rect">
            <a:avLst/>
          </a:prstGeom>
          <a:noFill/>
        </p:spPr>
        <p:txBody>
          <a:bodyPr wrap="square" rtlCol="0">
            <a:spAutoFit/>
          </a:bodyPr>
          <a:lstStyle/>
          <a:p>
            <a:pPr algn="ctr"/>
            <a:r>
              <a:rPr lang="en-US" sz="2000" b="1" dirty="0" smtClean="0">
                <a:solidFill>
                  <a:schemeClr val="accent5">
                    <a:lumMod val="50000"/>
                  </a:schemeClr>
                </a:solidFill>
              </a:rPr>
              <a:t>Disaster Recovery</a:t>
            </a:r>
            <a:endParaRPr lang="en-US" sz="2000" b="1" dirty="0">
              <a:solidFill>
                <a:schemeClr val="accent5">
                  <a:lumMod val="50000"/>
                </a:schemeClr>
              </a:solidFill>
            </a:endParaRPr>
          </a:p>
        </p:txBody>
      </p:sp>
      <p:sp>
        <p:nvSpPr>
          <p:cNvPr id="61" name="TextBox 60"/>
          <p:cNvSpPr txBox="1"/>
          <p:nvPr/>
        </p:nvSpPr>
        <p:spPr>
          <a:xfrm>
            <a:off x="6629400" y="3162814"/>
            <a:ext cx="1620435" cy="707886"/>
          </a:xfrm>
          <a:prstGeom prst="rect">
            <a:avLst/>
          </a:prstGeom>
          <a:noFill/>
        </p:spPr>
        <p:txBody>
          <a:bodyPr wrap="square" rtlCol="0">
            <a:spAutoFit/>
          </a:bodyPr>
          <a:lstStyle/>
          <a:p>
            <a:pPr algn="ctr"/>
            <a:r>
              <a:rPr lang="en-US" sz="2000" b="1" dirty="0" smtClean="0">
                <a:solidFill>
                  <a:schemeClr val="accent5">
                    <a:lumMod val="50000"/>
                  </a:schemeClr>
                </a:solidFill>
              </a:rPr>
              <a:t>Virtual Desktops</a:t>
            </a:r>
            <a:endParaRPr lang="en-US" sz="2000" b="1" dirty="0">
              <a:solidFill>
                <a:schemeClr val="accent5">
                  <a:lumMod val="50000"/>
                </a:schemeClr>
              </a:solidFill>
            </a:endParaRPr>
          </a:p>
        </p:txBody>
      </p:sp>
      <p:sp>
        <p:nvSpPr>
          <p:cNvPr id="33" name="TextBox 32"/>
          <p:cNvSpPr txBox="1"/>
          <p:nvPr/>
        </p:nvSpPr>
        <p:spPr>
          <a:xfrm>
            <a:off x="851832" y="1300795"/>
            <a:ext cx="2119968" cy="707886"/>
          </a:xfrm>
          <a:prstGeom prst="rect">
            <a:avLst/>
          </a:prstGeom>
          <a:noFill/>
        </p:spPr>
        <p:txBody>
          <a:bodyPr wrap="square" rtlCol="0">
            <a:spAutoFit/>
          </a:bodyPr>
          <a:lstStyle/>
          <a:p>
            <a:pPr algn="ctr"/>
            <a:r>
              <a:rPr lang="en-US" sz="2000" b="1" dirty="0" smtClean="0">
                <a:solidFill>
                  <a:schemeClr val="accent5">
                    <a:lumMod val="50000"/>
                  </a:schemeClr>
                </a:solidFill>
              </a:rPr>
              <a:t>Enterprise Apps and Dev./Test</a:t>
            </a:r>
            <a:endParaRPr lang="en-US" sz="2000" b="1" dirty="0">
              <a:solidFill>
                <a:schemeClr val="accent5">
                  <a:lumMod val="50000"/>
                </a:schemeClr>
              </a:solidFill>
            </a:endParaRPr>
          </a:p>
        </p:txBody>
      </p:sp>
      <p:sp>
        <p:nvSpPr>
          <p:cNvPr id="36" name="TextBox 35"/>
          <p:cNvSpPr txBox="1"/>
          <p:nvPr/>
        </p:nvSpPr>
        <p:spPr>
          <a:xfrm>
            <a:off x="3581400" y="1300795"/>
            <a:ext cx="2119968" cy="707886"/>
          </a:xfrm>
          <a:prstGeom prst="rect">
            <a:avLst/>
          </a:prstGeom>
          <a:noFill/>
        </p:spPr>
        <p:txBody>
          <a:bodyPr wrap="square" rtlCol="0">
            <a:spAutoFit/>
          </a:bodyPr>
          <a:lstStyle/>
          <a:p>
            <a:pPr algn="ctr"/>
            <a:r>
              <a:rPr lang="en-US" sz="2000" b="1" dirty="0" smtClean="0">
                <a:solidFill>
                  <a:schemeClr val="accent5">
                    <a:lumMod val="50000"/>
                  </a:schemeClr>
                </a:solidFill>
              </a:rPr>
              <a:t>Big Data and </a:t>
            </a:r>
          </a:p>
          <a:p>
            <a:pPr algn="ctr"/>
            <a:r>
              <a:rPr lang="en-US" sz="2000" b="1" dirty="0" smtClean="0">
                <a:solidFill>
                  <a:schemeClr val="accent5">
                    <a:lumMod val="50000"/>
                  </a:schemeClr>
                </a:solidFill>
              </a:rPr>
              <a:t>HPC</a:t>
            </a:r>
            <a:endParaRPr lang="en-US" sz="2000" b="1" dirty="0">
              <a:solidFill>
                <a:schemeClr val="accent5">
                  <a:lumMod val="50000"/>
                </a:schemeClr>
              </a:solidFill>
            </a:endParaRPr>
          </a:p>
        </p:txBody>
      </p:sp>
      <p:sp>
        <p:nvSpPr>
          <p:cNvPr id="40" name="TextBox 39"/>
          <p:cNvSpPr txBox="1"/>
          <p:nvPr/>
        </p:nvSpPr>
        <p:spPr>
          <a:xfrm>
            <a:off x="6363632" y="1300795"/>
            <a:ext cx="2119968" cy="707886"/>
          </a:xfrm>
          <a:prstGeom prst="rect">
            <a:avLst/>
          </a:prstGeom>
          <a:noFill/>
        </p:spPr>
        <p:txBody>
          <a:bodyPr wrap="square" rtlCol="0">
            <a:spAutoFit/>
          </a:bodyPr>
          <a:lstStyle/>
          <a:p>
            <a:pPr algn="ctr"/>
            <a:r>
              <a:rPr lang="en-US" sz="2000" b="1" dirty="0" smtClean="0">
                <a:solidFill>
                  <a:schemeClr val="accent5">
                    <a:lumMod val="50000"/>
                  </a:schemeClr>
                </a:solidFill>
              </a:rPr>
              <a:t>Storage, Backup and Archival</a:t>
            </a:r>
            <a:endParaRPr lang="en-US" sz="2000" b="1" dirty="0">
              <a:solidFill>
                <a:schemeClr val="accent5">
                  <a:lumMod val="50000"/>
                </a:schemeClr>
              </a:solidFill>
            </a:endParaRPr>
          </a:p>
        </p:txBody>
      </p:sp>
    </p:spTree>
    <p:extLst>
      <p:ext uri="{BB962C8B-B14F-4D97-AF65-F5344CB8AC3E}">
        <p14:creationId xmlns:p14="http://schemas.microsoft.com/office/powerpoint/2010/main" val="93481288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12" y="209550"/>
            <a:ext cx="5591188" cy="457200"/>
          </a:xfrm>
        </p:spPr>
        <p:txBody>
          <a:bodyPr>
            <a:normAutofit/>
          </a:bodyPr>
          <a:lstStyle/>
          <a:p>
            <a:r>
              <a:rPr lang="en-US" sz="2000" b="1" dirty="0" smtClean="0">
                <a:solidFill>
                  <a:schemeClr val="accent6">
                    <a:lumMod val="75000"/>
                  </a:schemeClr>
                </a:solidFill>
                <a:latin typeface="+mj-lt"/>
              </a:rPr>
              <a:t>...Including Entire Data Center Migrations</a:t>
            </a:r>
            <a:endParaRPr lang="en-US" sz="2000" b="1" dirty="0">
              <a:solidFill>
                <a:schemeClr val="accent6">
                  <a:lumMod val="75000"/>
                </a:schemeClr>
              </a:solidFill>
              <a:latin typeface="+mj-lt"/>
            </a:endParaRPr>
          </a:p>
        </p:txBody>
      </p:sp>
      <p:sp>
        <p:nvSpPr>
          <p:cNvPr id="15" name="AutoShape 2"/>
          <p:cNvSpPr>
            <a:spLocks/>
          </p:cNvSpPr>
          <p:nvPr/>
        </p:nvSpPr>
        <p:spPr bwMode="auto">
          <a:xfrm>
            <a:off x="386080" y="2487019"/>
            <a:ext cx="1828800" cy="13868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defPPr>
              <a:defRPr lang="en-US"/>
            </a:defPPr>
            <a:lvl1pPr marL="0" algn="l" defTabSz="457181" rtl="0" eaLnBrk="1" latinLnBrk="0" hangingPunct="1">
              <a:defRPr sz="1800" kern="1200">
                <a:solidFill>
                  <a:schemeClr val="tx1"/>
                </a:solidFill>
                <a:latin typeface="+mn-lt"/>
                <a:ea typeface="+mn-ea"/>
                <a:cs typeface="+mn-cs"/>
              </a:defRPr>
            </a:lvl1pPr>
            <a:lvl2pPr marL="457181" algn="l" defTabSz="457181" rtl="0" eaLnBrk="1" latinLnBrk="0" hangingPunct="1">
              <a:defRPr sz="1800" kern="1200">
                <a:solidFill>
                  <a:schemeClr val="tx1"/>
                </a:solidFill>
                <a:latin typeface="+mn-lt"/>
                <a:ea typeface="+mn-ea"/>
                <a:cs typeface="+mn-cs"/>
              </a:defRPr>
            </a:lvl2pPr>
            <a:lvl3pPr marL="914363" algn="l" defTabSz="457181" rtl="0" eaLnBrk="1" latinLnBrk="0" hangingPunct="1">
              <a:defRPr sz="1800" kern="1200">
                <a:solidFill>
                  <a:schemeClr val="tx1"/>
                </a:solidFill>
                <a:latin typeface="+mn-lt"/>
                <a:ea typeface="+mn-ea"/>
                <a:cs typeface="+mn-cs"/>
              </a:defRPr>
            </a:lvl3pPr>
            <a:lvl4pPr marL="1371543" algn="l" defTabSz="457181" rtl="0" eaLnBrk="1" latinLnBrk="0" hangingPunct="1">
              <a:defRPr sz="1800" kern="1200">
                <a:solidFill>
                  <a:schemeClr val="tx1"/>
                </a:solidFill>
                <a:latin typeface="+mn-lt"/>
                <a:ea typeface="+mn-ea"/>
                <a:cs typeface="+mn-cs"/>
              </a:defRPr>
            </a:lvl4pPr>
            <a:lvl5pPr marL="1828724" algn="l" defTabSz="457181" rtl="0" eaLnBrk="1" latinLnBrk="0" hangingPunct="1">
              <a:defRPr sz="1800" kern="1200">
                <a:solidFill>
                  <a:schemeClr val="tx1"/>
                </a:solidFill>
                <a:latin typeface="+mn-lt"/>
                <a:ea typeface="+mn-ea"/>
                <a:cs typeface="+mn-cs"/>
              </a:defRPr>
            </a:lvl5pPr>
            <a:lvl6pPr marL="2285905" algn="l" defTabSz="457181" rtl="0" eaLnBrk="1" latinLnBrk="0" hangingPunct="1">
              <a:defRPr sz="1800" kern="1200">
                <a:solidFill>
                  <a:schemeClr val="tx1"/>
                </a:solidFill>
                <a:latin typeface="+mn-lt"/>
                <a:ea typeface="+mn-ea"/>
                <a:cs typeface="+mn-cs"/>
              </a:defRPr>
            </a:lvl6pPr>
            <a:lvl7pPr marL="2743086" algn="l" defTabSz="457181" rtl="0" eaLnBrk="1" latinLnBrk="0" hangingPunct="1">
              <a:defRPr sz="1800" kern="1200">
                <a:solidFill>
                  <a:schemeClr val="tx1"/>
                </a:solidFill>
                <a:latin typeface="+mn-lt"/>
                <a:ea typeface="+mn-ea"/>
                <a:cs typeface="+mn-cs"/>
              </a:defRPr>
            </a:lvl7pPr>
            <a:lvl8pPr marL="3200266" algn="l" defTabSz="457181" rtl="0" eaLnBrk="1" latinLnBrk="0" hangingPunct="1">
              <a:defRPr sz="1800" kern="1200">
                <a:solidFill>
                  <a:schemeClr val="tx1"/>
                </a:solidFill>
                <a:latin typeface="+mn-lt"/>
                <a:ea typeface="+mn-ea"/>
                <a:cs typeface="+mn-cs"/>
              </a:defRPr>
            </a:lvl8pPr>
            <a:lvl9pPr marL="3657448" algn="l" defTabSz="457181" rtl="0" eaLnBrk="1" latinLnBrk="0" hangingPunct="1">
              <a:defRPr sz="1800" kern="1200">
                <a:solidFill>
                  <a:schemeClr val="tx1"/>
                </a:solidFill>
                <a:latin typeface="+mn-lt"/>
                <a:ea typeface="+mn-ea"/>
                <a:cs typeface="+mn-cs"/>
              </a:defRPr>
            </a:lvl9pPr>
          </a:lstStyle>
          <a:p>
            <a:pPr marL="40423" algn="ctr" defTabSz="632056">
              <a:lnSpc>
                <a:spcPct val="90000"/>
              </a:lnSpc>
              <a:spcBef>
                <a:spcPts val="3878"/>
              </a:spcBef>
              <a:buClr>
                <a:srgbClr val="FFFFFF"/>
              </a:buClr>
            </a:pPr>
            <a:r>
              <a:rPr lang="en-US" sz="1300" b="1" dirty="0">
                <a:solidFill>
                  <a:schemeClr val="accent5">
                    <a:lumMod val="50000"/>
                  </a:schemeClr>
                </a:solidFill>
                <a:cs typeface="Sketchetik" charset="0"/>
                <a:sym typeface="Sketchetik" charset="0"/>
              </a:rPr>
              <a:t>Moved out of Hong Kong Data Center into AWS for all WSJ.com production traffic in </a:t>
            </a:r>
            <a:r>
              <a:rPr lang="en-US" sz="1300" b="1" dirty="0" smtClean="0">
                <a:solidFill>
                  <a:schemeClr val="accent5">
                    <a:lumMod val="50000"/>
                  </a:schemeClr>
                </a:solidFill>
                <a:cs typeface="Sketchetik" charset="0"/>
                <a:sym typeface="Sketchetik" charset="0"/>
              </a:rPr>
              <a:t>Asia</a:t>
            </a:r>
            <a:endParaRPr lang="en-US" sz="1300" b="1" dirty="0">
              <a:solidFill>
                <a:schemeClr val="accent5">
                  <a:lumMod val="50000"/>
                </a:schemeClr>
              </a:solidFill>
            </a:endParaRPr>
          </a:p>
        </p:txBody>
      </p:sp>
      <p:sp>
        <p:nvSpPr>
          <p:cNvPr id="16" name="AutoShape 3"/>
          <p:cNvSpPr>
            <a:spLocks/>
          </p:cNvSpPr>
          <p:nvPr/>
        </p:nvSpPr>
        <p:spPr bwMode="auto">
          <a:xfrm>
            <a:off x="2569917" y="2471779"/>
            <a:ext cx="1918898" cy="13868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defPPr>
              <a:defRPr lang="en-US"/>
            </a:defPPr>
            <a:lvl1pPr marL="0" algn="l" defTabSz="457181" rtl="0" eaLnBrk="1" latinLnBrk="0" hangingPunct="1">
              <a:defRPr sz="1800" kern="1200">
                <a:solidFill>
                  <a:schemeClr val="tx1"/>
                </a:solidFill>
                <a:latin typeface="+mn-lt"/>
                <a:ea typeface="+mn-ea"/>
                <a:cs typeface="+mn-cs"/>
              </a:defRPr>
            </a:lvl1pPr>
            <a:lvl2pPr marL="457181" algn="l" defTabSz="457181" rtl="0" eaLnBrk="1" latinLnBrk="0" hangingPunct="1">
              <a:defRPr sz="1800" kern="1200">
                <a:solidFill>
                  <a:schemeClr val="tx1"/>
                </a:solidFill>
                <a:latin typeface="+mn-lt"/>
                <a:ea typeface="+mn-ea"/>
                <a:cs typeface="+mn-cs"/>
              </a:defRPr>
            </a:lvl2pPr>
            <a:lvl3pPr marL="914363" algn="l" defTabSz="457181" rtl="0" eaLnBrk="1" latinLnBrk="0" hangingPunct="1">
              <a:defRPr sz="1800" kern="1200">
                <a:solidFill>
                  <a:schemeClr val="tx1"/>
                </a:solidFill>
                <a:latin typeface="+mn-lt"/>
                <a:ea typeface="+mn-ea"/>
                <a:cs typeface="+mn-cs"/>
              </a:defRPr>
            </a:lvl3pPr>
            <a:lvl4pPr marL="1371543" algn="l" defTabSz="457181" rtl="0" eaLnBrk="1" latinLnBrk="0" hangingPunct="1">
              <a:defRPr sz="1800" kern="1200">
                <a:solidFill>
                  <a:schemeClr val="tx1"/>
                </a:solidFill>
                <a:latin typeface="+mn-lt"/>
                <a:ea typeface="+mn-ea"/>
                <a:cs typeface="+mn-cs"/>
              </a:defRPr>
            </a:lvl4pPr>
            <a:lvl5pPr marL="1828724" algn="l" defTabSz="457181" rtl="0" eaLnBrk="1" latinLnBrk="0" hangingPunct="1">
              <a:defRPr sz="1800" kern="1200">
                <a:solidFill>
                  <a:schemeClr val="tx1"/>
                </a:solidFill>
                <a:latin typeface="+mn-lt"/>
                <a:ea typeface="+mn-ea"/>
                <a:cs typeface="+mn-cs"/>
              </a:defRPr>
            </a:lvl5pPr>
            <a:lvl6pPr marL="2285905" algn="l" defTabSz="457181" rtl="0" eaLnBrk="1" latinLnBrk="0" hangingPunct="1">
              <a:defRPr sz="1800" kern="1200">
                <a:solidFill>
                  <a:schemeClr val="tx1"/>
                </a:solidFill>
                <a:latin typeface="+mn-lt"/>
                <a:ea typeface="+mn-ea"/>
                <a:cs typeface="+mn-cs"/>
              </a:defRPr>
            </a:lvl6pPr>
            <a:lvl7pPr marL="2743086" algn="l" defTabSz="457181" rtl="0" eaLnBrk="1" latinLnBrk="0" hangingPunct="1">
              <a:defRPr sz="1800" kern="1200">
                <a:solidFill>
                  <a:schemeClr val="tx1"/>
                </a:solidFill>
                <a:latin typeface="+mn-lt"/>
                <a:ea typeface="+mn-ea"/>
                <a:cs typeface="+mn-cs"/>
              </a:defRPr>
            </a:lvl7pPr>
            <a:lvl8pPr marL="3200266" algn="l" defTabSz="457181" rtl="0" eaLnBrk="1" latinLnBrk="0" hangingPunct="1">
              <a:defRPr sz="1800" kern="1200">
                <a:solidFill>
                  <a:schemeClr val="tx1"/>
                </a:solidFill>
                <a:latin typeface="+mn-lt"/>
                <a:ea typeface="+mn-ea"/>
                <a:cs typeface="+mn-cs"/>
              </a:defRPr>
            </a:lvl8pPr>
            <a:lvl9pPr marL="3657448" algn="l" defTabSz="457181" rtl="0" eaLnBrk="1" latinLnBrk="0" hangingPunct="1">
              <a:defRPr sz="1800" kern="1200">
                <a:solidFill>
                  <a:schemeClr val="tx1"/>
                </a:solidFill>
                <a:latin typeface="+mn-lt"/>
                <a:ea typeface="+mn-ea"/>
                <a:cs typeface="+mn-cs"/>
              </a:defRPr>
            </a:lvl9pPr>
          </a:lstStyle>
          <a:p>
            <a:pPr marL="40423" algn="ctr" defTabSz="632056">
              <a:lnSpc>
                <a:spcPct val="90000"/>
              </a:lnSpc>
              <a:spcBef>
                <a:spcPts val="3878"/>
              </a:spcBef>
              <a:buClr>
                <a:srgbClr val="FFFFFF"/>
              </a:buClr>
            </a:pPr>
            <a:r>
              <a:rPr lang="en-US" sz="1300" b="1" dirty="0">
                <a:solidFill>
                  <a:schemeClr val="accent5">
                    <a:lumMod val="50000"/>
                  </a:schemeClr>
                </a:solidFill>
                <a:cs typeface="Sketchetik"/>
                <a:sym typeface="Sketchetik" charset="0"/>
              </a:rPr>
              <a:t>Operations, finance and accounting, and training services in AWS today. </a:t>
            </a:r>
          </a:p>
          <a:p>
            <a:pPr marL="40423" algn="ctr" defTabSz="632056">
              <a:lnSpc>
                <a:spcPct val="90000"/>
              </a:lnSpc>
              <a:spcBef>
                <a:spcPts val="3878"/>
              </a:spcBef>
              <a:buClr>
                <a:srgbClr val="FFFFFF"/>
              </a:buClr>
            </a:pPr>
            <a:r>
              <a:rPr lang="en-US" sz="1300" b="1" dirty="0">
                <a:solidFill>
                  <a:schemeClr val="accent5">
                    <a:lumMod val="50000"/>
                  </a:schemeClr>
                </a:solidFill>
                <a:cs typeface="Sketchetik"/>
                <a:sym typeface="Sketchetik" charset="0"/>
              </a:rPr>
              <a:t>Moving entire infrastructure to AWS and closing its Geneva data center.</a:t>
            </a:r>
            <a:endParaRPr lang="en-US" sz="1300" b="1" dirty="0">
              <a:solidFill>
                <a:schemeClr val="accent5">
                  <a:lumMod val="50000"/>
                </a:schemeClr>
              </a:solidFill>
              <a:cs typeface="Sketchetik"/>
            </a:endParaRPr>
          </a:p>
        </p:txBody>
      </p:sp>
      <p:sp>
        <p:nvSpPr>
          <p:cNvPr id="17" name="AutoShape 4"/>
          <p:cNvSpPr>
            <a:spLocks/>
          </p:cNvSpPr>
          <p:nvPr/>
        </p:nvSpPr>
        <p:spPr bwMode="auto">
          <a:xfrm>
            <a:off x="4653280" y="2502259"/>
            <a:ext cx="1828800" cy="13868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defPPr>
              <a:defRPr lang="en-US"/>
            </a:defPPr>
            <a:lvl1pPr marL="0" algn="l" defTabSz="457181" rtl="0" eaLnBrk="1" latinLnBrk="0" hangingPunct="1">
              <a:defRPr sz="1800" kern="1200">
                <a:solidFill>
                  <a:schemeClr val="tx1"/>
                </a:solidFill>
                <a:latin typeface="+mn-lt"/>
                <a:ea typeface="+mn-ea"/>
                <a:cs typeface="+mn-cs"/>
              </a:defRPr>
            </a:lvl1pPr>
            <a:lvl2pPr marL="457181" algn="l" defTabSz="457181" rtl="0" eaLnBrk="1" latinLnBrk="0" hangingPunct="1">
              <a:defRPr sz="1800" kern="1200">
                <a:solidFill>
                  <a:schemeClr val="tx1"/>
                </a:solidFill>
                <a:latin typeface="+mn-lt"/>
                <a:ea typeface="+mn-ea"/>
                <a:cs typeface="+mn-cs"/>
              </a:defRPr>
            </a:lvl2pPr>
            <a:lvl3pPr marL="914363" algn="l" defTabSz="457181" rtl="0" eaLnBrk="1" latinLnBrk="0" hangingPunct="1">
              <a:defRPr sz="1800" kern="1200">
                <a:solidFill>
                  <a:schemeClr val="tx1"/>
                </a:solidFill>
                <a:latin typeface="+mn-lt"/>
                <a:ea typeface="+mn-ea"/>
                <a:cs typeface="+mn-cs"/>
              </a:defRPr>
            </a:lvl3pPr>
            <a:lvl4pPr marL="1371543" algn="l" defTabSz="457181" rtl="0" eaLnBrk="1" latinLnBrk="0" hangingPunct="1">
              <a:defRPr sz="1800" kern="1200">
                <a:solidFill>
                  <a:schemeClr val="tx1"/>
                </a:solidFill>
                <a:latin typeface="+mn-lt"/>
                <a:ea typeface="+mn-ea"/>
                <a:cs typeface="+mn-cs"/>
              </a:defRPr>
            </a:lvl4pPr>
            <a:lvl5pPr marL="1828724" algn="l" defTabSz="457181" rtl="0" eaLnBrk="1" latinLnBrk="0" hangingPunct="1">
              <a:defRPr sz="1800" kern="1200">
                <a:solidFill>
                  <a:schemeClr val="tx1"/>
                </a:solidFill>
                <a:latin typeface="+mn-lt"/>
                <a:ea typeface="+mn-ea"/>
                <a:cs typeface="+mn-cs"/>
              </a:defRPr>
            </a:lvl5pPr>
            <a:lvl6pPr marL="2285905" algn="l" defTabSz="457181" rtl="0" eaLnBrk="1" latinLnBrk="0" hangingPunct="1">
              <a:defRPr sz="1800" kern="1200">
                <a:solidFill>
                  <a:schemeClr val="tx1"/>
                </a:solidFill>
                <a:latin typeface="+mn-lt"/>
                <a:ea typeface="+mn-ea"/>
                <a:cs typeface="+mn-cs"/>
              </a:defRPr>
            </a:lvl6pPr>
            <a:lvl7pPr marL="2743086" algn="l" defTabSz="457181" rtl="0" eaLnBrk="1" latinLnBrk="0" hangingPunct="1">
              <a:defRPr sz="1800" kern="1200">
                <a:solidFill>
                  <a:schemeClr val="tx1"/>
                </a:solidFill>
                <a:latin typeface="+mn-lt"/>
                <a:ea typeface="+mn-ea"/>
                <a:cs typeface="+mn-cs"/>
              </a:defRPr>
            </a:lvl7pPr>
            <a:lvl8pPr marL="3200266" algn="l" defTabSz="457181" rtl="0" eaLnBrk="1" latinLnBrk="0" hangingPunct="1">
              <a:defRPr sz="1800" kern="1200">
                <a:solidFill>
                  <a:schemeClr val="tx1"/>
                </a:solidFill>
                <a:latin typeface="+mn-lt"/>
                <a:ea typeface="+mn-ea"/>
                <a:cs typeface="+mn-cs"/>
              </a:defRPr>
            </a:lvl8pPr>
            <a:lvl9pPr marL="3657448" algn="l" defTabSz="457181" rtl="0" eaLnBrk="1" latinLnBrk="0" hangingPunct="1">
              <a:defRPr sz="1800" kern="1200">
                <a:solidFill>
                  <a:schemeClr val="tx1"/>
                </a:solidFill>
                <a:latin typeface="+mn-lt"/>
                <a:ea typeface="+mn-ea"/>
                <a:cs typeface="+mn-cs"/>
              </a:defRPr>
            </a:lvl9pPr>
          </a:lstStyle>
          <a:p>
            <a:pPr algn="ctr" defTabSz="632056">
              <a:lnSpc>
                <a:spcPct val="90000"/>
              </a:lnSpc>
              <a:buClr>
                <a:srgbClr val="FFFFFF"/>
              </a:buClr>
            </a:pPr>
            <a:r>
              <a:rPr lang="en-US" sz="1300" b="1" dirty="0">
                <a:solidFill>
                  <a:schemeClr val="accent5">
                    <a:lumMod val="50000"/>
                  </a:schemeClr>
                </a:solidFill>
                <a:cs typeface="Sketchetik" charset="0"/>
                <a:sym typeface="Sketchetik" charset="0"/>
              </a:rPr>
              <a:t>Currently running tens of thousands of servers </a:t>
            </a:r>
            <a:r>
              <a:rPr lang="en-US" sz="1300" b="1" dirty="0" smtClean="0">
                <a:solidFill>
                  <a:schemeClr val="accent5">
                    <a:lumMod val="50000"/>
                  </a:schemeClr>
                </a:solidFill>
                <a:cs typeface="Sketchetik" charset="0"/>
                <a:sym typeface="Sketchetik" charset="0"/>
              </a:rPr>
              <a:t>on </a:t>
            </a:r>
            <a:r>
              <a:rPr lang="en-US" sz="1300" b="1" dirty="0">
                <a:solidFill>
                  <a:schemeClr val="accent5">
                    <a:lumMod val="50000"/>
                  </a:schemeClr>
                </a:solidFill>
                <a:cs typeface="Sketchetik" charset="0"/>
                <a:sym typeface="Sketchetik" charset="0"/>
              </a:rPr>
              <a:t>AWS.</a:t>
            </a:r>
            <a:endParaRPr lang="en-US" sz="1300" b="1" dirty="0">
              <a:solidFill>
                <a:schemeClr val="accent5">
                  <a:lumMod val="50000"/>
                </a:schemeClr>
              </a:solidFill>
            </a:endParaRPr>
          </a:p>
        </p:txBody>
      </p:sp>
      <p:sp>
        <p:nvSpPr>
          <p:cNvPr id="18" name="AutoShape 5"/>
          <p:cNvSpPr>
            <a:spLocks/>
          </p:cNvSpPr>
          <p:nvPr/>
        </p:nvSpPr>
        <p:spPr bwMode="auto">
          <a:xfrm>
            <a:off x="6929120" y="2456539"/>
            <a:ext cx="1828800" cy="13868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defPPr>
              <a:defRPr lang="en-US"/>
            </a:defPPr>
            <a:lvl1pPr marL="0" algn="l" defTabSz="457181" rtl="0" eaLnBrk="1" latinLnBrk="0" hangingPunct="1">
              <a:defRPr sz="1800" kern="1200">
                <a:solidFill>
                  <a:schemeClr val="tx1"/>
                </a:solidFill>
                <a:latin typeface="+mn-lt"/>
                <a:ea typeface="+mn-ea"/>
                <a:cs typeface="+mn-cs"/>
              </a:defRPr>
            </a:lvl1pPr>
            <a:lvl2pPr marL="457181" algn="l" defTabSz="457181" rtl="0" eaLnBrk="1" latinLnBrk="0" hangingPunct="1">
              <a:defRPr sz="1800" kern="1200">
                <a:solidFill>
                  <a:schemeClr val="tx1"/>
                </a:solidFill>
                <a:latin typeface="+mn-lt"/>
                <a:ea typeface="+mn-ea"/>
                <a:cs typeface="+mn-cs"/>
              </a:defRPr>
            </a:lvl2pPr>
            <a:lvl3pPr marL="914363" algn="l" defTabSz="457181" rtl="0" eaLnBrk="1" latinLnBrk="0" hangingPunct="1">
              <a:defRPr sz="1800" kern="1200">
                <a:solidFill>
                  <a:schemeClr val="tx1"/>
                </a:solidFill>
                <a:latin typeface="+mn-lt"/>
                <a:ea typeface="+mn-ea"/>
                <a:cs typeface="+mn-cs"/>
              </a:defRPr>
            </a:lvl3pPr>
            <a:lvl4pPr marL="1371543" algn="l" defTabSz="457181" rtl="0" eaLnBrk="1" latinLnBrk="0" hangingPunct="1">
              <a:defRPr sz="1800" kern="1200">
                <a:solidFill>
                  <a:schemeClr val="tx1"/>
                </a:solidFill>
                <a:latin typeface="+mn-lt"/>
                <a:ea typeface="+mn-ea"/>
                <a:cs typeface="+mn-cs"/>
              </a:defRPr>
            </a:lvl4pPr>
            <a:lvl5pPr marL="1828724" algn="l" defTabSz="457181" rtl="0" eaLnBrk="1" latinLnBrk="0" hangingPunct="1">
              <a:defRPr sz="1800" kern="1200">
                <a:solidFill>
                  <a:schemeClr val="tx1"/>
                </a:solidFill>
                <a:latin typeface="+mn-lt"/>
                <a:ea typeface="+mn-ea"/>
                <a:cs typeface="+mn-cs"/>
              </a:defRPr>
            </a:lvl5pPr>
            <a:lvl6pPr marL="2285905" algn="l" defTabSz="457181" rtl="0" eaLnBrk="1" latinLnBrk="0" hangingPunct="1">
              <a:defRPr sz="1800" kern="1200">
                <a:solidFill>
                  <a:schemeClr val="tx1"/>
                </a:solidFill>
                <a:latin typeface="+mn-lt"/>
                <a:ea typeface="+mn-ea"/>
                <a:cs typeface="+mn-cs"/>
              </a:defRPr>
            </a:lvl6pPr>
            <a:lvl7pPr marL="2743086" algn="l" defTabSz="457181" rtl="0" eaLnBrk="1" latinLnBrk="0" hangingPunct="1">
              <a:defRPr sz="1800" kern="1200">
                <a:solidFill>
                  <a:schemeClr val="tx1"/>
                </a:solidFill>
                <a:latin typeface="+mn-lt"/>
                <a:ea typeface="+mn-ea"/>
                <a:cs typeface="+mn-cs"/>
              </a:defRPr>
            </a:lvl7pPr>
            <a:lvl8pPr marL="3200266" algn="l" defTabSz="457181" rtl="0" eaLnBrk="1" latinLnBrk="0" hangingPunct="1">
              <a:defRPr sz="1800" kern="1200">
                <a:solidFill>
                  <a:schemeClr val="tx1"/>
                </a:solidFill>
                <a:latin typeface="+mn-lt"/>
                <a:ea typeface="+mn-ea"/>
                <a:cs typeface="+mn-cs"/>
              </a:defRPr>
            </a:lvl8pPr>
            <a:lvl9pPr marL="3657448" algn="l" defTabSz="457181" rtl="0" eaLnBrk="1" latinLnBrk="0" hangingPunct="1">
              <a:defRPr sz="1800" kern="1200">
                <a:solidFill>
                  <a:schemeClr val="tx1"/>
                </a:solidFill>
                <a:latin typeface="+mn-lt"/>
                <a:ea typeface="+mn-ea"/>
                <a:cs typeface="+mn-cs"/>
              </a:defRPr>
            </a:lvl9pPr>
          </a:lstStyle>
          <a:p>
            <a:pPr algn="ctr" defTabSz="632056">
              <a:lnSpc>
                <a:spcPct val="90000"/>
              </a:lnSpc>
              <a:buClr>
                <a:srgbClr val="FFFFFF"/>
              </a:buClr>
            </a:pPr>
            <a:r>
              <a:rPr lang="en-US" sz="1300" b="1" dirty="0">
                <a:solidFill>
                  <a:schemeClr val="accent5">
                    <a:lumMod val="50000"/>
                  </a:schemeClr>
                </a:solidFill>
                <a:cs typeface="Sketchetik" charset="0"/>
                <a:sym typeface="Sketchetik" charset="0"/>
              </a:rPr>
              <a:t>25% of servers running on AWS with plans to exceed 75% within the next three years. </a:t>
            </a:r>
            <a:endParaRPr lang="en-US" sz="1300" b="1" dirty="0">
              <a:solidFill>
                <a:schemeClr val="accent5">
                  <a:lumMod val="50000"/>
                </a:schemeClr>
              </a:solidFill>
            </a:endParaRPr>
          </a:p>
        </p:txBody>
      </p:sp>
      <p:pic>
        <p:nvPicPr>
          <p:cNvPr id="20" name="Picture 19" descr="Netflix Chalk.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53280" y="1254404"/>
            <a:ext cx="1828800" cy="848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 name="Picture 20"/>
          <p:cNvPicPr>
            <a:picLocks noChangeAspect="1" noChangeArrowheads="1"/>
          </p:cNvPicPr>
          <p:nvPr/>
        </p:nvPicPr>
        <p:blipFill>
          <a:blip r:embed="rId3" cstate="email">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2569918" y="1254404"/>
            <a:ext cx="1828800" cy="79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nvGrpSpPr>
          <p:cNvPr id="22" name="Group 21"/>
          <p:cNvGrpSpPr>
            <a:grpSpLocks noChangeAspect="1"/>
          </p:cNvGrpSpPr>
          <p:nvPr/>
        </p:nvGrpSpPr>
        <p:grpSpPr bwMode="auto">
          <a:xfrm>
            <a:off x="6929120" y="1254404"/>
            <a:ext cx="1828801" cy="652480"/>
            <a:chOff x="0" y="0"/>
            <a:chExt cx="5168901" cy="1727201"/>
          </a:xfrm>
        </p:grpSpPr>
        <p:pic>
          <p:nvPicPr>
            <p:cNvPr id="23" name="Picture 22" descr="NewsInternational Chalk.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657" y="0"/>
              <a:ext cx="3297615" cy="827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 name="Picture 23" descr="NewsInternational Chalk.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936493"/>
              <a:ext cx="5168901" cy="790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pic>
        <p:nvPicPr>
          <p:cNvPr id="3074" name="Picture 2" descr="logo-dowjon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414" y="1536315"/>
            <a:ext cx="1727505" cy="426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4665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91120"/>
          </a:xfrm>
        </p:spPr>
        <p:txBody>
          <a:bodyPr>
            <a:normAutofit/>
          </a:bodyPr>
          <a:lstStyle/>
          <a:p>
            <a:r>
              <a:rPr lang="en-US" sz="2000" b="1" dirty="0" smtClean="0">
                <a:solidFill>
                  <a:schemeClr val="accent6">
                    <a:lumMod val="75000"/>
                  </a:schemeClr>
                </a:solidFill>
                <a:latin typeface="+mj-lt"/>
              </a:rPr>
              <a:t>Enterprise Applications</a:t>
            </a:r>
            <a:endParaRPr lang="en-US" sz="2000" b="1" dirty="0">
              <a:solidFill>
                <a:schemeClr val="accent6">
                  <a:lumMod val="75000"/>
                </a:schemeClr>
              </a:solidFill>
              <a:latin typeface="+mj-lt"/>
            </a:endParaRPr>
          </a:p>
        </p:txBody>
      </p:sp>
      <p:sp>
        <p:nvSpPr>
          <p:cNvPr id="3" name="TextBox 2"/>
          <p:cNvSpPr txBox="1"/>
          <p:nvPr/>
        </p:nvSpPr>
        <p:spPr>
          <a:xfrm>
            <a:off x="348935" y="1769805"/>
            <a:ext cx="2940636"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accent5">
                    <a:lumMod val="50000"/>
                  </a:schemeClr>
                </a:solidFill>
              </a:rPr>
              <a:t>Amazon RDS for Oracle provides </a:t>
            </a:r>
            <a:r>
              <a:rPr lang="en-US" sz="1600" dirty="0">
                <a:solidFill>
                  <a:schemeClr val="accent5">
                    <a:lumMod val="50000"/>
                  </a:schemeClr>
                </a:solidFill>
              </a:rPr>
              <a:t>managed Oracle database deployments</a:t>
            </a:r>
          </a:p>
          <a:p>
            <a:pPr marL="285750" indent="-285750">
              <a:buFont typeface="Arial" panose="020B0604020202020204" pitchFamily="34" charset="0"/>
              <a:buChar char="•"/>
            </a:pPr>
            <a:endParaRPr lang="en-US" sz="1600" dirty="0" smtClean="0">
              <a:solidFill>
                <a:schemeClr val="accent5">
                  <a:lumMod val="50000"/>
                </a:schemeClr>
              </a:solidFill>
            </a:endParaRPr>
          </a:p>
          <a:p>
            <a:pPr marL="285750" indent="-285750">
              <a:buFont typeface="Arial" panose="020B0604020202020204" pitchFamily="34" charset="0"/>
              <a:buChar char="•"/>
            </a:pPr>
            <a:r>
              <a:rPr lang="en-US" sz="1600" dirty="0" smtClean="0">
                <a:solidFill>
                  <a:schemeClr val="accent5">
                    <a:lumMod val="50000"/>
                  </a:schemeClr>
                </a:solidFill>
              </a:rPr>
              <a:t>Oracle </a:t>
            </a:r>
            <a:r>
              <a:rPr lang="en-US" sz="1600" dirty="0">
                <a:solidFill>
                  <a:schemeClr val="accent5">
                    <a:lumMod val="50000"/>
                  </a:schemeClr>
                </a:solidFill>
              </a:rPr>
              <a:t>Applications are fully supported on </a:t>
            </a:r>
            <a:r>
              <a:rPr lang="en-US" sz="1600" dirty="0" smtClean="0">
                <a:solidFill>
                  <a:schemeClr val="accent5">
                    <a:lumMod val="50000"/>
                  </a:schemeClr>
                </a:solidFill>
              </a:rPr>
              <a:t>AWS</a:t>
            </a:r>
          </a:p>
          <a:p>
            <a:pPr marL="285750" indent="-285750">
              <a:buFont typeface="Arial" panose="020B0604020202020204" pitchFamily="34" charset="0"/>
              <a:buChar char="•"/>
            </a:pPr>
            <a:endParaRPr lang="en-US" sz="1600" dirty="0" smtClean="0">
              <a:solidFill>
                <a:schemeClr val="accent5">
                  <a:lumMod val="50000"/>
                </a:schemeClr>
              </a:solidFill>
            </a:endParaRPr>
          </a:p>
          <a:p>
            <a:pPr marL="285750" indent="-285750">
              <a:buFont typeface="Arial" panose="020B0604020202020204" pitchFamily="34" charset="0"/>
              <a:buChar char="•"/>
            </a:pPr>
            <a:r>
              <a:rPr lang="en-US" sz="1600" dirty="0" smtClean="0">
                <a:solidFill>
                  <a:schemeClr val="accent5">
                    <a:lumMod val="50000"/>
                  </a:schemeClr>
                </a:solidFill>
              </a:rPr>
              <a:t>Oracle </a:t>
            </a:r>
            <a:r>
              <a:rPr lang="en-US" sz="1600" dirty="0">
                <a:solidFill>
                  <a:schemeClr val="accent5">
                    <a:lumMod val="50000"/>
                  </a:schemeClr>
                </a:solidFill>
              </a:rPr>
              <a:t>licenses owned by customers are fully portable to </a:t>
            </a:r>
            <a:r>
              <a:rPr lang="en-US" sz="1600" dirty="0" smtClean="0">
                <a:solidFill>
                  <a:schemeClr val="accent5">
                    <a:lumMod val="50000"/>
                  </a:schemeClr>
                </a:solidFill>
              </a:rPr>
              <a:t>AWS</a:t>
            </a:r>
            <a:endParaRPr lang="en-US" sz="1600" dirty="0">
              <a:solidFill>
                <a:schemeClr val="accent5">
                  <a:lumMod val="50000"/>
                </a:schemeClr>
              </a:solidFill>
            </a:endParaRPr>
          </a:p>
        </p:txBody>
      </p:sp>
      <p:sp>
        <p:nvSpPr>
          <p:cNvPr id="4" name="Rectangle 3"/>
          <p:cNvSpPr/>
          <p:nvPr/>
        </p:nvSpPr>
        <p:spPr>
          <a:xfrm>
            <a:off x="3343073" y="1769805"/>
            <a:ext cx="2636195"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50000"/>
                  </a:schemeClr>
                </a:solidFill>
              </a:rPr>
              <a:t>AWS is an SAP-certified Global Cloud Services Partner and Global Technology </a:t>
            </a:r>
            <a:r>
              <a:rPr lang="en-US" sz="1600" dirty="0" smtClean="0">
                <a:solidFill>
                  <a:schemeClr val="accent5">
                    <a:lumMod val="50000"/>
                  </a:schemeClr>
                </a:solidFill>
              </a:rPr>
              <a:t>Partner</a:t>
            </a:r>
          </a:p>
          <a:p>
            <a:pPr marL="285750" indent="-285750">
              <a:buFont typeface="Arial" panose="020B0604020202020204" pitchFamily="34" charset="0"/>
              <a:buChar char="•"/>
            </a:pPr>
            <a:endParaRPr lang="en-US" sz="1600" dirty="0" smtClean="0">
              <a:solidFill>
                <a:schemeClr val="accent5">
                  <a:lumMod val="50000"/>
                </a:schemeClr>
              </a:solidFill>
            </a:endParaRPr>
          </a:p>
          <a:p>
            <a:pPr marL="285750" indent="-285750">
              <a:buFont typeface="Arial" panose="020B0604020202020204" pitchFamily="34" charset="0"/>
              <a:buChar char="•"/>
            </a:pPr>
            <a:r>
              <a:rPr lang="en-US" sz="1600" dirty="0" smtClean="0">
                <a:solidFill>
                  <a:schemeClr val="accent5">
                    <a:lumMod val="50000"/>
                  </a:schemeClr>
                </a:solidFill>
              </a:rPr>
              <a:t>Most </a:t>
            </a:r>
            <a:r>
              <a:rPr lang="en-US" sz="1600" dirty="0">
                <a:solidFill>
                  <a:schemeClr val="accent5">
                    <a:lumMod val="50000"/>
                  </a:schemeClr>
                </a:solidFill>
              </a:rPr>
              <a:t>SAP products are now certified for production deployment on </a:t>
            </a:r>
            <a:r>
              <a:rPr lang="en-US" sz="1600" dirty="0" smtClean="0">
                <a:solidFill>
                  <a:schemeClr val="accent5">
                    <a:lumMod val="50000"/>
                  </a:schemeClr>
                </a:solidFill>
              </a:rPr>
              <a:t>AWS</a:t>
            </a:r>
            <a:endParaRPr lang="en-US" sz="1600" dirty="0">
              <a:solidFill>
                <a:schemeClr val="accent5">
                  <a:lumMod val="50000"/>
                </a:schemeClr>
              </a:solidFill>
            </a:endParaRPr>
          </a:p>
        </p:txBody>
      </p:sp>
      <p:sp>
        <p:nvSpPr>
          <p:cNvPr id="5" name="Rectangle 4"/>
          <p:cNvSpPr/>
          <p:nvPr/>
        </p:nvSpPr>
        <p:spPr>
          <a:xfrm>
            <a:off x="6032770" y="1769804"/>
            <a:ext cx="303503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50000"/>
                  </a:schemeClr>
                </a:solidFill>
              </a:rPr>
              <a:t>Full, real, licensed Windows Server </a:t>
            </a:r>
            <a:r>
              <a:rPr lang="en-US" sz="1600" dirty="0" smtClean="0">
                <a:solidFill>
                  <a:schemeClr val="accent5">
                    <a:lumMod val="50000"/>
                  </a:schemeClr>
                </a:solidFill>
              </a:rPr>
              <a:t>OS on AWS</a:t>
            </a:r>
          </a:p>
          <a:p>
            <a:pPr marL="285750" lvl="0" indent="-285750">
              <a:buFont typeface="Arial" panose="020B0604020202020204" pitchFamily="34" charset="0"/>
              <a:buChar char="•"/>
            </a:pPr>
            <a:endParaRPr lang="en-US" sz="1600" dirty="0" smtClean="0">
              <a:solidFill>
                <a:schemeClr val="accent5">
                  <a:lumMod val="50000"/>
                </a:schemeClr>
              </a:solidFill>
            </a:endParaRPr>
          </a:p>
          <a:p>
            <a:pPr marL="285750" lvl="0" indent="-285750">
              <a:buFont typeface="Arial" panose="020B0604020202020204" pitchFamily="34" charset="0"/>
              <a:buChar char="•"/>
            </a:pPr>
            <a:r>
              <a:rPr lang="en-US" sz="1600" dirty="0" smtClean="0">
                <a:solidFill>
                  <a:schemeClr val="accent5">
                    <a:lumMod val="50000"/>
                  </a:schemeClr>
                </a:solidFill>
              </a:rPr>
              <a:t>Easily </a:t>
            </a:r>
            <a:r>
              <a:rPr lang="en-US" sz="1600" dirty="0">
                <a:solidFill>
                  <a:schemeClr val="accent5">
                    <a:lumMod val="50000"/>
                  </a:schemeClr>
                </a:solidFill>
              </a:rPr>
              <a:t>install services that you </a:t>
            </a:r>
            <a:r>
              <a:rPr lang="en-US" sz="1600" dirty="0" smtClean="0">
                <a:solidFill>
                  <a:schemeClr val="accent5">
                    <a:lumMod val="50000"/>
                  </a:schemeClr>
                </a:solidFill>
              </a:rPr>
              <a:t>know - AD</a:t>
            </a:r>
            <a:r>
              <a:rPr lang="en-US" sz="1600" dirty="0">
                <a:solidFill>
                  <a:schemeClr val="accent5">
                    <a:lumMod val="50000"/>
                  </a:schemeClr>
                </a:solidFill>
              </a:rPr>
              <a:t>, ADFS, SCOM, </a:t>
            </a:r>
            <a:r>
              <a:rPr lang="en-US" sz="1600" dirty="0" smtClean="0">
                <a:solidFill>
                  <a:schemeClr val="accent5">
                    <a:lumMod val="50000"/>
                  </a:schemeClr>
                </a:solidFill>
              </a:rPr>
              <a:t>SQL</a:t>
            </a:r>
            <a:r>
              <a:rPr lang="en-US" sz="1600" dirty="0">
                <a:solidFill>
                  <a:schemeClr val="accent5">
                    <a:lumMod val="50000"/>
                  </a:schemeClr>
                </a:solidFill>
              </a:rPr>
              <a:t>, </a:t>
            </a:r>
            <a:r>
              <a:rPr lang="en-US" sz="1600" dirty="0" smtClean="0">
                <a:solidFill>
                  <a:schemeClr val="accent5">
                    <a:lumMod val="50000"/>
                  </a:schemeClr>
                </a:solidFill>
              </a:rPr>
              <a:t>Exchange</a:t>
            </a:r>
            <a:r>
              <a:rPr lang="en-US" sz="1600" dirty="0">
                <a:solidFill>
                  <a:schemeClr val="accent5">
                    <a:lumMod val="50000"/>
                  </a:schemeClr>
                </a:solidFill>
              </a:rPr>
              <a:t>, </a:t>
            </a:r>
            <a:r>
              <a:rPr lang="en-US" sz="1600" dirty="0" smtClean="0">
                <a:solidFill>
                  <a:schemeClr val="accent5">
                    <a:lumMod val="50000"/>
                  </a:schemeClr>
                </a:solidFill>
              </a:rPr>
              <a:t>SharePoint etc.</a:t>
            </a:r>
          </a:p>
          <a:p>
            <a:pPr marL="285750" lvl="0" indent="-285750">
              <a:buFont typeface="Arial" panose="020B0604020202020204" pitchFamily="34" charset="0"/>
              <a:buChar char="•"/>
            </a:pPr>
            <a:endParaRPr lang="en-US" sz="1600" dirty="0" smtClean="0">
              <a:solidFill>
                <a:schemeClr val="accent5">
                  <a:lumMod val="50000"/>
                </a:schemeClr>
              </a:solidFill>
            </a:endParaRPr>
          </a:p>
          <a:p>
            <a:pPr marL="285750" lvl="0" indent="-285750">
              <a:buFont typeface="Arial" panose="020B0604020202020204" pitchFamily="34" charset="0"/>
              <a:buChar char="•"/>
            </a:pPr>
            <a:r>
              <a:rPr lang="en-US" sz="1600" dirty="0" smtClean="0">
                <a:solidFill>
                  <a:schemeClr val="accent5">
                    <a:lumMod val="50000"/>
                  </a:schemeClr>
                </a:solidFill>
              </a:rPr>
              <a:t>Use your existing MS licenses on AWS using BYOL</a:t>
            </a:r>
            <a:endParaRPr lang="en-US" sz="1600" dirty="0">
              <a:solidFill>
                <a:schemeClr val="accent5">
                  <a:lumMod val="50000"/>
                </a:schemeClr>
              </a:solidFill>
            </a:endParaRPr>
          </a:p>
        </p:txBody>
      </p:sp>
      <p:pic>
        <p:nvPicPr>
          <p:cNvPr id="15" name="Picture 14" descr="http://www.orchestratedfuel.com/sites/orchestratedfuel.drupalgardens.com/files/sap_logo.g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62400" y="972132"/>
            <a:ext cx="1016055" cy="52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http://www.megabyte.net/Portals/0/Images/company/oracle-logo-gif-to-use.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 y="972132"/>
            <a:ext cx="2214491" cy="457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75365" y="972132"/>
            <a:ext cx="1868776" cy="685218"/>
          </a:xfrm>
          <a:prstGeom prst="rect">
            <a:avLst/>
          </a:prstGeom>
        </p:spPr>
      </p:pic>
    </p:spTree>
    <p:extLst>
      <p:ext uri="{BB962C8B-B14F-4D97-AF65-F5344CB8AC3E}">
        <p14:creationId xmlns:p14="http://schemas.microsoft.com/office/powerpoint/2010/main" val="19822130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91120"/>
          </a:xfrm>
        </p:spPr>
        <p:txBody>
          <a:bodyPr>
            <a:normAutofit/>
          </a:bodyPr>
          <a:lstStyle/>
          <a:p>
            <a:r>
              <a:rPr lang="en-US" sz="2000" b="1" dirty="0" smtClean="0">
                <a:solidFill>
                  <a:schemeClr val="accent6">
                    <a:lumMod val="75000"/>
                  </a:schemeClr>
                </a:solidFill>
                <a:latin typeface="+mj-lt"/>
              </a:rPr>
              <a:t>Development and Test Environments</a:t>
            </a:r>
            <a:endParaRPr lang="en-US" sz="2000" b="1" dirty="0">
              <a:solidFill>
                <a:schemeClr val="accent6">
                  <a:lumMod val="75000"/>
                </a:schemeClr>
              </a:solidFill>
              <a:latin typeface="+mj-lt"/>
            </a:endParaRPr>
          </a:p>
        </p:txBody>
      </p:sp>
      <p:pic>
        <p:nvPicPr>
          <p:cNvPr id="10244"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13096" y="1200150"/>
            <a:ext cx="5820603" cy="288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Rectangle 64"/>
          <p:cNvSpPr/>
          <p:nvPr/>
        </p:nvSpPr>
        <p:spPr>
          <a:xfrm>
            <a:off x="6356968" y="1966969"/>
            <a:ext cx="2819400" cy="1354217"/>
          </a:xfrm>
          <a:prstGeom prst="rect">
            <a:avLst/>
          </a:prstGeom>
        </p:spPr>
        <p:txBody>
          <a:bodyPr wrap="square">
            <a:spAutoFit/>
          </a:bodyPr>
          <a:lstStyle/>
          <a:p>
            <a:pPr algn="ctr"/>
            <a:r>
              <a:rPr lang="en-US" b="1" dirty="0" smtClean="0">
                <a:solidFill>
                  <a:schemeClr val="accent6">
                    <a:lumMod val="75000"/>
                  </a:schemeClr>
                </a:solidFill>
              </a:rPr>
              <a:t>AWS Dev./Test Scenarios </a:t>
            </a:r>
          </a:p>
          <a:p>
            <a:pPr algn="ctr"/>
            <a:r>
              <a:rPr lang="en-US" sz="1600" dirty="0" smtClean="0">
                <a:solidFill>
                  <a:schemeClr val="accent5">
                    <a:lumMod val="50000"/>
                  </a:schemeClr>
                </a:solidFill>
              </a:rPr>
              <a:t>On-demand Dev. environments</a:t>
            </a:r>
          </a:p>
          <a:p>
            <a:pPr algn="ctr"/>
            <a:r>
              <a:rPr lang="en-US" sz="1600" dirty="0" smtClean="0">
                <a:solidFill>
                  <a:schemeClr val="accent5">
                    <a:lumMod val="50000"/>
                  </a:schemeClr>
                </a:solidFill>
              </a:rPr>
              <a:t>On-Demand Builds</a:t>
            </a:r>
          </a:p>
          <a:p>
            <a:pPr algn="ctr"/>
            <a:r>
              <a:rPr lang="en-US" sz="1600" dirty="0" smtClean="0">
                <a:solidFill>
                  <a:schemeClr val="accent5">
                    <a:lumMod val="50000"/>
                  </a:schemeClr>
                </a:solidFill>
              </a:rPr>
              <a:t>Automated Test environments</a:t>
            </a:r>
          </a:p>
          <a:p>
            <a:pPr algn="ctr"/>
            <a:r>
              <a:rPr lang="en-US" sz="1600" dirty="0" smtClean="0">
                <a:solidFill>
                  <a:schemeClr val="accent5">
                    <a:lumMod val="50000"/>
                  </a:schemeClr>
                </a:solidFill>
              </a:rPr>
              <a:t>Load Testing</a:t>
            </a:r>
            <a:endParaRPr lang="en-US" sz="1600" dirty="0">
              <a:solidFill>
                <a:schemeClr val="accent6">
                  <a:lumMod val="75000"/>
                </a:schemeClr>
              </a:solidFill>
            </a:endParaRPr>
          </a:p>
        </p:txBody>
      </p:sp>
      <p:cxnSp>
        <p:nvCxnSpPr>
          <p:cNvPr id="67" name="Straight Arrow Connector 66"/>
          <p:cNvCxnSpPr/>
          <p:nvPr/>
        </p:nvCxnSpPr>
        <p:spPr>
          <a:xfrm>
            <a:off x="6324600" y="1492494"/>
            <a:ext cx="0" cy="2468880"/>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8481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209550"/>
            <a:ext cx="1069460" cy="400110"/>
          </a:xfrm>
          <a:prstGeom prst="rect">
            <a:avLst/>
          </a:prstGeom>
        </p:spPr>
        <p:txBody>
          <a:bodyPr wrap="none">
            <a:spAutoFit/>
          </a:bodyPr>
          <a:lstStyle/>
          <a:p>
            <a:r>
              <a:rPr lang="en-US" sz="2000" b="1" dirty="0">
                <a:solidFill>
                  <a:schemeClr val="accent6">
                    <a:lumMod val="75000"/>
                  </a:schemeClr>
                </a:solidFill>
                <a:latin typeface="+mj-lt"/>
              </a:rPr>
              <a:t>Big Data</a:t>
            </a:r>
            <a:endParaRPr lang="en-US" sz="2000" dirty="0">
              <a:latin typeface="+mj-lt"/>
            </a:endParaRPr>
          </a:p>
        </p:txBody>
      </p:sp>
      <p:sp>
        <p:nvSpPr>
          <p:cNvPr id="4" name="TextBox 3"/>
          <p:cNvSpPr txBox="1"/>
          <p:nvPr/>
        </p:nvSpPr>
        <p:spPr>
          <a:xfrm>
            <a:off x="911101" y="963963"/>
            <a:ext cx="1416606" cy="369332"/>
          </a:xfrm>
          <a:prstGeom prst="rect">
            <a:avLst/>
          </a:prstGeom>
          <a:noFill/>
        </p:spPr>
        <p:txBody>
          <a:bodyPr wrap="none" rtlCol="0">
            <a:spAutoFit/>
          </a:bodyPr>
          <a:lstStyle/>
          <a:p>
            <a:pPr algn="ctr"/>
            <a:r>
              <a:rPr lang="en-US" b="1" dirty="0" smtClean="0">
                <a:solidFill>
                  <a:schemeClr val="accent5">
                    <a:lumMod val="50000"/>
                  </a:schemeClr>
                </a:solidFill>
              </a:rPr>
              <a:t>  Generation </a:t>
            </a:r>
            <a:endParaRPr lang="en-US" b="1" dirty="0">
              <a:solidFill>
                <a:schemeClr val="accent5">
                  <a:lumMod val="50000"/>
                </a:schemeClr>
              </a:solidFill>
            </a:endParaRPr>
          </a:p>
        </p:txBody>
      </p:sp>
      <p:sp>
        <p:nvSpPr>
          <p:cNvPr id="5" name="TextBox 4"/>
          <p:cNvSpPr txBox="1"/>
          <p:nvPr/>
        </p:nvSpPr>
        <p:spPr>
          <a:xfrm>
            <a:off x="461633" y="1700990"/>
            <a:ext cx="2212914" cy="369332"/>
          </a:xfrm>
          <a:prstGeom prst="rect">
            <a:avLst/>
          </a:prstGeom>
          <a:noFill/>
        </p:spPr>
        <p:txBody>
          <a:bodyPr wrap="none" rtlCol="0">
            <a:spAutoFit/>
          </a:bodyPr>
          <a:lstStyle/>
          <a:p>
            <a:pPr algn="ctr"/>
            <a:r>
              <a:rPr lang="en-US" b="1" dirty="0" smtClean="0">
                <a:solidFill>
                  <a:schemeClr val="accent6">
                    <a:lumMod val="75000"/>
                  </a:schemeClr>
                </a:solidFill>
              </a:rPr>
              <a:t> Collection &amp; storage</a:t>
            </a:r>
            <a:endParaRPr lang="en-US" b="1" dirty="0">
              <a:solidFill>
                <a:schemeClr val="accent6">
                  <a:lumMod val="75000"/>
                </a:schemeClr>
              </a:solidFill>
            </a:endParaRPr>
          </a:p>
        </p:txBody>
      </p:sp>
      <p:sp>
        <p:nvSpPr>
          <p:cNvPr id="6" name="TextBox 5"/>
          <p:cNvSpPr txBox="1"/>
          <p:nvPr/>
        </p:nvSpPr>
        <p:spPr>
          <a:xfrm>
            <a:off x="370904" y="2312196"/>
            <a:ext cx="2544736" cy="369332"/>
          </a:xfrm>
          <a:prstGeom prst="rect">
            <a:avLst/>
          </a:prstGeom>
          <a:noFill/>
        </p:spPr>
        <p:txBody>
          <a:bodyPr wrap="none" rtlCol="0">
            <a:spAutoFit/>
          </a:bodyPr>
          <a:lstStyle/>
          <a:p>
            <a:pPr algn="ctr"/>
            <a:r>
              <a:rPr lang="en-US" b="1" dirty="0" smtClean="0">
                <a:solidFill>
                  <a:schemeClr val="accent6">
                    <a:lumMod val="75000"/>
                  </a:schemeClr>
                </a:solidFill>
              </a:rPr>
              <a:t>Analytics &amp; computation</a:t>
            </a:r>
            <a:endParaRPr lang="en-US" b="1" dirty="0">
              <a:solidFill>
                <a:schemeClr val="accent6">
                  <a:lumMod val="75000"/>
                </a:schemeClr>
              </a:solidFill>
            </a:endParaRPr>
          </a:p>
        </p:txBody>
      </p:sp>
      <p:sp>
        <p:nvSpPr>
          <p:cNvPr id="7" name="TextBox 6"/>
          <p:cNvSpPr txBox="1"/>
          <p:nvPr/>
        </p:nvSpPr>
        <p:spPr>
          <a:xfrm>
            <a:off x="268279" y="2953921"/>
            <a:ext cx="2599622" cy="369332"/>
          </a:xfrm>
          <a:prstGeom prst="rect">
            <a:avLst/>
          </a:prstGeom>
          <a:noFill/>
        </p:spPr>
        <p:txBody>
          <a:bodyPr wrap="none" rtlCol="0">
            <a:spAutoFit/>
          </a:bodyPr>
          <a:lstStyle/>
          <a:p>
            <a:pPr algn="ctr"/>
            <a:r>
              <a:rPr lang="en-US" b="1" dirty="0" smtClean="0">
                <a:solidFill>
                  <a:schemeClr val="accent6">
                    <a:lumMod val="75000"/>
                  </a:schemeClr>
                </a:solidFill>
              </a:rPr>
              <a:t>  Collaboration &amp; sharing </a:t>
            </a:r>
            <a:endParaRPr lang="en-US" b="1" dirty="0">
              <a:solidFill>
                <a:schemeClr val="accent6">
                  <a:lumMod val="75000"/>
                </a:schemeClr>
              </a:solidFill>
            </a:endParaRPr>
          </a:p>
        </p:txBody>
      </p:sp>
      <p:sp>
        <p:nvSpPr>
          <p:cNvPr id="9" name="Rectangle 8"/>
          <p:cNvSpPr/>
          <p:nvPr/>
        </p:nvSpPr>
        <p:spPr>
          <a:xfrm>
            <a:off x="370905" y="941144"/>
            <a:ext cx="2496996" cy="4301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0904" y="1712184"/>
            <a:ext cx="2496998" cy="369332"/>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0904" y="2329323"/>
            <a:ext cx="2496998" cy="37679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0904" y="2971048"/>
            <a:ext cx="2496997" cy="365123"/>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1568090" y="1428750"/>
            <a:ext cx="45719"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Down Arrow 18"/>
          <p:cNvSpPr/>
          <p:nvPr/>
        </p:nvSpPr>
        <p:spPr>
          <a:xfrm>
            <a:off x="1568090" y="2136094"/>
            <a:ext cx="45719" cy="151516"/>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1568089" y="2759874"/>
            <a:ext cx="45719" cy="149714"/>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757355" y="979272"/>
            <a:ext cx="2436501" cy="307777"/>
          </a:xfrm>
          <a:prstGeom prst="rect">
            <a:avLst/>
          </a:prstGeom>
          <a:noFill/>
        </p:spPr>
        <p:txBody>
          <a:bodyPr wrap="none" rtlCol="0">
            <a:spAutoFit/>
          </a:bodyPr>
          <a:lstStyle/>
          <a:p>
            <a:r>
              <a:rPr lang="en-US" sz="1400" b="1" dirty="0" smtClean="0">
                <a:solidFill>
                  <a:schemeClr val="accent5">
                    <a:lumMod val="50000"/>
                  </a:schemeClr>
                </a:solidFill>
              </a:rPr>
              <a:t>Lower cost, higher throughput</a:t>
            </a:r>
            <a:endParaRPr lang="en-US" sz="1400" b="1" dirty="0">
              <a:solidFill>
                <a:schemeClr val="accent5">
                  <a:lumMod val="50000"/>
                </a:schemeClr>
              </a:solidFill>
            </a:endParaRPr>
          </a:p>
        </p:txBody>
      </p:sp>
      <p:sp>
        <p:nvSpPr>
          <p:cNvPr id="30" name="TextBox 29"/>
          <p:cNvSpPr txBox="1"/>
          <p:nvPr/>
        </p:nvSpPr>
        <p:spPr>
          <a:xfrm>
            <a:off x="4191000" y="1828317"/>
            <a:ext cx="1569212" cy="307777"/>
          </a:xfrm>
          <a:prstGeom prst="rect">
            <a:avLst/>
          </a:prstGeom>
          <a:noFill/>
        </p:spPr>
        <p:txBody>
          <a:bodyPr wrap="none" rtlCol="0">
            <a:spAutoFit/>
          </a:bodyPr>
          <a:lstStyle/>
          <a:p>
            <a:r>
              <a:rPr lang="en-US" sz="1400" b="1" dirty="0" smtClean="0">
                <a:solidFill>
                  <a:schemeClr val="accent6">
                    <a:lumMod val="75000"/>
                  </a:schemeClr>
                </a:solidFill>
              </a:rPr>
              <a:t>Highly constrained</a:t>
            </a:r>
            <a:endParaRPr lang="en-US" sz="1400" b="1" dirty="0">
              <a:solidFill>
                <a:schemeClr val="accent6">
                  <a:lumMod val="75000"/>
                </a:schemeClr>
              </a:solidFill>
            </a:endParaRPr>
          </a:p>
        </p:txBody>
      </p:sp>
      <p:cxnSp>
        <p:nvCxnSpPr>
          <p:cNvPr id="31" name="Straight Arrow Connector 30"/>
          <p:cNvCxnSpPr/>
          <p:nvPr/>
        </p:nvCxnSpPr>
        <p:spPr>
          <a:xfrm flipV="1">
            <a:off x="304800" y="3441103"/>
            <a:ext cx="8305800" cy="2461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0" y="4299952"/>
            <a:ext cx="9083705" cy="307777"/>
          </a:xfrm>
          <a:prstGeom prst="rect">
            <a:avLst/>
          </a:prstGeom>
          <a:noFill/>
        </p:spPr>
        <p:txBody>
          <a:bodyPr wrap="none" rtlCol="0">
            <a:spAutoFit/>
          </a:bodyPr>
          <a:lstStyle/>
          <a:p>
            <a:r>
              <a:rPr lang="en-US" sz="1400" b="1" dirty="0" smtClean="0">
                <a:solidFill>
                  <a:schemeClr val="accent5">
                    <a:lumMod val="50000"/>
                  </a:schemeClr>
                </a:solidFill>
              </a:rPr>
              <a:t>Elastic and highly scalable + No upfront </a:t>
            </a:r>
            <a:r>
              <a:rPr lang="en-US" sz="1400" b="1" dirty="0" err="1" smtClean="0">
                <a:solidFill>
                  <a:schemeClr val="accent5">
                    <a:lumMod val="50000"/>
                  </a:schemeClr>
                </a:solidFill>
              </a:rPr>
              <a:t>CapEx</a:t>
            </a:r>
            <a:r>
              <a:rPr lang="en-US" sz="1400" b="1" dirty="0" smtClean="0">
                <a:solidFill>
                  <a:schemeClr val="accent5">
                    <a:lumMod val="50000"/>
                  </a:schemeClr>
                </a:solidFill>
              </a:rPr>
              <a:t> + Only pay for what you use + Available on-demand = </a:t>
            </a:r>
            <a:r>
              <a:rPr lang="en-US" sz="1400" b="1" dirty="0" smtClean="0">
                <a:solidFill>
                  <a:schemeClr val="accent6">
                    <a:lumMod val="75000"/>
                  </a:schemeClr>
                </a:solidFill>
              </a:rPr>
              <a:t>Remove constraints</a:t>
            </a:r>
            <a:endParaRPr lang="en-US" sz="1400" b="1" dirty="0">
              <a:solidFill>
                <a:schemeClr val="accent6">
                  <a:lumMod val="75000"/>
                </a:schemeClr>
              </a:solidFill>
            </a:endParaRPr>
          </a:p>
        </p:txBody>
      </p:sp>
      <p:cxnSp>
        <p:nvCxnSpPr>
          <p:cNvPr id="40" name="Straight Arrow Connector 39"/>
          <p:cNvCxnSpPr/>
          <p:nvPr/>
        </p:nvCxnSpPr>
        <p:spPr>
          <a:xfrm flipV="1">
            <a:off x="3048000" y="1991331"/>
            <a:ext cx="1060738" cy="505532"/>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048000" y="1882206"/>
            <a:ext cx="1060738" cy="14644"/>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048000" y="2140441"/>
            <a:ext cx="1060738" cy="99814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246501" y="591717"/>
            <a:ext cx="0" cy="274445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035455" y="1148629"/>
            <a:ext cx="709355" cy="154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700486" y="1643651"/>
            <a:ext cx="1573701" cy="369332"/>
          </a:xfrm>
          <a:prstGeom prst="rect">
            <a:avLst/>
          </a:prstGeom>
          <a:noFill/>
        </p:spPr>
        <p:txBody>
          <a:bodyPr wrap="none" rtlCol="0">
            <a:spAutoFit/>
          </a:bodyPr>
          <a:lstStyle/>
          <a:p>
            <a:r>
              <a:rPr lang="en-US" b="1" dirty="0" smtClean="0">
                <a:solidFill>
                  <a:schemeClr val="accent5">
                    <a:lumMod val="50000"/>
                  </a:schemeClr>
                </a:solidFill>
              </a:rPr>
              <a:t>Close the gap. </a:t>
            </a:r>
            <a:endParaRPr lang="en-US" b="1" dirty="0">
              <a:solidFill>
                <a:schemeClr val="accent5">
                  <a:lumMod val="50000"/>
                </a:schemeClr>
              </a:solidFill>
            </a:endParaRPr>
          </a:p>
        </p:txBody>
      </p:sp>
      <p:sp>
        <p:nvSpPr>
          <p:cNvPr id="52" name="TextBox 51"/>
          <p:cNvSpPr txBox="1"/>
          <p:nvPr/>
        </p:nvSpPr>
        <p:spPr>
          <a:xfrm>
            <a:off x="839530" y="3916759"/>
            <a:ext cx="7481985" cy="369332"/>
          </a:xfrm>
          <a:prstGeom prst="rect">
            <a:avLst/>
          </a:prstGeom>
          <a:noFill/>
        </p:spPr>
        <p:txBody>
          <a:bodyPr wrap="none" rtlCol="0">
            <a:spAutoFit/>
          </a:bodyPr>
          <a:lstStyle/>
          <a:p>
            <a:r>
              <a:rPr lang="en-US" dirty="0" smtClean="0">
                <a:solidFill>
                  <a:schemeClr val="accent5">
                    <a:lumMod val="50000"/>
                  </a:schemeClr>
                </a:solidFill>
              </a:rPr>
              <a:t>Technologies and techniques for working productively with data, </a:t>
            </a:r>
            <a:r>
              <a:rPr lang="en-US" b="1" dirty="0" smtClean="0">
                <a:solidFill>
                  <a:schemeClr val="accent5">
                    <a:lumMod val="50000"/>
                  </a:schemeClr>
                </a:solidFill>
              </a:rPr>
              <a:t>at any scale</a:t>
            </a:r>
            <a:endParaRPr lang="en-US" b="1" dirty="0">
              <a:solidFill>
                <a:schemeClr val="accent5">
                  <a:lumMod val="50000"/>
                </a:schemeClr>
              </a:solidFill>
            </a:endParaRPr>
          </a:p>
        </p:txBody>
      </p:sp>
    </p:spTree>
    <p:extLst>
      <p:ext uri="{BB962C8B-B14F-4D97-AF65-F5344CB8AC3E}">
        <p14:creationId xmlns:p14="http://schemas.microsoft.com/office/powerpoint/2010/main" val="2618394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209550"/>
            <a:ext cx="8205304" cy="411194"/>
          </a:xfrm>
        </p:spPr>
        <p:txBody>
          <a:bodyPr>
            <a:noAutofit/>
          </a:bodyPr>
          <a:lstStyle/>
          <a:p>
            <a:r>
              <a:rPr lang="en-US" sz="2000" b="1" dirty="0" smtClean="0">
                <a:solidFill>
                  <a:schemeClr val="accent6">
                    <a:lumMod val="75000"/>
                  </a:schemeClr>
                </a:solidFill>
                <a:latin typeface="+mj-lt"/>
              </a:rPr>
              <a:t>Big Data</a:t>
            </a:r>
            <a:endParaRPr lang="en-US" sz="2000" b="1" dirty="0">
              <a:solidFill>
                <a:schemeClr val="accent6">
                  <a:lumMod val="75000"/>
                </a:schemeClr>
              </a:solidFill>
              <a:latin typeface="+mj-lt"/>
            </a:endParaRPr>
          </a:p>
        </p:txBody>
      </p:sp>
      <p:pic>
        <p:nvPicPr>
          <p:cNvPr id="45" name="Picture 5"/>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5133" y="3738844"/>
            <a:ext cx="891725" cy="107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7" name="Rectangle 46"/>
          <p:cNvSpPr/>
          <p:nvPr/>
        </p:nvSpPr>
        <p:spPr>
          <a:xfrm>
            <a:off x="1633042" y="3665780"/>
            <a:ext cx="6236260" cy="584775"/>
          </a:xfrm>
          <a:prstGeom prst="rect">
            <a:avLst/>
          </a:prstGeom>
        </p:spPr>
        <p:txBody>
          <a:bodyPr wrap="square">
            <a:spAutoFit/>
          </a:bodyPr>
          <a:lstStyle/>
          <a:p>
            <a:pPr algn="ctr"/>
            <a:r>
              <a:rPr lang="en-US" sz="1600" b="1" dirty="0" smtClean="0">
                <a:solidFill>
                  <a:schemeClr val="accent6">
                    <a:lumMod val="75000"/>
                  </a:schemeClr>
                </a:solidFill>
              </a:rPr>
              <a:t>Amazon Kinesis </a:t>
            </a:r>
            <a:r>
              <a:rPr lang="en-US" sz="1600" dirty="0" smtClean="0">
                <a:solidFill>
                  <a:schemeClr val="accent6">
                    <a:lumMod val="75000"/>
                  </a:schemeClr>
                </a:solidFill>
              </a:rPr>
              <a:t>- </a:t>
            </a:r>
            <a:r>
              <a:rPr lang="en-US" altLang="en-US" sz="1600" dirty="0">
                <a:solidFill>
                  <a:schemeClr val="accent6">
                    <a:lumMod val="75000"/>
                  </a:schemeClr>
                </a:solidFill>
                <a:ea typeface="Sketchetik Light" charset="0"/>
                <a:cs typeface="Sketchetik Light" charset="0"/>
                <a:sym typeface="Sketchetik Light" charset="0"/>
              </a:rPr>
              <a:t>Fully-managed service for real time processing of streaming data, at any scale</a:t>
            </a:r>
            <a:r>
              <a:rPr lang="en-US" altLang="en-US" sz="1600" dirty="0" smtClean="0">
                <a:solidFill>
                  <a:schemeClr val="accent6">
                    <a:lumMod val="75000"/>
                  </a:schemeClr>
                </a:solidFill>
                <a:ea typeface="Sketchetik Light" charset="0"/>
                <a:cs typeface="Sketchetik Light" charset="0"/>
                <a:sym typeface="Sketchetik Light" charset="0"/>
              </a:rPr>
              <a:t>.</a:t>
            </a:r>
            <a:endParaRPr lang="en-US" altLang="en-US" sz="1600" dirty="0">
              <a:solidFill>
                <a:schemeClr val="accent6">
                  <a:lumMod val="75000"/>
                </a:schemeClr>
              </a:solidFill>
              <a:ea typeface="Sketchetik Light" charset="0"/>
              <a:cs typeface="Sketchetik Light" charset="0"/>
              <a:sym typeface="Sketchetik Light" charset="0"/>
            </a:endParaRPr>
          </a:p>
        </p:txBody>
      </p:sp>
      <p:sp>
        <p:nvSpPr>
          <p:cNvPr id="34" name="Rectangle 33"/>
          <p:cNvSpPr/>
          <p:nvPr/>
        </p:nvSpPr>
        <p:spPr>
          <a:xfrm>
            <a:off x="1651703" y="4205573"/>
            <a:ext cx="6096000" cy="954107"/>
          </a:xfrm>
          <a:prstGeom prst="rect">
            <a:avLst/>
          </a:prstGeom>
        </p:spPr>
        <p:txBody>
          <a:bodyPr wrap="square">
            <a:spAutoFit/>
          </a:bodyPr>
          <a:lstStyle/>
          <a:p>
            <a:pPr algn="ctr"/>
            <a:r>
              <a:rPr lang="en-US" altLang="en-US" sz="1400" dirty="0">
                <a:solidFill>
                  <a:schemeClr val="accent5">
                    <a:lumMod val="50000"/>
                  </a:schemeClr>
                </a:solidFill>
                <a:ea typeface="Sketchetik Light" charset="0"/>
                <a:cs typeface="Sketchetik Light" charset="0"/>
                <a:sym typeface="Sketchetik Light" charset="0"/>
              </a:rPr>
              <a:t>Plug and play with a simple, pre-built client library </a:t>
            </a:r>
          </a:p>
          <a:p>
            <a:pPr algn="ctr"/>
            <a:r>
              <a:rPr lang="en-US" altLang="en-US" sz="1400" dirty="0" smtClean="0">
                <a:solidFill>
                  <a:schemeClr val="accent5">
                    <a:lumMod val="50000"/>
                  </a:schemeClr>
                </a:solidFill>
                <a:ea typeface="Sketchetik Light" charset="0"/>
                <a:cs typeface="Sketchetik Light" charset="0"/>
                <a:sym typeface="Sketchetik Light" charset="0"/>
              </a:rPr>
              <a:t>Deploy Amazon </a:t>
            </a:r>
            <a:r>
              <a:rPr lang="en-US" altLang="en-US" sz="1400" dirty="0">
                <a:solidFill>
                  <a:schemeClr val="accent5">
                    <a:lumMod val="50000"/>
                  </a:schemeClr>
                </a:solidFill>
                <a:ea typeface="Sketchetik Light" charset="0"/>
                <a:cs typeface="Sketchetik Light" charset="0"/>
                <a:sym typeface="Sketchetik Light" charset="0"/>
              </a:rPr>
              <a:t>Kinesis-enabled applications to </a:t>
            </a:r>
            <a:r>
              <a:rPr lang="en-US" altLang="en-US" sz="1400" dirty="0" smtClean="0">
                <a:solidFill>
                  <a:schemeClr val="accent5">
                    <a:lumMod val="50000"/>
                  </a:schemeClr>
                </a:solidFill>
                <a:ea typeface="Sketchetik Light" charset="0"/>
                <a:cs typeface="Sketchetik Light" charset="0"/>
                <a:sym typeface="Sketchetik Light" charset="0"/>
              </a:rPr>
              <a:t>Amazon EC2 </a:t>
            </a:r>
            <a:endParaRPr lang="en-US" altLang="en-US" sz="1400" dirty="0">
              <a:solidFill>
                <a:schemeClr val="accent5">
                  <a:lumMod val="50000"/>
                </a:schemeClr>
              </a:solidFill>
              <a:ea typeface="Sketchetik Light" charset="0"/>
              <a:cs typeface="Sketchetik Light" charset="0"/>
              <a:sym typeface="Sketchetik Light" charset="0"/>
            </a:endParaRPr>
          </a:p>
          <a:p>
            <a:pPr algn="ctr"/>
            <a:r>
              <a:rPr lang="en-US" altLang="en-US" sz="1400" dirty="0">
                <a:solidFill>
                  <a:schemeClr val="accent5">
                    <a:lumMod val="50000"/>
                  </a:schemeClr>
                </a:solidFill>
                <a:ea typeface="Sketchetik Light" charset="0"/>
                <a:cs typeface="Sketchetik Light" charset="0"/>
                <a:sym typeface="Sketchetik Light" charset="0"/>
              </a:rPr>
              <a:t>Integrates with </a:t>
            </a:r>
            <a:r>
              <a:rPr lang="en-US" altLang="en-US" sz="1400" dirty="0" smtClean="0">
                <a:solidFill>
                  <a:schemeClr val="accent5">
                    <a:lumMod val="50000"/>
                  </a:schemeClr>
                </a:solidFill>
                <a:ea typeface="Sketchetik Light" charset="0"/>
                <a:cs typeface="Sketchetik Light" charset="0"/>
                <a:sym typeface="Sketchetik Light" charset="0"/>
              </a:rPr>
              <a:t>Amazon Redshift</a:t>
            </a:r>
            <a:r>
              <a:rPr lang="en-US" altLang="en-US" sz="1400" dirty="0">
                <a:solidFill>
                  <a:schemeClr val="accent5">
                    <a:lumMod val="50000"/>
                  </a:schemeClr>
                </a:solidFill>
                <a:ea typeface="Sketchetik Light" charset="0"/>
                <a:cs typeface="Sketchetik Light" charset="0"/>
                <a:sym typeface="Sketchetik Light" charset="0"/>
              </a:rPr>
              <a:t>, </a:t>
            </a:r>
            <a:r>
              <a:rPr lang="en-US" altLang="en-US" sz="1400" dirty="0" smtClean="0">
                <a:solidFill>
                  <a:schemeClr val="accent5">
                    <a:lumMod val="50000"/>
                  </a:schemeClr>
                </a:solidFill>
                <a:ea typeface="Sketchetik Light" charset="0"/>
                <a:cs typeface="Sketchetik Light" charset="0"/>
                <a:sym typeface="Sketchetik Light" charset="0"/>
              </a:rPr>
              <a:t>Amazon </a:t>
            </a:r>
            <a:r>
              <a:rPr lang="en-US" altLang="en-US" sz="1400" dirty="0" err="1" smtClean="0">
                <a:solidFill>
                  <a:schemeClr val="accent5">
                    <a:lumMod val="50000"/>
                  </a:schemeClr>
                </a:solidFill>
                <a:ea typeface="Sketchetik Light" charset="0"/>
                <a:cs typeface="Sketchetik Light" charset="0"/>
                <a:sym typeface="Sketchetik Light" charset="0"/>
              </a:rPr>
              <a:t>DynamoDB</a:t>
            </a:r>
            <a:r>
              <a:rPr lang="en-US" altLang="en-US" sz="1400" dirty="0" smtClean="0">
                <a:solidFill>
                  <a:schemeClr val="accent5">
                    <a:lumMod val="50000"/>
                  </a:schemeClr>
                </a:solidFill>
                <a:ea typeface="Sketchetik Light" charset="0"/>
                <a:cs typeface="Sketchetik Light" charset="0"/>
                <a:sym typeface="Sketchetik Light" charset="0"/>
              </a:rPr>
              <a:t>, Amazon EMR, </a:t>
            </a:r>
            <a:r>
              <a:rPr lang="en-US" altLang="en-US" sz="1400" dirty="0">
                <a:solidFill>
                  <a:schemeClr val="accent5">
                    <a:lumMod val="50000"/>
                  </a:schemeClr>
                </a:solidFill>
                <a:ea typeface="Sketchetik Light" charset="0"/>
                <a:cs typeface="Sketchetik Light" charset="0"/>
                <a:sym typeface="Sketchetik Light" charset="0"/>
              </a:rPr>
              <a:t>and </a:t>
            </a:r>
            <a:r>
              <a:rPr lang="en-US" altLang="en-US" sz="1400" dirty="0" smtClean="0">
                <a:solidFill>
                  <a:schemeClr val="accent5">
                    <a:lumMod val="50000"/>
                  </a:schemeClr>
                </a:solidFill>
                <a:ea typeface="Sketchetik Light" charset="0"/>
                <a:cs typeface="Sketchetik Light" charset="0"/>
                <a:sym typeface="Sketchetik Light" charset="0"/>
              </a:rPr>
              <a:t>Amazon S3</a:t>
            </a:r>
            <a:endParaRPr lang="en-US" altLang="en-US" sz="1400" dirty="0">
              <a:solidFill>
                <a:schemeClr val="accent5">
                  <a:lumMod val="50000"/>
                </a:schemeClr>
              </a:solidFill>
            </a:endParaRPr>
          </a:p>
        </p:txBody>
      </p:sp>
      <p:cxnSp>
        <p:nvCxnSpPr>
          <p:cNvPr id="60" name="Straight Arrow Connector 59"/>
          <p:cNvCxnSpPr/>
          <p:nvPr/>
        </p:nvCxnSpPr>
        <p:spPr>
          <a:xfrm flipV="1">
            <a:off x="286540" y="3569386"/>
            <a:ext cx="8305800" cy="2461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 name="Picture 10" descr="clou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6488" y="2353821"/>
            <a:ext cx="1563721" cy="976664"/>
          </a:xfrm>
          <a:prstGeom prst="rect">
            <a:avLst/>
          </a:prstGeom>
          <a:noFill/>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124" y="2554161"/>
            <a:ext cx="707571" cy="265123"/>
          </a:xfrm>
          <a:prstGeom prst="rect">
            <a:avLst/>
          </a:prstGeom>
        </p:spPr>
      </p:pic>
      <p:pic>
        <p:nvPicPr>
          <p:cNvPr id="13" name="Picture 5" descr="https://encrypted-tbn3.gstatic.com/images?q=tbn:ANd9GcTPoKPFHI6nKnHGZdrLOzTsp1P5P-PuFTDtCFGvSQa-M4wjd6eQO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746" y="2897921"/>
            <a:ext cx="1286520" cy="3035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3250" y="2138503"/>
            <a:ext cx="2666037" cy="1191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datapipeline.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34200" y="2170130"/>
            <a:ext cx="1026116" cy="1128728"/>
          </a:xfrm>
          <a:prstGeom prst="rect">
            <a:avLst/>
          </a:prstGeom>
        </p:spPr>
      </p:pic>
      <p:sp>
        <p:nvSpPr>
          <p:cNvPr id="4" name="Rectangle 3"/>
          <p:cNvSpPr/>
          <p:nvPr/>
        </p:nvSpPr>
        <p:spPr>
          <a:xfrm>
            <a:off x="-148117" y="768642"/>
            <a:ext cx="3361367" cy="646331"/>
          </a:xfrm>
          <a:prstGeom prst="rect">
            <a:avLst/>
          </a:prstGeom>
        </p:spPr>
        <p:txBody>
          <a:bodyPr wrap="square">
            <a:spAutoFit/>
          </a:bodyPr>
          <a:lstStyle/>
          <a:p>
            <a:pPr algn="ctr"/>
            <a:r>
              <a:rPr lang="en-US" b="1" dirty="0">
                <a:solidFill>
                  <a:schemeClr val="accent5">
                    <a:lumMod val="50000"/>
                  </a:schemeClr>
                </a:solidFill>
                <a:ea typeface="Arial"/>
                <a:cs typeface="Arial"/>
                <a:sym typeface="Sketchetik Light" charset="0"/>
              </a:rPr>
              <a:t>Amazon EMR </a:t>
            </a:r>
            <a:br>
              <a:rPr lang="en-US" b="1" dirty="0">
                <a:solidFill>
                  <a:schemeClr val="accent5">
                    <a:lumMod val="50000"/>
                  </a:schemeClr>
                </a:solidFill>
                <a:ea typeface="Arial"/>
                <a:cs typeface="Arial"/>
                <a:sym typeface="Sketchetik Light" charset="0"/>
              </a:rPr>
            </a:br>
            <a:r>
              <a:rPr lang="en-US" b="1" dirty="0">
                <a:solidFill>
                  <a:schemeClr val="accent5">
                    <a:lumMod val="50000"/>
                  </a:schemeClr>
                </a:solidFill>
                <a:ea typeface="Arial"/>
                <a:cs typeface="Arial"/>
                <a:sym typeface="Sketchetik Light" charset="0"/>
              </a:rPr>
              <a:t>(Elastic </a:t>
            </a:r>
            <a:r>
              <a:rPr lang="en-US" b="1" dirty="0" err="1" smtClean="0">
                <a:solidFill>
                  <a:schemeClr val="accent5">
                    <a:lumMod val="50000"/>
                  </a:schemeClr>
                </a:solidFill>
                <a:ea typeface="Arial"/>
                <a:cs typeface="Arial"/>
                <a:sym typeface="Sketchetik Light" charset="0"/>
              </a:rPr>
              <a:t>MapReduce</a:t>
            </a:r>
            <a:r>
              <a:rPr lang="en-US" b="1" dirty="0">
                <a:solidFill>
                  <a:schemeClr val="accent5">
                    <a:lumMod val="50000"/>
                  </a:schemeClr>
                </a:solidFill>
                <a:ea typeface="Arial"/>
                <a:cs typeface="Arial"/>
                <a:sym typeface="Sketchetik Light" charset="0"/>
              </a:rPr>
              <a:t>)</a:t>
            </a:r>
          </a:p>
        </p:txBody>
      </p:sp>
      <p:sp>
        <p:nvSpPr>
          <p:cNvPr id="5" name="Rectangle 4"/>
          <p:cNvSpPr/>
          <p:nvPr/>
        </p:nvSpPr>
        <p:spPr>
          <a:xfrm>
            <a:off x="3538071" y="784284"/>
            <a:ext cx="1802738" cy="369332"/>
          </a:xfrm>
          <a:prstGeom prst="rect">
            <a:avLst/>
          </a:prstGeom>
        </p:spPr>
        <p:txBody>
          <a:bodyPr wrap="none">
            <a:spAutoFit/>
          </a:bodyPr>
          <a:lstStyle/>
          <a:p>
            <a:pPr algn="ctr"/>
            <a:r>
              <a:rPr lang="en-US" b="1" dirty="0">
                <a:solidFill>
                  <a:schemeClr val="accent5">
                    <a:lumMod val="50000"/>
                  </a:schemeClr>
                </a:solidFill>
                <a:ea typeface="Arial"/>
                <a:cs typeface="Arial"/>
                <a:sym typeface="Sketchetik Light" charset="0"/>
              </a:rPr>
              <a:t>Amazon Redshift</a:t>
            </a:r>
          </a:p>
        </p:txBody>
      </p:sp>
      <p:sp>
        <p:nvSpPr>
          <p:cNvPr id="6" name="Rectangle 5"/>
          <p:cNvSpPr/>
          <p:nvPr/>
        </p:nvSpPr>
        <p:spPr>
          <a:xfrm>
            <a:off x="6381545" y="784284"/>
            <a:ext cx="1957459" cy="369332"/>
          </a:xfrm>
          <a:prstGeom prst="rect">
            <a:avLst/>
          </a:prstGeom>
        </p:spPr>
        <p:txBody>
          <a:bodyPr wrap="none">
            <a:spAutoFit/>
          </a:bodyPr>
          <a:lstStyle/>
          <a:p>
            <a:pPr algn="ctr"/>
            <a:r>
              <a:rPr lang="en-US" b="1" dirty="0">
                <a:solidFill>
                  <a:schemeClr val="accent5">
                    <a:lumMod val="50000"/>
                  </a:schemeClr>
                </a:solidFill>
                <a:ea typeface="Arial"/>
                <a:cs typeface="Arial"/>
                <a:sym typeface="Sketchetik Light" charset="0"/>
              </a:rPr>
              <a:t>AWS Data Pipeline</a:t>
            </a:r>
          </a:p>
        </p:txBody>
      </p:sp>
      <p:sp>
        <p:nvSpPr>
          <p:cNvPr id="7" name="Rectangle 6"/>
          <p:cNvSpPr/>
          <p:nvPr/>
        </p:nvSpPr>
        <p:spPr>
          <a:xfrm>
            <a:off x="26975" y="1464589"/>
            <a:ext cx="2893067" cy="1107996"/>
          </a:xfrm>
          <a:prstGeom prst="rect">
            <a:avLst/>
          </a:prstGeom>
        </p:spPr>
        <p:txBody>
          <a:bodyPr wrap="square">
            <a:spAutoFit/>
          </a:bodyPr>
          <a:lstStyle/>
          <a:p>
            <a:pPr algn="ctr"/>
            <a:r>
              <a:rPr lang="en-US" sz="1400" b="1" dirty="0" smtClean="0">
                <a:cs typeface="Arial"/>
              </a:rPr>
              <a:t>Managed </a:t>
            </a:r>
            <a:r>
              <a:rPr lang="en-US" sz="1400" b="1" dirty="0" smtClean="0">
                <a:solidFill>
                  <a:schemeClr val="accent5">
                    <a:lumMod val="50000"/>
                  </a:schemeClr>
                </a:solidFill>
                <a:cs typeface="Arial"/>
              </a:rPr>
              <a:t>Hadoop</a:t>
            </a:r>
            <a:endParaRPr lang="en-US" sz="1400" b="1" dirty="0">
              <a:solidFill>
                <a:schemeClr val="accent5">
                  <a:lumMod val="50000"/>
                </a:schemeClr>
              </a:solidFill>
              <a:cs typeface="Arial"/>
            </a:endParaRPr>
          </a:p>
          <a:p>
            <a:pPr algn="ctr"/>
            <a:r>
              <a:rPr lang="en-US" sz="1400" b="1" dirty="0" smtClean="0">
                <a:solidFill>
                  <a:schemeClr val="accent5">
                    <a:lumMod val="50000"/>
                  </a:schemeClr>
                </a:solidFill>
                <a:cs typeface="Arial"/>
              </a:rPr>
              <a:t>Service</a:t>
            </a:r>
          </a:p>
          <a:p>
            <a:pPr algn="ctr"/>
            <a:r>
              <a:rPr lang="en-US" sz="1200" b="1" dirty="0" smtClean="0">
                <a:solidFill>
                  <a:schemeClr val="accent5">
                    <a:lumMod val="50000"/>
                  </a:schemeClr>
                </a:solidFill>
                <a:cs typeface="Arial"/>
              </a:rPr>
              <a:t>Easily launch, customize, and resize your managed Hadoop cluster </a:t>
            </a:r>
            <a:endParaRPr lang="en-US" sz="1200" b="1" dirty="0">
              <a:solidFill>
                <a:schemeClr val="accent5">
                  <a:lumMod val="50000"/>
                </a:schemeClr>
              </a:solidFill>
              <a:cs typeface="Arial"/>
            </a:endParaRPr>
          </a:p>
          <a:p>
            <a:pPr algn="ctr"/>
            <a:endParaRPr lang="en-US" sz="1400" b="1" dirty="0">
              <a:solidFill>
                <a:schemeClr val="accent5">
                  <a:lumMod val="50000"/>
                </a:schemeClr>
              </a:solidFill>
              <a:latin typeface="Arial"/>
              <a:cs typeface="Arial"/>
            </a:endParaRPr>
          </a:p>
        </p:txBody>
      </p:sp>
      <p:sp>
        <p:nvSpPr>
          <p:cNvPr id="8" name="Rectangle 7"/>
          <p:cNvSpPr/>
          <p:nvPr/>
        </p:nvSpPr>
        <p:spPr>
          <a:xfrm>
            <a:off x="2153440" y="1474134"/>
            <a:ext cx="4572000" cy="523220"/>
          </a:xfrm>
          <a:prstGeom prst="rect">
            <a:avLst/>
          </a:prstGeom>
        </p:spPr>
        <p:txBody>
          <a:bodyPr>
            <a:spAutoFit/>
          </a:bodyPr>
          <a:lstStyle/>
          <a:p>
            <a:pPr algn="ctr"/>
            <a:r>
              <a:rPr lang="en-US" sz="1400" b="1" dirty="0" smtClean="0">
                <a:cs typeface="Arial"/>
              </a:rPr>
              <a:t>Petabyte-scale </a:t>
            </a:r>
            <a:r>
              <a:rPr lang="en-US" sz="1400" b="1" dirty="0" smtClean="0">
                <a:solidFill>
                  <a:schemeClr val="accent5">
                    <a:lumMod val="50000"/>
                  </a:schemeClr>
                </a:solidFill>
                <a:cs typeface="Arial"/>
              </a:rPr>
              <a:t>data </a:t>
            </a:r>
          </a:p>
          <a:p>
            <a:pPr algn="ctr"/>
            <a:r>
              <a:rPr lang="en-US" sz="1400" b="1" dirty="0" smtClean="0">
                <a:solidFill>
                  <a:schemeClr val="accent5">
                    <a:lumMod val="50000"/>
                  </a:schemeClr>
                </a:solidFill>
                <a:cs typeface="Arial"/>
              </a:rPr>
              <a:t>warehouse </a:t>
            </a:r>
            <a:r>
              <a:rPr lang="en-US" sz="1400" b="1" dirty="0" smtClean="0">
                <a:cs typeface="Arial"/>
              </a:rPr>
              <a:t>service</a:t>
            </a:r>
            <a:endParaRPr lang="en-US" sz="1400" b="1" dirty="0">
              <a:cs typeface="Arial"/>
            </a:endParaRPr>
          </a:p>
        </p:txBody>
      </p:sp>
      <p:sp>
        <p:nvSpPr>
          <p:cNvPr id="9" name="Rectangle 8"/>
          <p:cNvSpPr/>
          <p:nvPr/>
        </p:nvSpPr>
        <p:spPr>
          <a:xfrm>
            <a:off x="5046507" y="1445863"/>
            <a:ext cx="4572000" cy="523220"/>
          </a:xfrm>
          <a:prstGeom prst="rect">
            <a:avLst/>
          </a:prstGeom>
        </p:spPr>
        <p:txBody>
          <a:bodyPr>
            <a:spAutoFit/>
          </a:bodyPr>
          <a:lstStyle/>
          <a:p>
            <a:pPr algn="ctr"/>
            <a:r>
              <a:rPr lang="en-US" sz="1400" b="1" dirty="0" smtClean="0">
                <a:solidFill>
                  <a:schemeClr val="accent5">
                    <a:lumMod val="50000"/>
                  </a:schemeClr>
                </a:solidFill>
                <a:cs typeface="Arial"/>
              </a:rPr>
              <a:t>More data</a:t>
            </a:r>
            <a:r>
              <a:rPr lang="en-US" sz="1400" b="1" dirty="0" smtClean="0">
                <a:cs typeface="Arial"/>
              </a:rPr>
              <a:t> among AWS </a:t>
            </a:r>
          </a:p>
          <a:p>
            <a:pPr algn="ctr"/>
            <a:r>
              <a:rPr lang="en-US" sz="1400" b="1" dirty="0" smtClean="0">
                <a:cs typeface="Arial"/>
              </a:rPr>
              <a:t>Services and on-premises data sources</a:t>
            </a:r>
            <a:endParaRPr lang="en-US" sz="1400" b="1" dirty="0">
              <a:cs typeface="Arial"/>
            </a:endParaRPr>
          </a:p>
        </p:txBody>
      </p:sp>
    </p:spTree>
    <p:extLst>
      <p:ext uri="{BB962C8B-B14F-4D97-AF65-F5344CB8AC3E}">
        <p14:creationId xmlns:p14="http://schemas.microsoft.com/office/powerpoint/2010/main" val="16185001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36789" y="255556"/>
            <a:ext cx="8205304" cy="411194"/>
          </a:xfrm>
        </p:spPr>
        <p:txBody>
          <a:bodyPr>
            <a:noAutofit/>
          </a:bodyPr>
          <a:lstStyle/>
          <a:p>
            <a:r>
              <a:rPr lang="en-US" sz="2000" b="1" dirty="0" smtClean="0">
                <a:solidFill>
                  <a:schemeClr val="accent6">
                    <a:lumMod val="75000"/>
                  </a:schemeClr>
                </a:solidFill>
                <a:latin typeface="+mj-lt"/>
              </a:rPr>
              <a:t>High Performance Computing (HPC)</a:t>
            </a:r>
            <a:endParaRPr lang="en-US" sz="2000" b="1" dirty="0">
              <a:solidFill>
                <a:schemeClr val="accent6">
                  <a:lumMod val="75000"/>
                </a:schemeClr>
              </a:solidFill>
              <a:latin typeface="+mj-lt"/>
            </a:endParaRPr>
          </a:p>
        </p:txBody>
      </p:sp>
      <p:pic>
        <p:nvPicPr>
          <p:cNvPr id="922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0657" y="1183289"/>
            <a:ext cx="4183743" cy="2836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0" name="Rectangle 69"/>
          <p:cNvSpPr/>
          <p:nvPr/>
        </p:nvSpPr>
        <p:spPr>
          <a:xfrm>
            <a:off x="5205958" y="819150"/>
            <a:ext cx="3671341" cy="369332"/>
          </a:xfrm>
          <a:prstGeom prst="rect">
            <a:avLst/>
          </a:prstGeom>
        </p:spPr>
        <p:txBody>
          <a:bodyPr wrap="square">
            <a:spAutoFit/>
          </a:bodyPr>
          <a:lstStyle/>
          <a:p>
            <a:pPr algn="ctr"/>
            <a:r>
              <a:rPr lang="en-US" b="1" dirty="0" smtClean="0">
                <a:solidFill>
                  <a:schemeClr val="accent6">
                    <a:lumMod val="75000"/>
                  </a:schemeClr>
                </a:solidFill>
              </a:rPr>
              <a:t>C3 instances</a:t>
            </a:r>
            <a:endParaRPr lang="en-US" altLang="en-US" b="1" dirty="0">
              <a:solidFill>
                <a:schemeClr val="accent6">
                  <a:lumMod val="75000"/>
                </a:schemeClr>
              </a:solidFill>
              <a:latin typeface="Sketchetik Light" charset="0"/>
              <a:ea typeface="Sketchetik Light" charset="0"/>
              <a:cs typeface="Sketchetik Light" charset="0"/>
              <a:sym typeface="Sketchetik Light" charset="0"/>
            </a:endParaRPr>
          </a:p>
        </p:txBody>
      </p:sp>
      <p:sp>
        <p:nvSpPr>
          <p:cNvPr id="3" name="Rectangle 2"/>
          <p:cNvSpPr/>
          <p:nvPr/>
        </p:nvSpPr>
        <p:spPr>
          <a:xfrm>
            <a:off x="5573983" y="3798153"/>
            <a:ext cx="2935291" cy="584775"/>
          </a:xfrm>
          <a:prstGeom prst="rect">
            <a:avLst/>
          </a:prstGeom>
        </p:spPr>
        <p:txBody>
          <a:bodyPr wrap="none">
            <a:spAutoFit/>
          </a:bodyPr>
          <a:lstStyle/>
          <a:p>
            <a:pPr algn="ctr"/>
            <a:r>
              <a:rPr lang="en-US" altLang="en-US" sz="1600" b="1" dirty="0" smtClean="0">
                <a:solidFill>
                  <a:schemeClr val="accent5">
                    <a:lumMod val="50000"/>
                  </a:schemeClr>
                </a:solidFill>
                <a:ea typeface="Sketchetik" charset="0"/>
                <a:cs typeface="Sketchetik" charset="0"/>
              </a:rPr>
              <a:t>Improved Network Performance</a:t>
            </a:r>
          </a:p>
          <a:p>
            <a:pPr algn="ctr"/>
            <a:r>
              <a:rPr lang="en-US" altLang="en-US" sz="1600" b="1" dirty="0" smtClean="0">
                <a:solidFill>
                  <a:schemeClr val="accent5">
                    <a:lumMod val="50000"/>
                  </a:schemeClr>
                </a:solidFill>
                <a:ea typeface="Sketchetik" charset="0"/>
                <a:cs typeface="Sketchetik" charset="0"/>
              </a:rPr>
              <a:t>SSD based Platform</a:t>
            </a:r>
            <a:endParaRPr lang="en-US" altLang="en-US" sz="1600" b="1" dirty="0">
              <a:solidFill>
                <a:schemeClr val="accent5">
                  <a:lumMod val="50000"/>
                </a:schemeClr>
              </a:solidFill>
              <a:ea typeface="Sketchetik" charset="0"/>
              <a:cs typeface="Sketchetik" charset="0"/>
            </a:endParaRPr>
          </a:p>
        </p:txBody>
      </p:sp>
      <p:pic>
        <p:nvPicPr>
          <p:cNvPr id="9226" name="Picture 1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70511" y="1225840"/>
            <a:ext cx="3742235" cy="242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6" name="Straight Arrow Connector 75"/>
          <p:cNvCxnSpPr/>
          <p:nvPr/>
        </p:nvCxnSpPr>
        <p:spPr>
          <a:xfrm>
            <a:off x="4953000" y="971550"/>
            <a:ext cx="0" cy="3320534"/>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09743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412176" y="1047750"/>
            <a:ext cx="5098398" cy="1097280"/>
          </a:xfrm>
          <a:prstGeom prst="roundRect">
            <a:avLst>
              <a:gd name="adj" fmla="val 9818"/>
            </a:avLst>
          </a:prstGeom>
          <a:solidFill>
            <a:schemeClr val="bg1"/>
          </a:solidFill>
          <a:ln>
            <a:solidFill>
              <a:schemeClr val="accent5">
                <a:lumMod val="50000"/>
              </a:schemeClr>
            </a:solidFill>
            <a:prstDash val="sysDot"/>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solidFill>
                <a:schemeClr val="accent6">
                  <a:lumMod val="75000"/>
                </a:schemeClr>
              </a:solidFill>
              <a:cs typeface="Arial"/>
            </a:endParaRPr>
          </a:p>
        </p:txBody>
      </p:sp>
      <p:sp>
        <p:nvSpPr>
          <p:cNvPr id="74" name="Rounded Rectangle 73"/>
          <p:cNvSpPr/>
          <p:nvPr/>
        </p:nvSpPr>
        <p:spPr>
          <a:xfrm>
            <a:off x="464202" y="3791834"/>
            <a:ext cx="5098398" cy="1065916"/>
          </a:xfrm>
          <a:prstGeom prst="roundRect">
            <a:avLst>
              <a:gd name="adj" fmla="val 9818"/>
            </a:avLst>
          </a:prstGeom>
          <a:solidFill>
            <a:schemeClr val="bg1"/>
          </a:solidFill>
          <a:ln>
            <a:solidFill>
              <a:schemeClr val="accent5">
                <a:lumMod val="50000"/>
              </a:schemeClr>
            </a:solidFill>
            <a:prstDash val="sysDot"/>
          </a:ln>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dirty="0">
              <a:solidFill>
                <a:schemeClr val="accent6">
                  <a:lumMod val="75000"/>
                </a:schemeClr>
              </a:solidFill>
              <a:cs typeface="Arial"/>
            </a:endParaRPr>
          </a:p>
        </p:txBody>
      </p:sp>
      <p:sp>
        <p:nvSpPr>
          <p:cNvPr id="52" name="TextBox 51"/>
          <p:cNvSpPr txBox="1"/>
          <p:nvPr/>
        </p:nvSpPr>
        <p:spPr>
          <a:xfrm>
            <a:off x="758084" y="3492653"/>
            <a:ext cx="1170602"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AWS Cloud</a:t>
            </a:r>
            <a:endParaRPr lang="en-US" sz="1200" b="1" dirty="0">
              <a:solidFill>
                <a:schemeClr val="accent5">
                  <a:lumMod val="50000"/>
                </a:schemeClr>
              </a:solidFill>
              <a:latin typeface="Arial"/>
              <a:cs typeface="+mn-cs"/>
            </a:endParaRPr>
          </a:p>
        </p:txBody>
      </p:sp>
      <p:sp>
        <p:nvSpPr>
          <p:cNvPr id="72" name="TextBox 71"/>
          <p:cNvSpPr txBox="1">
            <a:spLocks noChangeArrowheads="1"/>
          </p:cNvSpPr>
          <p:nvPr/>
        </p:nvSpPr>
        <p:spPr bwMode="auto">
          <a:xfrm>
            <a:off x="3771417" y="4500259"/>
            <a:ext cx="1477385" cy="307777"/>
          </a:xfrm>
          <a:prstGeom prst="rect">
            <a:avLst/>
          </a:prstGeom>
          <a:noFill/>
          <a:ln w="9525">
            <a:noFill/>
            <a:miter lim="800000"/>
            <a:headEnd/>
            <a:tailEnd/>
          </a:ln>
        </p:spPr>
        <p:txBody>
          <a:bodyPr wrap="square" anchor="ctr">
            <a:spAutoFit/>
          </a:bodyPr>
          <a:lstStyle/>
          <a:p>
            <a:pPr algn="ctr"/>
            <a:r>
              <a:rPr lang="en-US" sz="1400" b="1" kern="1200" dirty="0" smtClean="0">
                <a:solidFill>
                  <a:schemeClr val="accent5">
                    <a:lumMod val="50000"/>
                  </a:schemeClr>
                </a:solidFill>
                <a:ea typeface="Verdana" pitchFamily="34" charset="0"/>
                <a:cs typeface="Arial"/>
              </a:rPr>
              <a:t>Amazon Glacier</a:t>
            </a:r>
            <a:endParaRPr lang="en-US" sz="1400" b="1" kern="1200" dirty="0">
              <a:solidFill>
                <a:schemeClr val="accent5">
                  <a:lumMod val="50000"/>
                </a:schemeClr>
              </a:solidFill>
              <a:ea typeface="Verdana" pitchFamily="34" charset="0"/>
              <a:cs typeface="Arial"/>
            </a:endParaRPr>
          </a:p>
        </p:txBody>
      </p:sp>
      <p:sp>
        <p:nvSpPr>
          <p:cNvPr id="73" name="TextBox 72"/>
          <p:cNvSpPr txBox="1">
            <a:spLocks noChangeArrowheads="1"/>
          </p:cNvSpPr>
          <p:nvPr/>
        </p:nvSpPr>
        <p:spPr bwMode="auto">
          <a:xfrm>
            <a:off x="3302785" y="2567285"/>
            <a:ext cx="2010785" cy="461665"/>
          </a:xfrm>
          <a:prstGeom prst="rect">
            <a:avLst/>
          </a:prstGeom>
          <a:noFill/>
          <a:ln w="9525">
            <a:noFill/>
            <a:miter lim="800000"/>
            <a:headEnd/>
            <a:tailEnd/>
          </a:ln>
        </p:spPr>
        <p:txBody>
          <a:bodyPr wrap="square">
            <a:spAutoFit/>
          </a:bodyPr>
          <a:lstStyle/>
          <a:p>
            <a:pPr algn="ctr"/>
            <a:r>
              <a:rPr lang="en-US" sz="1200" b="1" kern="1200" dirty="0" smtClean="0">
                <a:solidFill>
                  <a:schemeClr val="accent5">
                    <a:lumMod val="50000"/>
                  </a:schemeClr>
                </a:solidFill>
                <a:ea typeface="Verdana" pitchFamily="34" charset="0"/>
                <a:cs typeface="Arial"/>
              </a:rPr>
              <a:t>Gateway Appliance/ AWS Storage Gateway</a:t>
            </a:r>
            <a:endParaRPr lang="en-US" sz="1200" b="1" kern="1200" dirty="0">
              <a:solidFill>
                <a:schemeClr val="accent5">
                  <a:lumMod val="50000"/>
                </a:schemeClr>
              </a:solidFill>
              <a:ea typeface="Verdana" pitchFamily="34" charset="0"/>
              <a:cs typeface="Arial"/>
            </a:endParaRPr>
          </a:p>
        </p:txBody>
      </p:sp>
      <p:pic>
        <p:nvPicPr>
          <p:cNvPr id="76" name="Picture 7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2522" y="3515708"/>
            <a:ext cx="509618" cy="321187"/>
          </a:xfrm>
          <a:prstGeom prst="rect">
            <a:avLst/>
          </a:prstGeom>
        </p:spPr>
      </p:pic>
      <p:sp>
        <p:nvSpPr>
          <p:cNvPr id="77" name="TextBox 76"/>
          <p:cNvSpPr txBox="1">
            <a:spLocks noChangeArrowheads="1"/>
          </p:cNvSpPr>
          <p:nvPr/>
        </p:nvSpPr>
        <p:spPr bwMode="auto">
          <a:xfrm>
            <a:off x="2399817" y="4476750"/>
            <a:ext cx="1455993" cy="307777"/>
          </a:xfrm>
          <a:prstGeom prst="rect">
            <a:avLst/>
          </a:prstGeom>
          <a:noFill/>
          <a:ln w="9525">
            <a:noFill/>
            <a:miter lim="800000"/>
            <a:headEnd/>
            <a:tailEnd/>
          </a:ln>
        </p:spPr>
        <p:txBody>
          <a:bodyPr wrap="square" anchor="ctr">
            <a:spAutoFit/>
          </a:bodyPr>
          <a:lstStyle/>
          <a:p>
            <a:pPr algn="ctr"/>
            <a:r>
              <a:rPr lang="en-US" sz="1400" b="1" kern="1200" dirty="0" smtClean="0">
                <a:solidFill>
                  <a:schemeClr val="accent5">
                    <a:lumMod val="50000"/>
                  </a:schemeClr>
                </a:solidFill>
                <a:ea typeface="Verdana" pitchFamily="34" charset="0"/>
                <a:cs typeface="Arial"/>
              </a:rPr>
              <a:t>Amazon S3</a:t>
            </a:r>
            <a:endParaRPr lang="en-US" sz="1400" b="1" kern="1200" dirty="0">
              <a:solidFill>
                <a:schemeClr val="accent5">
                  <a:lumMod val="50000"/>
                </a:schemeClr>
              </a:solidFill>
              <a:ea typeface="Verdana" pitchFamily="34" charset="0"/>
              <a:cs typeface="Arial"/>
            </a:endParaRPr>
          </a:p>
        </p:txBody>
      </p:sp>
      <p:pic>
        <p:nvPicPr>
          <p:cNvPr id="45" name="Picture 44"/>
          <p:cNvPicPr>
            <a:picLocks noChangeAspect="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429562" y="1258252"/>
            <a:ext cx="676109" cy="425678"/>
          </a:xfrm>
          <a:prstGeom prst="rect">
            <a:avLst/>
          </a:prstGeom>
        </p:spPr>
      </p:pic>
      <p:pic>
        <p:nvPicPr>
          <p:cNvPr id="46" name="Picture 45"/>
          <p:cNvPicPr>
            <a:picLocks noChangeAspect="1"/>
          </p:cNvPicPr>
          <p:nvPr/>
        </p:nvPicPr>
        <p:blipFill>
          <a:blip r:embed="rId4"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736830" y="1249725"/>
            <a:ext cx="384093" cy="415977"/>
          </a:xfrm>
          <a:prstGeom prst="rect">
            <a:avLst/>
          </a:prstGeom>
        </p:spPr>
      </p:pic>
      <p:pic>
        <p:nvPicPr>
          <p:cNvPr id="47" name="Picture 46"/>
          <p:cNvPicPr>
            <a:picLocks noChangeAspect="1"/>
          </p:cNvPicPr>
          <p:nvPr/>
        </p:nvPicPr>
        <p:blipFill>
          <a:blip r:embed="rId5"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758346" y="1234291"/>
            <a:ext cx="528585" cy="400477"/>
          </a:xfrm>
          <a:prstGeom prst="rect">
            <a:avLst/>
          </a:prstGeom>
        </p:spPr>
      </p:pic>
      <p:pic>
        <p:nvPicPr>
          <p:cNvPr id="49" name="Picture 48"/>
          <p:cNvPicPr>
            <a:picLocks noChangeAspect="1"/>
          </p:cNvPicPr>
          <p:nvPr/>
        </p:nvPicPr>
        <p:blipFill>
          <a:blip r:embed="rId6"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75200" y="1255642"/>
            <a:ext cx="305371" cy="384594"/>
          </a:xfrm>
          <a:prstGeom prst="rect">
            <a:avLst/>
          </a:prstGeom>
        </p:spPr>
      </p:pic>
      <p:sp>
        <p:nvSpPr>
          <p:cNvPr id="50" name="TextBox 49"/>
          <p:cNvSpPr txBox="1"/>
          <p:nvPr/>
        </p:nvSpPr>
        <p:spPr>
          <a:xfrm>
            <a:off x="751933" y="1719475"/>
            <a:ext cx="751904"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Block</a:t>
            </a:r>
            <a:endParaRPr lang="en-US" sz="1200" b="1" dirty="0">
              <a:solidFill>
                <a:schemeClr val="accent5">
                  <a:lumMod val="50000"/>
                </a:schemeClr>
              </a:solidFill>
              <a:latin typeface="Arial"/>
              <a:cs typeface="+mn-cs"/>
            </a:endParaRPr>
          </a:p>
        </p:txBody>
      </p:sp>
      <p:sp>
        <p:nvSpPr>
          <p:cNvPr id="51" name="TextBox 50"/>
          <p:cNvSpPr txBox="1"/>
          <p:nvPr/>
        </p:nvSpPr>
        <p:spPr>
          <a:xfrm>
            <a:off x="1732131" y="1694484"/>
            <a:ext cx="581013"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File</a:t>
            </a:r>
            <a:endParaRPr lang="en-US" sz="1200" b="1" dirty="0">
              <a:solidFill>
                <a:schemeClr val="accent5">
                  <a:lumMod val="50000"/>
                </a:schemeClr>
              </a:solidFill>
              <a:latin typeface="Arial"/>
              <a:cs typeface="+mn-cs"/>
            </a:endParaRPr>
          </a:p>
        </p:txBody>
      </p:sp>
      <p:sp>
        <p:nvSpPr>
          <p:cNvPr id="53" name="TextBox 52"/>
          <p:cNvSpPr txBox="1"/>
          <p:nvPr/>
        </p:nvSpPr>
        <p:spPr>
          <a:xfrm>
            <a:off x="635785" y="742950"/>
            <a:ext cx="2071869"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On-premises Data Center</a:t>
            </a:r>
            <a:endParaRPr lang="en-US" sz="1200" b="1" dirty="0">
              <a:solidFill>
                <a:schemeClr val="accent5">
                  <a:lumMod val="50000"/>
                </a:schemeClr>
              </a:solidFill>
              <a:latin typeface="Arial"/>
              <a:cs typeface="+mn-cs"/>
            </a:endParaRPr>
          </a:p>
        </p:txBody>
      </p:sp>
      <p:sp>
        <p:nvSpPr>
          <p:cNvPr id="55" name="TextBox 54"/>
          <p:cNvSpPr txBox="1"/>
          <p:nvPr/>
        </p:nvSpPr>
        <p:spPr>
          <a:xfrm>
            <a:off x="2506950" y="1729249"/>
            <a:ext cx="843851"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Archive</a:t>
            </a:r>
            <a:endParaRPr lang="en-US" sz="1200" b="1" dirty="0">
              <a:solidFill>
                <a:schemeClr val="accent5">
                  <a:lumMod val="50000"/>
                </a:schemeClr>
              </a:solidFill>
              <a:latin typeface="Arial"/>
              <a:cs typeface="+mn-cs"/>
            </a:endParaRPr>
          </a:p>
        </p:txBody>
      </p:sp>
      <p:sp>
        <p:nvSpPr>
          <p:cNvPr id="56" name="TextBox 55"/>
          <p:cNvSpPr txBox="1"/>
          <p:nvPr/>
        </p:nvSpPr>
        <p:spPr>
          <a:xfrm>
            <a:off x="3651175" y="1729249"/>
            <a:ext cx="752203" cy="276999"/>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Backup</a:t>
            </a:r>
            <a:endParaRPr lang="en-US" sz="1200" b="1" dirty="0">
              <a:solidFill>
                <a:schemeClr val="accent5">
                  <a:lumMod val="50000"/>
                </a:schemeClr>
              </a:solidFill>
              <a:latin typeface="Arial"/>
              <a:cs typeface="+mn-cs"/>
            </a:endParaRPr>
          </a:p>
        </p:txBody>
      </p:sp>
      <p:sp>
        <p:nvSpPr>
          <p:cNvPr id="57" name="TextBox 56"/>
          <p:cNvSpPr txBox="1"/>
          <p:nvPr/>
        </p:nvSpPr>
        <p:spPr>
          <a:xfrm>
            <a:off x="4457998" y="1685018"/>
            <a:ext cx="1013458" cy="461665"/>
          </a:xfrm>
          <a:prstGeom prst="rect">
            <a:avLst/>
          </a:prstGeom>
          <a:noFill/>
        </p:spPr>
        <p:txBody>
          <a:bodyPr wrap="square" rtlCol="0">
            <a:spAutoFit/>
          </a:bodyPr>
          <a:lstStyle/>
          <a:p>
            <a:pPr algn="ctr" fontAlgn="auto">
              <a:spcBef>
                <a:spcPts val="0"/>
              </a:spcBef>
              <a:spcAft>
                <a:spcPts val="0"/>
              </a:spcAft>
            </a:pPr>
            <a:r>
              <a:rPr lang="en-US" sz="1200" b="1" dirty="0" smtClean="0">
                <a:solidFill>
                  <a:schemeClr val="accent5">
                    <a:lumMod val="50000"/>
                  </a:schemeClr>
                </a:solidFill>
                <a:latin typeface="Arial"/>
                <a:cs typeface="+mn-cs"/>
              </a:rPr>
              <a:t>Disaster Recovery</a:t>
            </a:r>
            <a:endParaRPr lang="en-US" sz="1200" b="1" dirty="0">
              <a:solidFill>
                <a:schemeClr val="accent5">
                  <a:lumMod val="50000"/>
                </a:schemeClr>
              </a:solidFill>
              <a:latin typeface="Arial"/>
              <a:cs typeface="+mn-cs"/>
            </a:endParaRPr>
          </a:p>
        </p:txBody>
      </p:sp>
      <p:pic>
        <p:nvPicPr>
          <p:cNvPr id="60" name="Picture 59"/>
          <p:cNvPicPr>
            <a:picLocks noChangeAspect="1"/>
          </p:cNvPicPr>
          <p:nvPr/>
        </p:nvPicPr>
        <p:blipFill>
          <a:blip r:embed="rId7"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3472396" y="1255840"/>
            <a:ext cx="744838" cy="430502"/>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2417" y="755879"/>
            <a:ext cx="303677" cy="359030"/>
          </a:xfrm>
          <a:prstGeom prst="rect">
            <a:avLst/>
          </a:prstGeom>
        </p:spPr>
      </p:pic>
      <p:sp>
        <p:nvSpPr>
          <p:cNvPr id="79" name="Title 1"/>
          <p:cNvSpPr txBox="1">
            <a:spLocks/>
          </p:cNvSpPr>
          <p:nvPr/>
        </p:nvSpPr>
        <p:spPr>
          <a:xfrm>
            <a:off x="240358" y="133350"/>
            <a:ext cx="4255442" cy="452891"/>
          </a:xfrm>
          <a:prstGeom prst="rect">
            <a:avLst/>
          </a:prstGeom>
        </p:spPr>
        <p:txBody>
          <a:bodyPr>
            <a:normAutofit/>
          </a:bodyPr>
          <a:lstStyle>
            <a:lvl1pPr algn="l" defTabSz="457200" rtl="0" eaLnBrk="1" latinLnBrk="0" hangingPunct="1">
              <a:spcBef>
                <a:spcPct val="0"/>
              </a:spcBef>
              <a:buNone/>
              <a:defRPr sz="2800" b="1" i="0" kern="1200">
                <a:solidFill>
                  <a:schemeClr val="tx1">
                    <a:lumMod val="75000"/>
                    <a:lumOff val="25000"/>
                  </a:schemeClr>
                </a:solidFill>
                <a:latin typeface="Arial"/>
                <a:ea typeface="+mj-ea"/>
                <a:cs typeface="Arial"/>
              </a:defRPr>
            </a:lvl1pPr>
          </a:lstStyle>
          <a:p>
            <a:r>
              <a:rPr lang="en-US" sz="2000" dirty="0" smtClean="0">
                <a:solidFill>
                  <a:schemeClr val="accent6">
                    <a:lumMod val="75000"/>
                  </a:schemeClr>
                </a:solidFill>
                <a:latin typeface="+mj-lt"/>
              </a:rPr>
              <a:t>Storage, Backup, and Archival </a:t>
            </a:r>
            <a:endParaRPr lang="en-US" sz="2000" dirty="0">
              <a:solidFill>
                <a:schemeClr val="accent6">
                  <a:lumMod val="75000"/>
                </a:schemeClr>
              </a:solidFill>
              <a:latin typeface="+mj-lt"/>
            </a:endParaRPr>
          </a:p>
        </p:txBody>
      </p:sp>
      <p:cxnSp>
        <p:nvCxnSpPr>
          <p:cNvPr id="12" name="Straight Arrow Connector 11"/>
          <p:cNvCxnSpPr>
            <a:stCxn id="91" idx="2"/>
          </p:cNvCxnSpPr>
          <p:nvPr/>
        </p:nvCxnSpPr>
        <p:spPr>
          <a:xfrm>
            <a:off x="2873935" y="2337602"/>
            <a:ext cx="19999" cy="1377148"/>
          </a:xfrm>
          <a:prstGeom prst="straightConnector1">
            <a:avLst/>
          </a:prstGeom>
          <a:ln>
            <a:solidFill>
              <a:schemeClr val="accent5">
                <a:lumMod val="50000"/>
              </a:schemeClr>
            </a:solidFill>
            <a:prstDash val="sysDot"/>
            <a:tailEnd type="arrow"/>
          </a:ln>
          <a:effectLst/>
        </p:spPr>
        <p:style>
          <a:lnRef idx="2">
            <a:schemeClr val="accent6"/>
          </a:lnRef>
          <a:fillRef idx="0">
            <a:schemeClr val="accent6"/>
          </a:fillRef>
          <a:effectRef idx="1">
            <a:schemeClr val="accent6"/>
          </a:effectRef>
          <a:fontRef idx="minor">
            <a:schemeClr val="tx1"/>
          </a:fontRef>
        </p:style>
      </p:cxnSp>
      <p:sp>
        <p:nvSpPr>
          <p:cNvPr id="87" name="Rounded Rectangle 86"/>
          <p:cNvSpPr/>
          <p:nvPr/>
        </p:nvSpPr>
        <p:spPr>
          <a:xfrm>
            <a:off x="5943600" y="3810399"/>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600" b="1" i="0" u="none" strike="noStrike" kern="0" cap="none" spc="0" normalizeH="0" baseline="0" noProof="0" dirty="0" smtClean="0">
                <a:ln>
                  <a:noFill/>
                </a:ln>
                <a:solidFill>
                  <a:schemeClr val="accent5">
                    <a:lumMod val="50000"/>
                  </a:schemeClr>
                </a:solidFill>
                <a:effectLst/>
                <a:uLnTx/>
                <a:uFillTx/>
                <a:latin typeface="Arial"/>
                <a:ea typeface="+mn-ea"/>
                <a:cs typeface="+mn-cs"/>
              </a:rPr>
              <a:t>Amazon Glacier</a:t>
            </a:r>
          </a:p>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200" b="0" i="0" u="none" strike="noStrike" kern="0" cap="none" spc="0" normalizeH="0" baseline="0" noProof="0" dirty="0" smtClean="0">
                <a:ln>
                  <a:noFill/>
                </a:ln>
                <a:solidFill>
                  <a:schemeClr val="accent5">
                    <a:lumMod val="50000"/>
                  </a:schemeClr>
                </a:solidFill>
                <a:effectLst/>
                <a:uLnTx/>
                <a:uFillTx/>
                <a:latin typeface="Arial"/>
                <a:ea typeface="+mn-ea"/>
                <a:cs typeface="+mn-cs"/>
              </a:rPr>
              <a:t>Low-cost Archive Storage in the Cloud</a:t>
            </a:r>
            <a:endParaRPr kumimoji="0" lang="en-US" sz="1200" b="0" i="0" u="none" strike="noStrike" kern="0" cap="none" spc="0" normalizeH="0" baseline="0" noProof="0" dirty="0">
              <a:ln>
                <a:noFill/>
              </a:ln>
              <a:solidFill>
                <a:schemeClr val="accent5">
                  <a:lumMod val="50000"/>
                </a:schemeClr>
              </a:solidFill>
              <a:effectLst/>
              <a:uLnTx/>
              <a:uFillTx/>
              <a:latin typeface="Arial"/>
              <a:ea typeface="+mn-ea"/>
              <a:cs typeface="+mn-cs"/>
            </a:endParaRPr>
          </a:p>
        </p:txBody>
      </p:sp>
      <p:sp>
        <p:nvSpPr>
          <p:cNvPr id="88" name="Rounded Rectangle 87"/>
          <p:cNvSpPr/>
          <p:nvPr/>
        </p:nvSpPr>
        <p:spPr>
          <a:xfrm>
            <a:off x="5917560" y="2084689"/>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600" b="1" i="0" u="none" strike="noStrike" kern="0" cap="none" spc="0" normalizeH="0" baseline="0" noProof="0" dirty="0" smtClean="0">
                <a:ln>
                  <a:noFill/>
                </a:ln>
                <a:solidFill>
                  <a:schemeClr val="accent5">
                    <a:lumMod val="50000"/>
                  </a:schemeClr>
                </a:solidFill>
                <a:effectLst/>
                <a:uLnTx/>
                <a:uFillTx/>
                <a:latin typeface="Arial"/>
                <a:ea typeface="+mn-ea"/>
                <a:cs typeface="+mn-cs"/>
              </a:rPr>
              <a:t>Amazon Elastic Block Store</a:t>
            </a:r>
          </a:p>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200" b="0" i="0" u="none" strike="noStrike" kern="0" cap="none" spc="0" normalizeH="0" baseline="0" noProof="0" dirty="0" smtClean="0">
                <a:ln>
                  <a:noFill/>
                </a:ln>
                <a:solidFill>
                  <a:schemeClr val="accent5">
                    <a:lumMod val="50000"/>
                  </a:schemeClr>
                </a:solidFill>
                <a:effectLst/>
                <a:uLnTx/>
                <a:uFillTx/>
                <a:latin typeface="Arial"/>
                <a:ea typeface="+mn-ea"/>
                <a:cs typeface="+mn-cs"/>
              </a:rPr>
              <a:t>Persistent Block Storage for EC2</a:t>
            </a:r>
            <a:endParaRPr kumimoji="0" lang="en-US" sz="1200" b="0" i="0" u="none" strike="noStrike" kern="0" cap="none" spc="0" normalizeH="0" baseline="0" noProof="0" dirty="0">
              <a:ln>
                <a:noFill/>
              </a:ln>
              <a:solidFill>
                <a:schemeClr val="accent5">
                  <a:lumMod val="50000"/>
                </a:schemeClr>
              </a:solidFill>
              <a:effectLst/>
              <a:uLnTx/>
              <a:uFillTx/>
              <a:latin typeface="Arial"/>
              <a:ea typeface="+mn-ea"/>
              <a:cs typeface="+mn-cs"/>
            </a:endParaRPr>
          </a:p>
        </p:txBody>
      </p:sp>
      <p:sp>
        <p:nvSpPr>
          <p:cNvPr id="89" name="Rounded Rectangle 88"/>
          <p:cNvSpPr/>
          <p:nvPr/>
        </p:nvSpPr>
        <p:spPr>
          <a:xfrm>
            <a:off x="5917560" y="1200150"/>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1600" b="1" i="0" u="none" strike="noStrike" kern="0" cap="none" spc="0" normalizeH="0" baseline="0" noProof="0" dirty="0" smtClean="0">
                <a:ln>
                  <a:noFill/>
                </a:ln>
                <a:solidFill>
                  <a:schemeClr val="accent5">
                    <a:lumMod val="50000"/>
                  </a:schemeClr>
                </a:solidFill>
                <a:effectLst/>
                <a:uLnTx/>
                <a:uFillTx/>
                <a:latin typeface="Arial"/>
                <a:ea typeface="+mn-ea"/>
                <a:cs typeface="+mn-cs"/>
              </a:rPr>
              <a:t>AWS Storage Gateway</a:t>
            </a:r>
          </a:p>
          <a:p>
            <a:pPr marL="0" marR="0" lvl="0" indent="0" algn="ctr" defTabSz="914400" eaLnBrk="1" fontAlgn="auto" latinLnBrk="0" hangingPunct="1">
              <a:lnSpc>
                <a:spcPct val="100000"/>
              </a:lnSpc>
              <a:spcBef>
                <a:spcPts val="0"/>
              </a:spcBef>
              <a:spcAft>
                <a:spcPts val="200"/>
              </a:spcAft>
              <a:buClrTx/>
              <a:buSzTx/>
              <a:buFontTx/>
              <a:buNone/>
              <a:tabLst/>
              <a:defRPr/>
            </a:pPr>
            <a:r>
              <a:rPr lang="en-US" sz="1200" kern="0" dirty="0">
                <a:solidFill>
                  <a:schemeClr val="accent5">
                    <a:lumMod val="50000"/>
                  </a:schemeClr>
                </a:solidFill>
                <a:latin typeface="Arial"/>
              </a:rPr>
              <a:t>Corporate File Sharing </a:t>
            </a:r>
            <a:r>
              <a:rPr lang="en-US" sz="1200" kern="0" dirty="0" smtClean="0">
                <a:solidFill>
                  <a:schemeClr val="accent5">
                    <a:lumMod val="50000"/>
                  </a:schemeClr>
                </a:solidFill>
                <a:latin typeface="Arial"/>
              </a:rPr>
              <a:t>&amp; seamless backup </a:t>
            </a:r>
            <a:r>
              <a:rPr lang="en-US" sz="1200" kern="0" dirty="0">
                <a:solidFill>
                  <a:schemeClr val="accent5">
                    <a:lumMod val="50000"/>
                  </a:schemeClr>
                </a:solidFill>
                <a:latin typeface="Arial"/>
              </a:rPr>
              <a:t>of </a:t>
            </a:r>
            <a:r>
              <a:rPr lang="en-US" sz="1200" kern="0" dirty="0" smtClean="0">
                <a:solidFill>
                  <a:schemeClr val="accent5">
                    <a:lumMod val="50000"/>
                  </a:schemeClr>
                </a:solidFill>
                <a:latin typeface="Arial"/>
              </a:rPr>
              <a:t>enterprise data to Amazon </a:t>
            </a:r>
            <a:r>
              <a:rPr lang="en-US" sz="1200" kern="0" dirty="0">
                <a:solidFill>
                  <a:schemeClr val="accent5">
                    <a:lumMod val="50000"/>
                  </a:schemeClr>
                </a:solidFill>
                <a:latin typeface="Arial"/>
              </a:rPr>
              <a:t>S3</a:t>
            </a:r>
          </a:p>
        </p:txBody>
      </p:sp>
      <p:pic>
        <p:nvPicPr>
          <p:cNvPr id="32" name="Picture 65"/>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852675" y="3934026"/>
            <a:ext cx="548640" cy="55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4" name="Picture 115"/>
          <p:cNvPicPr>
            <a:picLocks noChangeAspect="1" noChangeArrowheads="1"/>
          </p:cNvPicPr>
          <p:nvPr/>
        </p:nvPicPr>
        <p:blipFill>
          <a:blip r:embed="rId10"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4239383" y="3959925"/>
            <a:ext cx="548640" cy="52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41" name="Rectangle 96"/>
          <p:cNvSpPr>
            <a:spLocks/>
          </p:cNvSpPr>
          <p:nvPr/>
        </p:nvSpPr>
        <p:spPr bwMode="auto">
          <a:xfrm>
            <a:off x="723417" y="4552950"/>
            <a:ext cx="152203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alpha val="25000"/>
                  </a:srgbClr>
                </a:solidFill>
                <a:miter lim="800000"/>
                <a:headEnd type="none" w="med" len="med"/>
                <a:tailEnd type="none" w="med" len="med"/>
              </a14:hiddenLine>
            </a:ext>
          </a:extLst>
        </p:spPr>
        <p:txBody>
          <a:bodyPr lIns="0" tIns="0" rIns="0" bIns="0" anchor="ctr"/>
          <a:lstStyle>
            <a:lvl1pPr algn="l">
              <a:defRPr sz="1200">
                <a:solidFill>
                  <a:schemeClr val="tx1"/>
                </a:solidFill>
                <a:latin typeface="Sketchetik" charset="0"/>
              </a:defRPr>
            </a:lvl1pPr>
            <a:lvl2pPr algn="l">
              <a:defRPr sz="1200">
                <a:solidFill>
                  <a:schemeClr val="tx1"/>
                </a:solidFill>
                <a:latin typeface="Sketchetik" charset="0"/>
              </a:defRPr>
            </a:lvl2pPr>
            <a:lvl3pPr algn="l">
              <a:defRPr sz="1200">
                <a:solidFill>
                  <a:schemeClr val="tx1"/>
                </a:solidFill>
                <a:latin typeface="Sketchetik" charset="0"/>
              </a:defRPr>
            </a:lvl3pPr>
            <a:lvl4pPr algn="l">
              <a:defRPr sz="1200">
                <a:solidFill>
                  <a:schemeClr val="tx1"/>
                </a:solidFill>
                <a:latin typeface="Sketchetik" charset="0"/>
              </a:defRPr>
            </a:lvl4pPr>
            <a:lvl5pPr algn="l">
              <a:defRPr sz="1200">
                <a:solidFill>
                  <a:schemeClr val="tx1"/>
                </a:solidFill>
                <a:latin typeface="Sketchetik" charset="0"/>
              </a:defRPr>
            </a:lvl5pPr>
            <a:lvl6pPr fontAlgn="base">
              <a:spcBef>
                <a:spcPct val="0"/>
              </a:spcBef>
              <a:spcAft>
                <a:spcPct val="0"/>
              </a:spcAft>
              <a:defRPr sz="1200">
                <a:solidFill>
                  <a:schemeClr val="tx1"/>
                </a:solidFill>
                <a:latin typeface="Sketchetik" charset="0"/>
              </a:defRPr>
            </a:lvl6pPr>
            <a:lvl7pPr fontAlgn="base">
              <a:spcBef>
                <a:spcPct val="0"/>
              </a:spcBef>
              <a:spcAft>
                <a:spcPct val="0"/>
              </a:spcAft>
              <a:defRPr sz="1200">
                <a:solidFill>
                  <a:schemeClr val="tx1"/>
                </a:solidFill>
                <a:latin typeface="Sketchetik" charset="0"/>
              </a:defRPr>
            </a:lvl7pPr>
            <a:lvl8pPr fontAlgn="base">
              <a:spcBef>
                <a:spcPct val="0"/>
              </a:spcBef>
              <a:spcAft>
                <a:spcPct val="0"/>
              </a:spcAft>
              <a:defRPr sz="1200">
                <a:solidFill>
                  <a:schemeClr val="tx1"/>
                </a:solidFill>
                <a:latin typeface="Sketchetik" charset="0"/>
              </a:defRPr>
            </a:lvl8pPr>
            <a:lvl9pPr fontAlgn="base">
              <a:spcBef>
                <a:spcPct val="0"/>
              </a:spcBef>
              <a:spcAft>
                <a:spcPct val="0"/>
              </a:spcAft>
              <a:defRPr sz="1200">
                <a:solidFill>
                  <a:schemeClr val="tx1"/>
                </a:solidFill>
                <a:latin typeface="Sketchetik" charset="0"/>
              </a:defRPr>
            </a:lvl9pPr>
          </a:lstStyle>
          <a:p>
            <a:pPr algn="ctr"/>
            <a:r>
              <a:rPr lang="en-US" altLang="en-US" sz="1400" b="1" dirty="0">
                <a:solidFill>
                  <a:schemeClr val="accent5">
                    <a:lumMod val="50000"/>
                  </a:schemeClr>
                </a:solidFill>
                <a:latin typeface="+mn-lt"/>
                <a:ea typeface="Sketchetik" charset="0"/>
                <a:cs typeface="Sketchetik" charset="0"/>
              </a:rPr>
              <a:t>Amazon EBS</a:t>
            </a:r>
          </a:p>
        </p:txBody>
      </p:sp>
      <p:pic>
        <p:nvPicPr>
          <p:cNvPr id="42" name="Picture 99"/>
          <p:cNvPicPr>
            <a:picLocks noChangeArrowheads="1"/>
          </p:cNvPicPr>
          <p:nvPr/>
        </p:nvPicPr>
        <p:blipFill>
          <a:blip r:embed="rId11"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rot="5400000">
            <a:off x="1415567" y="3837830"/>
            <a:ext cx="635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0" name="Picture 93"/>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22898" y="3943350"/>
            <a:ext cx="457719" cy="48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8" name="Picture 86"/>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637817" y="3867150"/>
            <a:ext cx="457200" cy="607449"/>
          </a:xfrm>
          <a:prstGeom prst="rect">
            <a:avLst/>
          </a:prstGeom>
          <a:noFill/>
          <a:ln>
            <a:noFill/>
          </a:ln>
          <a:extLst>
            <a:ext uri="{909E8E84-426E-40dd-AFC4-6F175D3DCCD1}">
              <a14:hiddenFill xmlns:a14="http://schemas.microsoft.com/office/drawing/2010/main">
                <a:solidFill>
                  <a:srgbClr val="FFFFFF">
                    <a:alpha val="25000"/>
                  </a:srgbClr>
                </a:solidFill>
              </a14:hiddenFill>
            </a:ext>
            <a:ext uri="{91240B29-F687-4f45-9708-019B960494DF}">
              <a14:hiddenLine xmlns:a14="http://schemas.microsoft.com/office/drawing/2010/main" w="12700" cap="flat">
                <a:solidFill>
                  <a:srgbClr val="000000">
                    <a:alpha val="25000"/>
                  </a:srgbClr>
                </a:solidFill>
                <a:miter lim="800000"/>
                <a:headEnd/>
                <a:tailEnd/>
              </a14:hiddenLine>
            </a:ext>
          </a:extLst>
        </p:spPr>
      </p:pic>
      <p:sp>
        <p:nvSpPr>
          <p:cNvPr id="58" name="Rounded Rectangle 57"/>
          <p:cNvSpPr/>
          <p:nvPr/>
        </p:nvSpPr>
        <p:spPr>
          <a:xfrm>
            <a:off x="5932990" y="2919401"/>
            <a:ext cx="2987718" cy="758512"/>
          </a:xfrm>
          <a:prstGeom prst="roundRect">
            <a:avLst/>
          </a:prstGeom>
          <a:solidFill>
            <a:schemeClr val="bg1"/>
          </a:solidFill>
          <a:ln w="9525" cap="flat" cmpd="sng" algn="ctr">
            <a:solidFill>
              <a:schemeClr val="accent5">
                <a:lumMod val="50000"/>
              </a:schemeClr>
            </a:solidFill>
            <a:prstDash val="sysDash"/>
          </a:ln>
          <a:effectLst/>
        </p:spPr>
        <p:txBody>
          <a:bodyPr rtlCol="0" anchor="ctr"/>
          <a:lstStyle/>
          <a:p>
            <a:pPr lvl="0" algn="ctr" defTabSz="914400">
              <a:spcAft>
                <a:spcPts val="200"/>
              </a:spcAft>
              <a:defRPr/>
            </a:pPr>
            <a:r>
              <a:rPr lang="en-US" sz="1600" b="1" kern="0" dirty="0">
                <a:solidFill>
                  <a:schemeClr val="accent5">
                    <a:lumMod val="50000"/>
                  </a:schemeClr>
                </a:solidFill>
                <a:latin typeface="Arial"/>
              </a:rPr>
              <a:t>Amazon S3</a:t>
            </a:r>
          </a:p>
          <a:p>
            <a:pPr lvl="0" algn="ctr" defTabSz="914400">
              <a:spcAft>
                <a:spcPts val="200"/>
              </a:spcAft>
              <a:defRPr/>
            </a:pPr>
            <a:r>
              <a:rPr lang="en-US" sz="1200" kern="0" dirty="0">
                <a:solidFill>
                  <a:schemeClr val="accent5">
                    <a:lumMod val="50000"/>
                  </a:schemeClr>
                </a:solidFill>
                <a:latin typeface="Arial"/>
              </a:rPr>
              <a:t>Redundant, High-Scale Object Store</a:t>
            </a:r>
          </a:p>
        </p:txBody>
      </p:sp>
      <p:pic>
        <p:nvPicPr>
          <p:cNvPr id="91" name="Picture 9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096695" y="2007198"/>
            <a:ext cx="1554480" cy="330404"/>
          </a:xfrm>
          <a:prstGeom prst="rect">
            <a:avLst/>
          </a:prstGeom>
        </p:spPr>
      </p:pic>
      <p:pic>
        <p:nvPicPr>
          <p:cNvPr id="33" name="Picture 58"/>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695217" y="1930998"/>
            <a:ext cx="548640" cy="64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9" name="Picture 58" descr="Direct-Connect.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651323" y="2818822"/>
            <a:ext cx="434294" cy="514928"/>
          </a:xfrm>
          <a:prstGeom prst="rect">
            <a:avLst/>
          </a:prstGeom>
        </p:spPr>
      </p:pic>
    </p:spTree>
    <p:extLst>
      <p:ext uri="{BB962C8B-B14F-4D97-AF65-F5344CB8AC3E}">
        <p14:creationId xmlns:p14="http://schemas.microsoft.com/office/powerpoint/2010/main" val="274274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593179" y="264605"/>
            <a:ext cx="7838203" cy="5334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a:solidFill>
                  <a:schemeClr val="tx1"/>
                </a:solidFill>
                <a:latin typeface="Arial"/>
                <a:ea typeface="+mj-ea"/>
                <a:cs typeface="Arial"/>
              </a:defRPr>
            </a:lvl1pPr>
          </a:lstStyle>
          <a:p>
            <a:r>
              <a:rPr lang="en-US" sz="2000" b="1" dirty="0" smtClean="0">
                <a:solidFill>
                  <a:schemeClr val="accent6">
                    <a:lumMod val="75000"/>
                  </a:schemeClr>
                </a:solidFill>
                <a:latin typeface="+mj-lt"/>
              </a:rPr>
              <a:t>AWS Provides Broad and Deep Services to Support Any Cloud Workload</a:t>
            </a:r>
            <a:endParaRPr lang="en-US" sz="2000" b="1" dirty="0">
              <a:solidFill>
                <a:schemeClr val="accent6">
                  <a:lumMod val="75000"/>
                </a:schemeClr>
              </a:solidFill>
              <a:latin typeface="+mj-lt"/>
            </a:endParaRPr>
          </a:p>
        </p:txBody>
      </p:sp>
      <p:sp>
        <p:nvSpPr>
          <p:cNvPr id="45" name="Rounded Rectangle 44"/>
          <p:cNvSpPr/>
          <p:nvPr/>
        </p:nvSpPr>
        <p:spPr>
          <a:xfrm>
            <a:off x="838200" y="1693279"/>
            <a:ext cx="7289403" cy="601908"/>
          </a:xfrm>
          <a:prstGeom prst="roundRect">
            <a:avLst/>
          </a:prstGeom>
          <a:solidFill>
            <a:srgbClr val="FFF8AE"/>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52" name="Rounded Rectangle 51"/>
          <p:cNvSpPr/>
          <p:nvPr/>
        </p:nvSpPr>
        <p:spPr>
          <a:xfrm>
            <a:off x="838200" y="2420859"/>
            <a:ext cx="2248999" cy="601908"/>
          </a:xfrm>
          <a:prstGeom prst="roundRect">
            <a:avLst/>
          </a:prstGeom>
          <a:solidFill>
            <a:schemeClr val="accent6">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53" name="Rounded Rectangle 52"/>
          <p:cNvSpPr/>
          <p:nvPr/>
        </p:nvSpPr>
        <p:spPr>
          <a:xfrm>
            <a:off x="3365016" y="2420859"/>
            <a:ext cx="2248999" cy="601908"/>
          </a:xfrm>
          <a:prstGeom prst="roundRect">
            <a:avLst/>
          </a:prstGeom>
          <a:solidFill>
            <a:schemeClr val="accent6">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Arial"/>
            </a:endParaRPr>
          </a:p>
        </p:txBody>
      </p:sp>
      <p:sp>
        <p:nvSpPr>
          <p:cNvPr id="74" name="Rounded Rectangle 73"/>
          <p:cNvSpPr/>
          <p:nvPr/>
        </p:nvSpPr>
        <p:spPr>
          <a:xfrm>
            <a:off x="5852143" y="2420859"/>
            <a:ext cx="2248999" cy="601908"/>
          </a:xfrm>
          <a:prstGeom prst="roundRect">
            <a:avLst/>
          </a:prstGeom>
          <a:solidFill>
            <a:schemeClr val="accent6">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latin typeface="Arial"/>
            </a:endParaRPr>
          </a:p>
        </p:txBody>
      </p:sp>
      <p:sp>
        <p:nvSpPr>
          <p:cNvPr id="75" name="Rounded Rectangle 74"/>
          <p:cNvSpPr/>
          <p:nvPr/>
        </p:nvSpPr>
        <p:spPr>
          <a:xfrm>
            <a:off x="838200" y="3148440"/>
            <a:ext cx="7289403" cy="601908"/>
          </a:xfrm>
          <a:prstGeom prst="roundRect">
            <a:avLst/>
          </a:prstGeom>
          <a:solidFill>
            <a:schemeClr val="accent5">
              <a:lumMod val="40000"/>
              <a:lumOff val="6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76" name="Rounded Rectangle 75"/>
          <p:cNvSpPr/>
          <p:nvPr/>
        </p:nvSpPr>
        <p:spPr>
          <a:xfrm>
            <a:off x="838200" y="3869406"/>
            <a:ext cx="7289403" cy="601908"/>
          </a:xfrm>
          <a:prstGeom prst="roundRect">
            <a:avLst/>
          </a:prstGeom>
          <a:solidFill>
            <a:schemeClr val="accent3">
              <a:lumMod val="60000"/>
              <a:lumOff val="4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77" name="Rounded Rectangle 76"/>
          <p:cNvSpPr/>
          <p:nvPr/>
        </p:nvSpPr>
        <p:spPr>
          <a:xfrm>
            <a:off x="838200" y="998770"/>
            <a:ext cx="7289403" cy="601908"/>
          </a:xfrm>
          <a:prstGeom prst="roundRect">
            <a:avLst/>
          </a:prstGeom>
          <a:solidFill>
            <a:srgbClr val="FEC46F"/>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5">
                  <a:lumMod val="50000"/>
                </a:schemeClr>
              </a:solidFill>
              <a:latin typeface="Arial"/>
            </a:endParaRPr>
          </a:p>
        </p:txBody>
      </p:sp>
      <p:sp>
        <p:nvSpPr>
          <p:cNvPr id="78" name="Rectangle 77"/>
          <p:cNvSpPr>
            <a:spLocks/>
          </p:cNvSpPr>
          <p:nvPr/>
        </p:nvSpPr>
        <p:spPr bwMode="auto">
          <a:xfrm>
            <a:off x="3294512" y="4047351"/>
            <a:ext cx="24355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AWS Global Infrastructure</a:t>
            </a:r>
          </a:p>
        </p:txBody>
      </p:sp>
      <p:sp>
        <p:nvSpPr>
          <p:cNvPr id="79" name="Rectangle 78"/>
          <p:cNvSpPr>
            <a:spLocks/>
          </p:cNvSpPr>
          <p:nvPr/>
        </p:nvSpPr>
        <p:spPr bwMode="auto">
          <a:xfrm>
            <a:off x="3547481" y="1832133"/>
            <a:ext cx="18767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rgbClr val="595A5D"/>
                </a:solidFill>
                <a:ea typeface="Arial"/>
                <a:cs typeface="Arial"/>
                <a:sym typeface="Lucida Grande" charset="0"/>
              </a:rPr>
              <a:t>Application Services</a:t>
            </a:r>
          </a:p>
        </p:txBody>
      </p:sp>
      <p:sp>
        <p:nvSpPr>
          <p:cNvPr id="80" name="Rectangle 79"/>
          <p:cNvSpPr>
            <a:spLocks/>
          </p:cNvSpPr>
          <p:nvPr/>
        </p:nvSpPr>
        <p:spPr bwMode="auto">
          <a:xfrm>
            <a:off x="4011668" y="3333750"/>
            <a:ext cx="10931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Networking</a:t>
            </a:r>
          </a:p>
        </p:txBody>
      </p:sp>
      <p:sp>
        <p:nvSpPr>
          <p:cNvPr id="81" name="Rectangle 80"/>
          <p:cNvSpPr>
            <a:spLocks/>
          </p:cNvSpPr>
          <p:nvPr/>
        </p:nvSpPr>
        <p:spPr bwMode="auto">
          <a:xfrm>
            <a:off x="3083219" y="1157360"/>
            <a:ext cx="28053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rgbClr val="595A5D"/>
                </a:solidFill>
                <a:ea typeface="Arial"/>
                <a:cs typeface="Arial"/>
                <a:sym typeface="Lucida Grande" charset="0"/>
              </a:rPr>
              <a:t>Deployment &amp; Administration</a:t>
            </a:r>
          </a:p>
        </p:txBody>
      </p:sp>
      <p:sp>
        <p:nvSpPr>
          <p:cNvPr id="82" name="Rectangle 81"/>
          <p:cNvSpPr>
            <a:spLocks/>
          </p:cNvSpPr>
          <p:nvPr/>
        </p:nvSpPr>
        <p:spPr bwMode="auto">
          <a:xfrm>
            <a:off x="6557959" y="2560582"/>
            <a:ext cx="87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Database</a:t>
            </a:r>
          </a:p>
        </p:txBody>
      </p:sp>
      <p:sp>
        <p:nvSpPr>
          <p:cNvPr id="83" name="Rectangle 82"/>
          <p:cNvSpPr>
            <a:spLocks/>
          </p:cNvSpPr>
          <p:nvPr/>
        </p:nvSpPr>
        <p:spPr bwMode="auto">
          <a:xfrm>
            <a:off x="4127586" y="2560582"/>
            <a:ext cx="710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Storage</a:t>
            </a:r>
          </a:p>
        </p:txBody>
      </p:sp>
      <p:sp>
        <p:nvSpPr>
          <p:cNvPr id="84" name="Rectangle 83"/>
          <p:cNvSpPr>
            <a:spLocks/>
          </p:cNvSpPr>
          <p:nvPr/>
        </p:nvSpPr>
        <p:spPr bwMode="auto">
          <a:xfrm>
            <a:off x="1537816" y="2560582"/>
            <a:ext cx="8631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ctr"/>
            <a:r>
              <a:rPr lang="en-US" dirty="0">
                <a:solidFill>
                  <a:schemeClr val="accent5">
                    <a:lumMod val="50000"/>
                  </a:schemeClr>
                </a:solidFill>
                <a:ea typeface="Arial"/>
                <a:cs typeface="Arial"/>
                <a:sym typeface="Lucida Grande" charset="0"/>
              </a:rPr>
              <a:t>Compute</a:t>
            </a:r>
          </a:p>
        </p:txBody>
      </p:sp>
    </p:spTree>
    <p:extLst>
      <p:ext uri="{BB962C8B-B14F-4D97-AF65-F5344CB8AC3E}">
        <p14:creationId xmlns:p14="http://schemas.microsoft.com/office/powerpoint/2010/main" val="381604992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91136"/>
            <a:ext cx="8205304" cy="399414"/>
          </a:xfrm>
        </p:spPr>
        <p:txBody>
          <a:bodyPr>
            <a:noAutofit/>
          </a:bodyPr>
          <a:lstStyle/>
          <a:p>
            <a:r>
              <a:rPr lang="en-US" sz="2000" b="1" dirty="0" smtClean="0">
                <a:solidFill>
                  <a:schemeClr val="accent6">
                    <a:lumMod val="75000"/>
                  </a:schemeClr>
                </a:solidFill>
                <a:latin typeface="+mj-lt"/>
              </a:rPr>
              <a:t>Disaster Recovery</a:t>
            </a:r>
            <a:endParaRPr lang="en-US" sz="2000" b="1" dirty="0">
              <a:solidFill>
                <a:schemeClr val="accent6">
                  <a:lumMod val="75000"/>
                </a:schemeClr>
              </a:solidFill>
              <a:latin typeface="+mj-lt"/>
            </a:endParaRPr>
          </a:p>
        </p:txBody>
      </p:sp>
      <p:sp>
        <p:nvSpPr>
          <p:cNvPr id="23" name="Rectangle 22"/>
          <p:cNvSpPr/>
          <p:nvPr/>
        </p:nvSpPr>
        <p:spPr>
          <a:xfrm>
            <a:off x="6248400" y="895112"/>
            <a:ext cx="2166380" cy="1600438"/>
          </a:xfrm>
          <a:prstGeom prst="rect">
            <a:avLst/>
          </a:prstGeom>
        </p:spPr>
        <p:txBody>
          <a:bodyPr wrap="square">
            <a:spAutoFit/>
          </a:bodyPr>
          <a:lstStyle/>
          <a:p>
            <a:pPr algn="ctr"/>
            <a:r>
              <a:rPr lang="en-US" b="1" dirty="0" smtClean="0">
                <a:solidFill>
                  <a:schemeClr val="accent6">
                    <a:lumMod val="75000"/>
                  </a:schemeClr>
                </a:solidFill>
              </a:rPr>
              <a:t>AWS DR Scenarios </a:t>
            </a:r>
            <a:r>
              <a:rPr lang="en-US" sz="1600" dirty="0" smtClean="0">
                <a:solidFill>
                  <a:schemeClr val="accent5">
                    <a:lumMod val="50000"/>
                  </a:schemeClr>
                </a:solidFill>
              </a:rPr>
              <a:t>Backup </a:t>
            </a:r>
            <a:r>
              <a:rPr lang="en-US" sz="1600" dirty="0">
                <a:solidFill>
                  <a:schemeClr val="accent5">
                    <a:lumMod val="50000"/>
                  </a:schemeClr>
                </a:solidFill>
              </a:rPr>
              <a:t>and Restore </a:t>
            </a:r>
          </a:p>
          <a:p>
            <a:pPr algn="ctr"/>
            <a:r>
              <a:rPr lang="en-US" sz="1600" dirty="0" smtClean="0">
                <a:solidFill>
                  <a:schemeClr val="accent5">
                    <a:lumMod val="50000"/>
                  </a:schemeClr>
                </a:solidFill>
              </a:rPr>
              <a:t>Pilot </a:t>
            </a:r>
            <a:r>
              <a:rPr lang="en-US" sz="1600" dirty="0">
                <a:solidFill>
                  <a:schemeClr val="accent5">
                    <a:lumMod val="50000"/>
                  </a:schemeClr>
                </a:solidFill>
              </a:rPr>
              <a:t>Light for Simple Recovery into AWS </a:t>
            </a:r>
          </a:p>
          <a:p>
            <a:pPr algn="ctr"/>
            <a:r>
              <a:rPr lang="en-US" sz="1600" dirty="0" smtClean="0">
                <a:solidFill>
                  <a:schemeClr val="accent5">
                    <a:lumMod val="50000"/>
                  </a:schemeClr>
                </a:solidFill>
              </a:rPr>
              <a:t>Warm </a:t>
            </a:r>
            <a:r>
              <a:rPr lang="en-US" sz="1600" dirty="0">
                <a:solidFill>
                  <a:schemeClr val="accent5">
                    <a:lumMod val="50000"/>
                  </a:schemeClr>
                </a:solidFill>
              </a:rPr>
              <a:t>Standby Solution </a:t>
            </a:r>
          </a:p>
          <a:p>
            <a:pPr algn="ctr"/>
            <a:r>
              <a:rPr lang="en-US" sz="1600" dirty="0" smtClean="0">
                <a:solidFill>
                  <a:schemeClr val="accent5">
                    <a:lumMod val="50000"/>
                  </a:schemeClr>
                </a:solidFill>
              </a:rPr>
              <a:t>Multi-site </a:t>
            </a:r>
            <a:r>
              <a:rPr lang="en-US" sz="1600" dirty="0">
                <a:solidFill>
                  <a:schemeClr val="accent5">
                    <a:lumMod val="50000"/>
                  </a:schemeClr>
                </a:solidFill>
              </a:rPr>
              <a:t>Solution</a:t>
            </a:r>
            <a:r>
              <a:rPr lang="en-US" sz="1600" dirty="0">
                <a:solidFill>
                  <a:schemeClr val="accent6">
                    <a:lumMod val="75000"/>
                  </a:schemeClr>
                </a:solidFill>
              </a:rPr>
              <a:t> </a:t>
            </a:r>
          </a:p>
        </p:txBody>
      </p:sp>
      <p:sp>
        <p:nvSpPr>
          <p:cNvPr id="27" name="Rectangle 26"/>
          <p:cNvSpPr/>
          <p:nvPr/>
        </p:nvSpPr>
        <p:spPr>
          <a:xfrm>
            <a:off x="3505200" y="3642777"/>
            <a:ext cx="4597400" cy="1138773"/>
          </a:xfrm>
          <a:prstGeom prst="rect">
            <a:avLst/>
          </a:prstGeom>
        </p:spPr>
        <p:txBody>
          <a:bodyPr wrap="square">
            <a:spAutoFit/>
          </a:bodyPr>
          <a:lstStyle/>
          <a:p>
            <a:r>
              <a:rPr lang="en-US" b="1" dirty="0" smtClean="0">
                <a:solidFill>
                  <a:schemeClr val="accent6">
                    <a:lumMod val="75000"/>
                  </a:schemeClr>
                </a:solidFill>
              </a:rPr>
              <a:t>Amazon RDS – Cross </a:t>
            </a:r>
            <a:r>
              <a:rPr lang="en-US" b="1" dirty="0">
                <a:solidFill>
                  <a:schemeClr val="accent6">
                    <a:lumMod val="75000"/>
                  </a:schemeClr>
                </a:solidFill>
              </a:rPr>
              <a:t>Region Read </a:t>
            </a:r>
            <a:r>
              <a:rPr lang="en-US" b="1" dirty="0" smtClean="0">
                <a:solidFill>
                  <a:schemeClr val="accent6">
                    <a:lumMod val="75000"/>
                  </a:schemeClr>
                </a:solidFill>
              </a:rPr>
              <a:t>Replicas</a:t>
            </a:r>
          </a:p>
          <a:p>
            <a:pPr algn="ctr"/>
            <a:r>
              <a:rPr lang="en-US" altLang="en-US" sz="1600" dirty="0">
                <a:solidFill>
                  <a:schemeClr val="accent5">
                    <a:lumMod val="50000"/>
                  </a:schemeClr>
                </a:solidFill>
                <a:ea typeface="Sketchetik" charset="0"/>
                <a:cs typeface="Sketchetik" charset="0"/>
              </a:rPr>
              <a:t>Improved disaster recovery operations.</a:t>
            </a:r>
          </a:p>
          <a:p>
            <a:pPr algn="ctr"/>
            <a:r>
              <a:rPr lang="en-US" altLang="en-US" sz="1600" dirty="0">
                <a:solidFill>
                  <a:schemeClr val="accent5">
                    <a:lumMod val="50000"/>
                  </a:schemeClr>
                </a:solidFill>
                <a:ea typeface="Sketchetik" charset="0"/>
                <a:cs typeface="Sketchetik" charset="0"/>
              </a:rPr>
              <a:t>Readable copies for cross-region applications.</a:t>
            </a:r>
          </a:p>
          <a:p>
            <a:pPr algn="ctr"/>
            <a:r>
              <a:rPr lang="en-US" altLang="en-US" sz="1600" dirty="0">
                <a:solidFill>
                  <a:schemeClr val="accent5">
                    <a:lumMod val="50000"/>
                  </a:schemeClr>
                </a:solidFill>
                <a:ea typeface="Sketchetik" charset="0"/>
                <a:cs typeface="Sketchetik" charset="0"/>
              </a:rPr>
              <a:t>Easy migration between regions</a:t>
            </a:r>
            <a:endParaRPr lang="en-US" dirty="0">
              <a:solidFill>
                <a:schemeClr val="accent5">
                  <a:lumMod val="50000"/>
                </a:schemeClr>
              </a:solidFill>
            </a:endParaRPr>
          </a:p>
        </p:txBody>
      </p:sp>
      <p:pic>
        <p:nvPicPr>
          <p:cNvPr id="33" name="Picture 2" descr="New Button Chalk.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56950" y="3591674"/>
            <a:ext cx="365760" cy="375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1000" y="895112"/>
            <a:ext cx="5562600" cy="2321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Group 23"/>
          <p:cNvGrpSpPr/>
          <p:nvPr/>
        </p:nvGrpSpPr>
        <p:grpSpPr>
          <a:xfrm>
            <a:off x="381000" y="3597723"/>
            <a:ext cx="2888213" cy="1260027"/>
            <a:chOff x="387724" y="3596103"/>
            <a:chExt cx="3193013" cy="1412427"/>
          </a:xfrm>
        </p:grpSpPr>
        <p:pic>
          <p:nvPicPr>
            <p:cNvPr id="614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7724" y="3596103"/>
              <a:ext cx="3193013" cy="1412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9"/>
            <p:cNvPicPr>
              <a:picLocks noChangeAspect="1" noChangeArrowheads="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807720" y="4141470"/>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6" name="Picture 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14400" y="4248150"/>
              <a:ext cx="421690" cy="4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8" name="Picture 9"/>
            <p:cNvPicPr>
              <a:picLocks noChangeAspect="1" noChangeArrowheads="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2407920" y="4083025"/>
              <a:ext cx="640080"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9" name="Picture 8"/>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514600" y="4189705"/>
              <a:ext cx="421690" cy="42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cxnSp>
          <p:nvCxnSpPr>
            <p:cNvPr id="22" name="Straight Arrow Connector 21"/>
            <p:cNvCxnSpPr/>
            <p:nvPr/>
          </p:nvCxnSpPr>
          <p:spPr>
            <a:xfrm>
              <a:off x="1447800" y="4400550"/>
              <a:ext cx="960120" cy="2515"/>
            </a:xfrm>
            <a:prstGeom prst="straightConnector1">
              <a:avLst/>
            </a:prstGeom>
            <a:ln w="3810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p:nvPr/>
        </p:nvCxnSpPr>
        <p:spPr>
          <a:xfrm>
            <a:off x="381000" y="3409949"/>
            <a:ext cx="7641710" cy="1"/>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79" name="Picture 7"/>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31323" y="943194"/>
            <a:ext cx="4762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88260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71600" y="676295"/>
            <a:ext cx="6553200" cy="2126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6" name="Title 1"/>
          <p:cNvSpPr txBox="1">
            <a:spLocks/>
          </p:cNvSpPr>
          <p:nvPr/>
        </p:nvSpPr>
        <p:spPr>
          <a:xfrm>
            <a:off x="228599" y="191136"/>
            <a:ext cx="8205304" cy="399414"/>
          </a:xfrm>
          <a:prstGeom prst="rect">
            <a:avLst/>
          </a:prstGeom>
        </p:spPr>
        <p:txBody>
          <a:bodyPr anchor="ctr">
            <a:noAutofit/>
          </a:bodyPr>
          <a:lstStyle>
            <a:lvl1pPr algn="l" defTabSz="914400" rtl="0" eaLnBrk="1" latinLnBrk="0" hangingPunct="1">
              <a:spcBef>
                <a:spcPct val="0"/>
              </a:spcBef>
              <a:buNone/>
              <a:defRPr sz="2800" kern="1200">
                <a:solidFill>
                  <a:schemeClr val="tx1"/>
                </a:solidFill>
                <a:latin typeface="Arial"/>
                <a:ea typeface="+mj-ea"/>
                <a:cs typeface="Arial"/>
              </a:defRPr>
            </a:lvl1pPr>
          </a:lstStyle>
          <a:p>
            <a:r>
              <a:rPr lang="en-US" sz="2000" b="1" dirty="0" smtClean="0">
                <a:solidFill>
                  <a:schemeClr val="accent6">
                    <a:lumMod val="75000"/>
                  </a:schemeClr>
                </a:solidFill>
                <a:latin typeface="+mj-lt"/>
              </a:rPr>
              <a:t>Web, Mobile, and Social Apps</a:t>
            </a:r>
            <a:endParaRPr lang="en-US" sz="2000" b="1" dirty="0">
              <a:solidFill>
                <a:schemeClr val="accent6">
                  <a:lumMod val="75000"/>
                </a:schemeClr>
              </a:solidFill>
              <a:latin typeface="+mj-lt"/>
            </a:endParaRPr>
          </a:p>
        </p:txBody>
      </p:sp>
      <p:pic>
        <p:nvPicPr>
          <p:cNvPr id="7172"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600" y="2724150"/>
            <a:ext cx="3790637" cy="2065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Rectangle 95"/>
          <p:cNvSpPr/>
          <p:nvPr/>
        </p:nvSpPr>
        <p:spPr>
          <a:xfrm>
            <a:off x="4724400" y="3293009"/>
            <a:ext cx="3505200" cy="1354217"/>
          </a:xfrm>
          <a:prstGeom prst="rect">
            <a:avLst/>
          </a:prstGeom>
        </p:spPr>
        <p:txBody>
          <a:bodyPr wrap="square">
            <a:spAutoFit/>
          </a:bodyPr>
          <a:lstStyle/>
          <a:p>
            <a:pPr algn="ctr"/>
            <a:r>
              <a:rPr lang="en-US" b="1" dirty="0" smtClean="0">
                <a:solidFill>
                  <a:schemeClr val="accent6">
                    <a:lumMod val="75000"/>
                  </a:schemeClr>
                </a:solidFill>
              </a:rPr>
              <a:t>Amazon AppStream</a:t>
            </a:r>
          </a:p>
          <a:p>
            <a:pPr algn="ctr"/>
            <a:r>
              <a:rPr lang="en-US" altLang="en-US" sz="1600" dirty="0" smtClean="0">
                <a:solidFill>
                  <a:schemeClr val="accent5">
                    <a:lumMod val="50000"/>
                  </a:schemeClr>
                </a:solidFill>
                <a:ea typeface="Sketchetik" charset="0"/>
                <a:cs typeface="Sketchetik" charset="0"/>
              </a:rPr>
              <a:t>HD Video Quality Application Streaming</a:t>
            </a:r>
            <a:endParaRPr lang="en-US" altLang="en-US" sz="1600" dirty="0">
              <a:solidFill>
                <a:schemeClr val="accent5">
                  <a:lumMod val="50000"/>
                </a:schemeClr>
              </a:solidFill>
              <a:ea typeface="Sketchetik" charset="0"/>
              <a:cs typeface="Sketchetik" charset="0"/>
            </a:endParaRPr>
          </a:p>
          <a:p>
            <a:pPr algn="ctr"/>
            <a:r>
              <a:rPr lang="en-US" altLang="en-US" sz="1600" dirty="0">
                <a:solidFill>
                  <a:schemeClr val="accent5">
                    <a:lumMod val="50000"/>
                  </a:schemeClr>
                </a:solidFill>
              </a:rPr>
              <a:t>Captures user input to send back to the </a:t>
            </a:r>
            <a:r>
              <a:rPr lang="en-US" altLang="en-US" sz="1600" dirty="0" smtClean="0">
                <a:solidFill>
                  <a:schemeClr val="accent5">
                    <a:lumMod val="50000"/>
                  </a:schemeClr>
                </a:solidFill>
              </a:rPr>
              <a:t>cloud.  Responsive </a:t>
            </a:r>
            <a:r>
              <a:rPr lang="en-US" altLang="en-US" sz="1600" dirty="0">
                <a:solidFill>
                  <a:schemeClr val="accent5">
                    <a:lumMod val="50000"/>
                  </a:schemeClr>
                </a:solidFill>
              </a:rPr>
              <a:t>and consistent experience across devices</a:t>
            </a:r>
          </a:p>
        </p:txBody>
      </p:sp>
      <p:cxnSp>
        <p:nvCxnSpPr>
          <p:cNvPr id="100" name="Straight Arrow Connector 99"/>
          <p:cNvCxnSpPr/>
          <p:nvPr/>
        </p:nvCxnSpPr>
        <p:spPr>
          <a:xfrm flipV="1">
            <a:off x="283090" y="2872968"/>
            <a:ext cx="8556110" cy="3583"/>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0434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1"/>
          <p:cNvSpPr>
            <a:spLocks noGrp="1" noChangeArrowheads="1"/>
          </p:cNvSpPr>
          <p:nvPr>
            <p:ph type="title"/>
          </p:nvPr>
        </p:nvSpPr>
        <p:spPr>
          <a:xfrm>
            <a:off x="3971950" y="871051"/>
            <a:ext cx="3463047" cy="418620"/>
          </a:xfrm>
        </p:spPr>
        <p:txBody>
          <a:bodyPr>
            <a:noAutofit/>
          </a:bodyPr>
          <a:lstStyle/>
          <a:p>
            <a:pPr defTabSz="318720"/>
            <a:r>
              <a:rPr lang="en-US" altLang="en-US" sz="2000" b="1" dirty="0" smtClean="0">
                <a:solidFill>
                  <a:schemeClr val="accent6">
                    <a:lumMod val="75000"/>
                  </a:schemeClr>
                </a:solidFill>
              </a:rPr>
              <a:t>    Amazon </a:t>
            </a:r>
            <a:r>
              <a:rPr lang="en-US" altLang="en-US" sz="2000" b="1" dirty="0">
                <a:solidFill>
                  <a:schemeClr val="accent6">
                    <a:lumMod val="75000"/>
                  </a:schemeClr>
                </a:solidFill>
              </a:rPr>
              <a:t>WorkSpaces</a:t>
            </a:r>
            <a:endParaRPr lang="en-US" altLang="en-US" sz="2400" b="1" dirty="0">
              <a:solidFill>
                <a:schemeClr val="accent6">
                  <a:lumMod val="75000"/>
                </a:schemeClr>
              </a:solidFill>
            </a:endParaRPr>
          </a:p>
        </p:txBody>
      </p:sp>
      <p:sp>
        <p:nvSpPr>
          <p:cNvPr id="144387" name="AutoShape 3"/>
          <p:cNvSpPr>
            <a:spLocks/>
          </p:cNvSpPr>
          <p:nvPr/>
        </p:nvSpPr>
        <p:spPr bwMode="auto">
          <a:xfrm>
            <a:off x="3124200" y="1274423"/>
            <a:ext cx="5009745" cy="16331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lnSpc>
                <a:spcPct val="130000"/>
              </a:lnSpc>
              <a:buClr>
                <a:srgbClr val="FFFFFF"/>
              </a:buClr>
              <a:buFont typeface="Arial" pitchFamily="34" charset="0"/>
              <a:buNone/>
            </a:pPr>
            <a:r>
              <a:rPr lang="en-US" altLang="en-US" sz="1600" dirty="0">
                <a:solidFill>
                  <a:schemeClr val="accent5">
                    <a:lumMod val="50000"/>
                  </a:schemeClr>
                </a:solidFill>
              </a:rPr>
              <a:t>No hardware or virtualization software</a:t>
            </a:r>
          </a:p>
          <a:p>
            <a:pPr algn="ctr">
              <a:lnSpc>
                <a:spcPct val="130000"/>
              </a:lnSpc>
              <a:buClr>
                <a:srgbClr val="FFFFFF"/>
              </a:buClr>
              <a:buFont typeface="Arial" pitchFamily="34" charset="0"/>
              <a:buNone/>
            </a:pPr>
            <a:r>
              <a:rPr lang="en-US" altLang="en-US" sz="1600" dirty="0">
                <a:solidFill>
                  <a:schemeClr val="accent5">
                    <a:lumMod val="50000"/>
                  </a:schemeClr>
                </a:solidFill>
              </a:rPr>
              <a:t>Access through browser or tablet device</a:t>
            </a:r>
          </a:p>
          <a:p>
            <a:pPr algn="ctr">
              <a:lnSpc>
                <a:spcPct val="130000"/>
              </a:lnSpc>
              <a:buClr>
                <a:srgbClr val="FFFFFF"/>
              </a:buClr>
            </a:pPr>
            <a:r>
              <a:rPr lang="en-US" altLang="en-US" sz="1600" dirty="0">
                <a:solidFill>
                  <a:schemeClr val="accent5">
                    <a:lumMod val="50000"/>
                  </a:schemeClr>
                </a:solidFill>
              </a:rPr>
              <a:t>Monthly pricing—no long-term commitments</a:t>
            </a:r>
          </a:p>
          <a:p>
            <a:pPr algn="ctr">
              <a:lnSpc>
                <a:spcPct val="130000"/>
              </a:lnSpc>
              <a:buClr>
                <a:srgbClr val="FFFFFF"/>
              </a:buClr>
            </a:pPr>
            <a:r>
              <a:rPr lang="en-US" altLang="en-US" sz="1600" dirty="0">
                <a:solidFill>
                  <a:schemeClr val="accent5">
                    <a:lumMod val="50000"/>
                  </a:schemeClr>
                </a:solidFill>
              </a:rPr>
              <a:t>License software from us or bring your own licenses</a:t>
            </a:r>
          </a:p>
          <a:p>
            <a:pPr algn="ctr">
              <a:lnSpc>
                <a:spcPct val="130000"/>
              </a:lnSpc>
              <a:buClr>
                <a:srgbClr val="FFFFFF"/>
              </a:buClr>
            </a:pPr>
            <a:r>
              <a:rPr lang="en-US" altLang="en-US" sz="1600" dirty="0">
                <a:solidFill>
                  <a:schemeClr val="accent5">
                    <a:lumMod val="50000"/>
                  </a:schemeClr>
                </a:solidFill>
                <a:cs typeface="Arial" pitchFamily="34" charset="0"/>
                <a:sym typeface="Arial" pitchFamily="34" charset="0"/>
              </a:rPr>
              <a:t>Easy integration with MS Active Directory</a:t>
            </a:r>
            <a:endParaRPr lang="en-US" altLang="en-US" dirty="0">
              <a:solidFill>
                <a:schemeClr val="accent5">
                  <a:lumMod val="50000"/>
                </a:schemeClr>
              </a:solidFill>
            </a:endParaRPr>
          </a:p>
        </p:txBody>
      </p:sp>
      <p:sp>
        <p:nvSpPr>
          <p:cNvPr id="19" name="Title 1"/>
          <p:cNvSpPr txBox="1">
            <a:spLocks/>
          </p:cNvSpPr>
          <p:nvPr/>
        </p:nvSpPr>
        <p:spPr>
          <a:xfrm>
            <a:off x="336789" y="114936"/>
            <a:ext cx="8251626" cy="52167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i="0" kern="1200">
                <a:solidFill>
                  <a:schemeClr val="tx1">
                    <a:lumMod val="75000"/>
                    <a:lumOff val="25000"/>
                  </a:schemeClr>
                </a:solidFill>
                <a:latin typeface="Arial"/>
                <a:ea typeface="+mj-ea"/>
                <a:cs typeface="Arial"/>
              </a:defRPr>
            </a:lvl1pPr>
          </a:lstStyle>
          <a:p>
            <a:r>
              <a:rPr lang="en-US" sz="2000" dirty="0" smtClean="0">
                <a:solidFill>
                  <a:schemeClr val="accent6">
                    <a:lumMod val="75000"/>
                  </a:schemeClr>
                </a:solidFill>
                <a:latin typeface="+mj-lt"/>
              </a:rPr>
              <a:t>Virtual Desktops - Half the Price of On-Premises VDI</a:t>
            </a:r>
            <a:endParaRPr lang="en-US" sz="2000" dirty="0">
              <a:solidFill>
                <a:schemeClr val="accent6">
                  <a:lumMod val="75000"/>
                </a:schemeClr>
              </a:solidFill>
              <a:latin typeface="+mj-lt"/>
            </a:endParaRPr>
          </a:p>
        </p:txBody>
      </p:sp>
      <p:grpSp>
        <p:nvGrpSpPr>
          <p:cNvPr id="2" name="Group 1"/>
          <p:cNvGrpSpPr/>
          <p:nvPr/>
        </p:nvGrpSpPr>
        <p:grpSpPr>
          <a:xfrm>
            <a:off x="1240696" y="919494"/>
            <a:ext cx="1959704" cy="2033256"/>
            <a:chOff x="2325521" y="902825"/>
            <a:chExt cx="1959704" cy="2033256"/>
          </a:xfrm>
        </p:grpSpPr>
        <p:pic>
          <p:nvPicPr>
            <p:cNvPr id="144389" name="Picture 5"/>
            <p:cNvPicPr>
              <a:picLocks noChangeAspect="1"/>
            </p:cNvPicPr>
            <p:nvPr/>
          </p:nvPicPr>
          <p:blipFill>
            <a:blip r:embed="rId4"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2699489" y="1671042"/>
              <a:ext cx="409928"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390" name="Picture 6"/>
            <p:cNvPicPr>
              <a:picLocks noChangeAspect="1"/>
            </p:cNvPicPr>
            <p:nvPr/>
          </p:nvPicPr>
          <p:blipFill>
            <a:blip r:embed="rId5"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189145" y="1615678"/>
              <a:ext cx="205317" cy="6959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391" name="Picture 7"/>
            <p:cNvPicPr>
              <a:picLocks noChangeAspect="1"/>
            </p:cNvPicPr>
            <p:nvPr/>
          </p:nvPicPr>
          <p:blipFill>
            <a:blip r:embed="rId6"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295684" y="1587103"/>
              <a:ext cx="716139"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393" name="Picture 9" descr="Chalk Cloud V2.png"/>
            <p:cNvPicPr>
              <a:picLocks noChangeAspect="1"/>
            </p:cNvPicPr>
            <p:nvPr/>
          </p:nvPicPr>
          <p:blipFill>
            <a:blip r:embed="rId7" cstate="email">
              <a:duotone>
                <a:prstClr val="black"/>
                <a:schemeClr val="accent6">
                  <a:tint val="45000"/>
                  <a:satMod val="400000"/>
                </a:schemeClr>
              </a:duotone>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2325521" y="902825"/>
              <a:ext cx="1740099" cy="10849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395" name="Picture 11" descr="Chalk Kindle.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2460658" y="2245518"/>
              <a:ext cx="492831"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396" name="Picture 12" descr="Chalk Kindle.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3192320" y="2203252"/>
              <a:ext cx="493183"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397" name="Picture 13" descr="Chalk Kindle.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3792042" y="2245518"/>
              <a:ext cx="493183"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44398" name="Object 14"/>
            <p:cNvGraphicFramePr>
              <a:graphicFrameLocks noChangeAspect="1"/>
            </p:cNvGraphicFramePr>
            <p:nvPr>
              <p:extLst>
                <p:ext uri="{D42A27DB-BD31-4B8C-83A1-F6EECF244321}">
                  <p14:modId xmlns:p14="http://schemas.microsoft.com/office/powerpoint/2010/main" val="1405944243"/>
                </p:ext>
              </p:extLst>
            </p:nvPr>
          </p:nvGraphicFramePr>
          <p:xfrm>
            <a:off x="2618703" y="2408634"/>
            <a:ext cx="225778" cy="381000"/>
          </p:xfrm>
          <a:graphic>
            <a:graphicData uri="http://schemas.openxmlformats.org/presentationml/2006/ole">
              <mc:AlternateContent xmlns:mc="http://schemas.openxmlformats.org/markup-compatibility/2006">
                <mc:Choice xmlns:v="urn:schemas-microsoft-com:vml" Requires="v">
                  <p:oleObj spid="_x0000_s1176" name="Chart" r:id="rId10" imgW="0" imgH="0" progId="MSGraph.Chart.8">
                    <p:embed/>
                  </p:oleObj>
                </mc:Choice>
                <mc:Fallback>
                  <p:oleObj name="Chart" r:id="rId10" imgW="0" imgH="0" progId="MSGraph.Chart.8">
                    <p:embed/>
                    <p:pic>
                      <p:nvPicPr>
                        <p:cNvPr id="0" name="Picture 1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18703" y="2408634"/>
                          <a:ext cx="22577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oleObj>
                </mc:Fallback>
              </mc:AlternateContent>
            </a:graphicData>
          </a:graphic>
        </p:graphicFrame>
        <p:pic>
          <p:nvPicPr>
            <p:cNvPr id="144399" name="Picture 15" descr="droppedImage.tiff"/>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324964" y="2402086"/>
              <a:ext cx="268111" cy="339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4400" name="Picture 16" descr="droppedImage.tiff"/>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928214" y="2409825"/>
              <a:ext cx="274814" cy="370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Picture 2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760115" y="1412672"/>
              <a:ext cx="893638" cy="348861"/>
            </a:xfrm>
            <a:prstGeom prst="rect">
              <a:avLst/>
            </a:prstGeom>
          </p:spPr>
        </p:pic>
      </p:grpSp>
      <p:grpSp>
        <p:nvGrpSpPr>
          <p:cNvPr id="37" name="Group 36"/>
          <p:cNvGrpSpPr/>
          <p:nvPr/>
        </p:nvGrpSpPr>
        <p:grpSpPr>
          <a:xfrm>
            <a:off x="914400" y="3350329"/>
            <a:ext cx="7539485" cy="1528407"/>
            <a:chOff x="273263" y="1381042"/>
            <a:chExt cx="8226992" cy="1914487"/>
          </a:xfrm>
        </p:grpSpPr>
        <p:pic>
          <p:nvPicPr>
            <p:cNvPr id="38" name="Picture 3" descr="Server Racks Chalk.png"/>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35869" y="2057401"/>
              <a:ext cx="1002242" cy="987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 name="AutoShape 5"/>
            <p:cNvSpPr>
              <a:spLocks/>
            </p:cNvSpPr>
            <p:nvPr/>
          </p:nvSpPr>
          <p:spPr bwMode="auto">
            <a:xfrm>
              <a:off x="273263" y="1381042"/>
              <a:ext cx="1679285" cy="566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Server Hardware </a:t>
              </a:r>
              <a:endParaRPr lang="en-US" altLang="en-US" sz="1600" b="1" dirty="0">
                <a:solidFill>
                  <a:schemeClr val="accent5">
                    <a:lumMod val="50000"/>
                  </a:schemeClr>
                </a:solidFill>
              </a:endParaRPr>
            </a:p>
          </p:txBody>
        </p:sp>
        <p:pic>
          <p:nvPicPr>
            <p:cNvPr id="40" name="Picture 7" descr="Hard drive Chalk.png"/>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452511" y="1791390"/>
              <a:ext cx="1444978" cy="1504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 name="AutoShape 9"/>
            <p:cNvSpPr>
              <a:spLocks/>
            </p:cNvSpPr>
            <p:nvPr/>
          </p:nvSpPr>
          <p:spPr bwMode="auto">
            <a:xfrm>
              <a:off x="2269999" y="1391461"/>
              <a:ext cx="2074333" cy="566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Storage Infrastructure</a:t>
              </a:r>
              <a:endParaRPr lang="en-US" altLang="en-US" sz="1600" b="1" dirty="0">
                <a:solidFill>
                  <a:schemeClr val="accent5">
                    <a:lumMod val="50000"/>
                  </a:schemeClr>
                </a:solidFill>
              </a:endParaRPr>
            </a:p>
          </p:txBody>
        </p:sp>
        <p:pic>
          <p:nvPicPr>
            <p:cNvPr id="42" name="Picture 11" descr="Cds Chalk.pn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704645" y="2056677"/>
              <a:ext cx="1535156" cy="1179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 name="AutoShape 13"/>
            <p:cNvSpPr>
              <a:spLocks/>
            </p:cNvSpPr>
            <p:nvPr/>
          </p:nvSpPr>
          <p:spPr bwMode="auto">
            <a:xfrm>
              <a:off x="4649119" y="1406522"/>
              <a:ext cx="1646206" cy="43779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VDI Software</a:t>
              </a:r>
              <a:endParaRPr lang="en-US" altLang="en-US" sz="1600" b="1" dirty="0">
                <a:solidFill>
                  <a:schemeClr val="accent5">
                    <a:lumMod val="50000"/>
                  </a:schemeClr>
                </a:solidFill>
              </a:endParaRPr>
            </a:p>
          </p:txBody>
        </p:sp>
        <p:grpSp>
          <p:nvGrpSpPr>
            <p:cNvPr id="44" name="Group 15"/>
            <p:cNvGrpSpPr>
              <a:grpSpLocks/>
            </p:cNvGrpSpPr>
            <p:nvPr/>
          </p:nvGrpSpPr>
          <p:grpSpPr bwMode="auto">
            <a:xfrm rot="20822117">
              <a:off x="7000411" y="1954601"/>
              <a:ext cx="1303202" cy="1111261"/>
              <a:chOff x="214985" y="1379069"/>
              <a:chExt cx="5864411" cy="5431653"/>
            </a:xfrm>
          </p:grpSpPr>
          <p:pic>
            <p:nvPicPr>
              <p:cNvPr id="49" name="Picture 16" descr="Screwdriver Chalk.pn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534030" y="1379069"/>
                <a:ext cx="3760377" cy="5431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0" name="Picture 17" descr="hammer Chalk.png"/>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rot="1580944">
                <a:off x="214985" y="2179342"/>
                <a:ext cx="5864411" cy="3210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45" name="AutoShape 19"/>
            <p:cNvSpPr>
              <a:spLocks/>
            </p:cNvSpPr>
            <p:nvPr/>
          </p:nvSpPr>
          <p:spPr bwMode="auto">
            <a:xfrm>
              <a:off x="6665103" y="1414365"/>
              <a:ext cx="1835152" cy="476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400" b="1" dirty="0">
                  <a:solidFill>
                    <a:schemeClr val="accent5">
                      <a:lumMod val="50000"/>
                    </a:schemeClr>
                  </a:solidFill>
                </a:rPr>
                <a:t>No VDI Administration</a:t>
              </a:r>
              <a:endParaRPr lang="en-US" altLang="en-US" sz="1600" b="1" dirty="0">
                <a:solidFill>
                  <a:schemeClr val="accent5">
                    <a:lumMod val="50000"/>
                  </a:schemeClr>
                </a:solidFill>
              </a:endParaRPr>
            </a:p>
          </p:txBody>
        </p:sp>
        <p:sp>
          <p:nvSpPr>
            <p:cNvPr id="46" name="AutoShape 6"/>
            <p:cNvSpPr>
              <a:spLocks/>
            </p:cNvSpPr>
            <p:nvPr/>
          </p:nvSpPr>
          <p:spPr bwMode="auto">
            <a:xfrm>
              <a:off x="2533573" y="2065871"/>
              <a:ext cx="1481372" cy="113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sp>
          <p:nvSpPr>
            <p:cNvPr id="47" name="AutoShape 6"/>
            <p:cNvSpPr>
              <a:spLocks/>
            </p:cNvSpPr>
            <p:nvPr/>
          </p:nvSpPr>
          <p:spPr bwMode="auto">
            <a:xfrm>
              <a:off x="4612285" y="2161320"/>
              <a:ext cx="1481372" cy="113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sp>
          <p:nvSpPr>
            <p:cNvPr id="48" name="AutoShape 6"/>
            <p:cNvSpPr>
              <a:spLocks/>
            </p:cNvSpPr>
            <p:nvPr/>
          </p:nvSpPr>
          <p:spPr bwMode="auto">
            <a:xfrm>
              <a:off x="6841994" y="2161320"/>
              <a:ext cx="1481372" cy="113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grpSp>
      <p:sp>
        <p:nvSpPr>
          <p:cNvPr id="51" name="AutoShape 6"/>
          <p:cNvSpPr>
            <a:spLocks/>
          </p:cNvSpPr>
          <p:nvPr/>
        </p:nvSpPr>
        <p:spPr bwMode="auto">
          <a:xfrm>
            <a:off x="928422" y="3799868"/>
            <a:ext cx="1357578" cy="9054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023938">
              <a:defRPr sz="7800">
                <a:solidFill>
                  <a:srgbClr val="FFFFFF"/>
                </a:solidFill>
                <a:latin typeface="ArialUnicodeMS" charset="0"/>
                <a:ea typeface="ArialUnicodeMS" charset="0"/>
                <a:cs typeface="ArialUnicodeMS" charset="0"/>
                <a:sym typeface="ArialUnicodeMS" charset="0"/>
              </a:defRPr>
            </a:lvl1pPr>
            <a:lvl2pPr defTabSz="1023938">
              <a:defRPr sz="7800">
                <a:solidFill>
                  <a:srgbClr val="FFFFFF"/>
                </a:solidFill>
                <a:latin typeface="ArialUnicodeMS" charset="0"/>
                <a:ea typeface="ArialUnicodeMS" charset="0"/>
                <a:cs typeface="ArialUnicodeMS" charset="0"/>
                <a:sym typeface="ArialUnicodeMS" charset="0"/>
              </a:defRPr>
            </a:lvl2pPr>
            <a:lvl3pPr defTabSz="1023938">
              <a:defRPr sz="7800">
                <a:solidFill>
                  <a:srgbClr val="FFFFFF"/>
                </a:solidFill>
                <a:latin typeface="ArialUnicodeMS" charset="0"/>
                <a:ea typeface="ArialUnicodeMS" charset="0"/>
                <a:cs typeface="ArialUnicodeMS" charset="0"/>
                <a:sym typeface="ArialUnicodeMS" charset="0"/>
              </a:defRPr>
            </a:lvl3pPr>
            <a:lvl4pPr defTabSz="1023938">
              <a:defRPr sz="7800">
                <a:solidFill>
                  <a:srgbClr val="FFFFFF"/>
                </a:solidFill>
                <a:latin typeface="ArialUnicodeMS" charset="0"/>
                <a:ea typeface="ArialUnicodeMS" charset="0"/>
                <a:cs typeface="ArialUnicodeMS" charset="0"/>
                <a:sym typeface="ArialUnicodeMS" charset="0"/>
              </a:defRPr>
            </a:lvl4pPr>
            <a:lvl5pPr defTabSz="1023938">
              <a:defRPr sz="7800">
                <a:solidFill>
                  <a:srgbClr val="FFFFFF"/>
                </a:solidFill>
                <a:latin typeface="ArialUnicodeMS" charset="0"/>
                <a:ea typeface="ArialUnicodeMS" charset="0"/>
                <a:cs typeface="ArialUnicodeMS" charset="0"/>
                <a:sym typeface="ArialUnicodeMS" charset="0"/>
              </a:defRPr>
            </a:lvl5pPr>
            <a:lvl6pPr marL="18288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023938"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pPr>
            <a:r>
              <a:rPr lang="en-US" altLang="en-US" sz="6000" b="1" dirty="0">
                <a:solidFill>
                  <a:srgbClr val="FF4013"/>
                </a:solidFill>
              </a:rPr>
              <a:t>X</a:t>
            </a:r>
            <a:endParaRPr lang="en-US" altLang="en-US" sz="4000" dirty="0"/>
          </a:p>
        </p:txBody>
      </p:sp>
      <p:cxnSp>
        <p:nvCxnSpPr>
          <p:cNvPr id="33" name="Straight Arrow Connector 32"/>
          <p:cNvCxnSpPr/>
          <p:nvPr/>
        </p:nvCxnSpPr>
        <p:spPr>
          <a:xfrm>
            <a:off x="817478" y="3181350"/>
            <a:ext cx="7770937" cy="0"/>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07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810692" y="2214923"/>
            <a:ext cx="1924050" cy="453791"/>
          </a:xfrm>
        </p:spPr>
        <p:txBody>
          <a:bodyPr/>
          <a:lstStyle/>
          <a:p>
            <a:r>
              <a:rPr lang="en-US" sz="1200" b="1" dirty="0" smtClean="0">
                <a:solidFill>
                  <a:schemeClr val="accent5">
                    <a:lumMod val="50000"/>
                  </a:schemeClr>
                </a:solidFill>
                <a:latin typeface="+mn-lt"/>
              </a:rPr>
              <a:t>Deployed and managed, automatically</a:t>
            </a:r>
            <a:endParaRPr lang="en-US" sz="1200" b="1" dirty="0">
              <a:solidFill>
                <a:schemeClr val="accent5">
                  <a:lumMod val="50000"/>
                </a:schemeClr>
              </a:solidFill>
              <a:latin typeface="+mn-lt"/>
            </a:endParaRPr>
          </a:p>
        </p:txBody>
      </p:sp>
      <p:sp>
        <p:nvSpPr>
          <p:cNvPr id="3" name="Title 2"/>
          <p:cNvSpPr>
            <a:spLocks noGrp="1"/>
          </p:cNvSpPr>
          <p:nvPr>
            <p:ph type="title"/>
          </p:nvPr>
        </p:nvSpPr>
        <p:spPr/>
        <p:txBody>
          <a:bodyPr/>
          <a:lstStyle/>
          <a:p>
            <a:r>
              <a:rPr lang="en-US" sz="2000" b="1" dirty="0" smtClean="0">
                <a:solidFill>
                  <a:schemeClr val="accent6">
                    <a:lumMod val="75000"/>
                  </a:schemeClr>
                </a:solidFill>
                <a:latin typeface="+mj-lt"/>
              </a:rPr>
              <a:t>Today’s “Cloud Native” Applications</a:t>
            </a:r>
            <a:endParaRPr lang="en-US" sz="2000" b="1" dirty="0">
              <a:solidFill>
                <a:schemeClr val="accent6">
                  <a:lumMod val="75000"/>
                </a:schemeClr>
              </a:solidFill>
              <a:latin typeface="+mj-lt"/>
            </a:endParaRPr>
          </a:p>
        </p:txBody>
      </p:sp>
      <p:sp>
        <p:nvSpPr>
          <p:cNvPr id="4" name="Text Placeholder 3"/>
          <p:cNvSpPr>
            <a:spLocks noGrp="1"/>
          </p:cNvSpPr>
          <p:nvPr>
            <p:ph type="body" sz="half" idx="11"/>
          </p:nvPr>
        </p:nvSpPr>
        <p:spPr/>
        <p:txBody>
          <a:bodyPr/>
          <a:lstStyle/>
          <a:p>
            <a:r>
              <a:rPr lang="en-US" sz="1200" b="1" dirty="0" smtClean="0">
                <a:solidFill>
                  <a:schemeClr val="accent5">
                    <a:lumMod val="50000"/>
                  </a:schemeClr>
                </a:solidFill>
                <a:latin typeface="+mn-lt"/>
              </a:rPr>
              <a:t>Cost aware</a:t>
            </a:r>
            <a:endParaRPr lang="en-US" sz="1200" b="1" dirty="0">
              <a:solidFill>
                <a:schemeClr val="accent5">
                  <a:lumMod val="50000"/>
                </a:schemeClr>
              </a:solidFill>
              <a:latin typeface="+mn-lt"/>
            </a:endParaRPr>
          </a:p>
        </p:txBody>
      </p:sp>
      <p:sp>
        <p:nvSpPr>
          <p:cNvPr id="5" name="Text Placeholder 4"/>
          <p:cNvSpPr>
            <a:spLocks noGrp="1"/>
          </p:cNvSpPr>
          <p:nvPr>
            <p:ph type="body" sz="half" idx="13"/>
          </p:nvPr>
        </p:nvSpPr>
        <p:spPr>
          <a:xfrm>
            <a:off x="6505901" y="2271349"/>
            <a:ext cx="1924050" cy="340940"/>
          </a:xfrm>
        </p:spPr>
        <p:txBody>
          <a:bodyPr/>
          <a:lstStyle/>
          <a:p>
            <a:r>
              <a:rPr lang="en-US" sz="1200" b="1" dirty="0" smtClean="0">
                <a:solidFill>
                  <a:schemeClr val="accent5">
                    <a:lumMod val="50000"/>
                  </a:schemeClr>
                </a:solidFill>
                <a:latin typeface="+mn-lt"/>
              </a:rPr>
              <a:t>Globally distributed</a:t>
            </a:r>
            <a:endParaRPr lang="en-US" sz="1200" b="1" dirty="0">
              <a:solidFill>
                <a:schemeClr val="accent5">
                  <a:lumMod val="50000"/>
                </a:schemeClr>
              </a:solidFill>
              <a:latin typeface="+mn-lt"/>
            </a:endParaRPr>
          </a:p>
        </p:txBody>
      </p:sp>
      <p:sp>
        <p:nvSpPr>
          <p:cNvPr id="6" name="Text Placeholder 5"/>
          <p:cNvSpPr>
            <a:spLocks noGrp="1"/>
          </p:cNvSpPr>
          <p:nvPr>
            <p:ph type="body" sz="half" idx="15"/>
          </p:nvPr>
        </p:nvSpPr>
        <p:spPr>
          <a:xfrm>
            <a:off x="776945" y="4090627"/>
            <a:ext cx="1924050" cy="453791"/>
          </a:xfrm>
        </p:spPr>
        <p:txBody>
          <a:bodyPr/>
          <a:lstStyle/>
          <a:p>
            <a:r>
              <a:rPr lang="en-US" sz="1200" b="1" dirty="0" smtClean="0">
                <a:solidFill>
                  <a:schemeClr val="accent5">
                    <a:lumMod val="50000"/>
                  </a:schemeClr>
                </a:solidFill>
                <a:latin typeface="+mn-lt"/>
              </a:rPr>
              <a:t>Composed and orchestrated</a:t>
            </a:r>
            <a:endParaRPr lang="en-US" sz="1200" b="1" dirty="0">
              <a:solidFill>
                <a:schemeClr val="accent5">
                  <a:lumMod val="50000"/>
                </a:schemeClr>
              </a:solidFill>
              <a:latin typeface="+mn-lt"/>
            </a:endParaRPr>
          </a:p>
        </p:txBody>
      </p:sp>
      <p:sp>
        <p:nvSpPr>
          <p:cNvPr id="7" name="Text Placeholder 6"/>
          <p:cNvSpPr>
            <a:spLocks noGrp="1"/>
          </p:cNvSpPr>
          <p:nvPr>
            <p:ph type="body" sz="half" idx="17"/>
          </p:nvPr>
        </p:nvSpPr>
        <p:spPr>
          <a:xfrm>
            <a:off x="3691528" y="4073781"/>
            <a:ext cx="1924050" cy="453791"/>
          </a:xfrm>
        </p:spPr>
        <p:txBody>
          <a:bodyPr/>
          <a:lstStyle/>
          <a:p>
            <a:r>
              <a:rPr lang="en-US" sz="1200" b="1" dirty="0" smtClean="0">
                <a:solidFill>
                  <a:schemeClr val="accent5">
                    <a:lumMod val="50000"/>
                  </a:schemeClr>
                </a:solidFill>
                <a:latin typeface="+mn-lt"/>
              </a:rPr>
              <a:t>Encrypted, </a:t>
            </a:r>
          </a:p>
          <a:p>
            <a:r>
              <a:rPr lang="en-US" sz="1200" b="1" dirty="0" smtClean="0">
                <a:solidFill>
                  <a:schemeClr val="accent5">
                    <a:lumMod val="50000"/>
                  </a:schemeClr>
                </a:solidFill>
                <a:latin typeface="+mn-lt"/>
              </a:rPr>
              <a:t>end to end</a:t>
            </a:r>
            <a:endParaRPr lang="en-US" sz="1200" b="1" dirty="0">
              <a:solidFill>
                <a:schemeClr val="accent5">
                  <a:lumMod val="50000"/>
                </a:schemeClr>
              </a:solidFill>
              <a:latin typeface="+mn-lt"/>
            </a:endParaRPr>
          </a:p>
        </p:txBody>
      </p:sp>
      <p:sp>
        <p:nvSpPr>
          <p:cNvPr id="8" name="Text Placeholder 7"/>
          <p:cNvSpPr>
            <a:spLocks noGrp="1"/>
          </p:cNvSpPr>
          <p:nvPr>
            <p:ph type="body" sz="half" idx="19"/>
          </p:nvPr>
        </p:nvSpPr>
        <p:spPr>
          <a:xfrm>
            <a:off x="6606111" y="4090627"/>
            <a:ext cx="1924050" cy="453791"/>
          </a:xfrm>
        </p:spPr>
        <p:txBody>
          <a:bodyPr/>
          <a:lstStyle/>
          <a:p>
            <a:r>
              <a:rPr lang="en-US" sz="1200" b="1" dirty="0" smtClean="0">
                <a:solidFill>
                  <a:schemeClr val="accent5">
                    <a:lumMod val="50000"/>
                  </a:schemeClr>
                </a:solidFill>
                <a:latin typeface="+mn-lt"/>
              </a:rPr>
              <a:t>Content follows </a:t>
            </a:r>
          </a:p>
          <a:p>
            <a:r>
              <a:rPr lang="en-US" sz="1200" b="1" dirty="0" smtClean="0">
                <a:solidFill>
                  <a:schemeClr val="accent5">
                    <a:lumMod val="50000"/>
                  </a:schemeClr>
                </a:solidFill>
                <a:latin typeface="+mn-lt"/>
              </a:rPr>
              <a:t>you across devices</a:t>
            </a:r>
            <a:endParaRPr lang="en-US" sz="1200" b="1" dirty="0">
              <a:solidFill>
                <a:schemeClr val="accent5">
                  <a:lumMod val="50000"/>
                </a:schemeClr>
              </a:solidFill>
              <a:latin typeface="+mn-lt"/>
            </a:endParaRPr>
          </a:p>
        </p:txBody>
      </p:sp>
      <p:pic>
        <p:nvPicPr>
          <p:cNvPr id="9" name="LightSwitch.png"/>
          <p:cNvPicPr/>
          <p:nvPr/>
        </p:nvPicPr>
        <p:blipFill>
          <a:blip r:embed="rId2">
            <a:extLst/>
          </a:blip>
          <a:stretch>
            <a:fillRect/>
          </a:stretch>
        </p:blipFill>
        <p:spPr>
          <a:xfrm>
            <a:off x="1385973" y="1209934"/>
            <a:ext cx="671427" cy="851861"/>
          </a:xfrm>
          <a:prstGeom prst="rect">
            <a:avLst/>
          </a:prstGeom>
          <a:ln w="3175">
            <a:miter lim="400000"/>
          </a:ln>
        </p:spPr>
      </p:pic>
      <p:pic>
        <p:nvPicPr>
          <p:cNvPr id="10" name="EC2-Usage-Dashboard.png"/>
          <p:cNvPicPr/>
          <p:nvPr/>
        </p:nvPicPr>
        <p:blipFill>
          <a:blip r:embed="rId3">
            <a:extLst/>
          </a:blip>
          <a:stretch>
            <a:fillRect/>
          </a:stretch>
        </p:blipFill>
        <p:spPr>
          <a:xfrm>
            <a:off x="4014601" y="1209934"/>
            <a:ext cx="1395599" cy="830693"/>
          </a:xfrm>
          <a:prstGeom prst="rect">
            <a:avLst/>
          </a:prstGeom>
          <a:ln w="3175">
            <a:miter lim="400000"/>
          </a:ln>
        </p:spPr>
      </p:pic>
      <p:grpSp>
        <p:nvGrpSpPr>
          <p:cNvPr id="11" name="Group 202"/>
          <p:cNvGrpSpPr/>
          <p:nvPr/>
        </p:nvGrpSpPr>
        <p:grpSpPr>
          <a:xfrm>
            <a:off x="3860257" y="3028950"/>
            <a:ext cx="1489088" cy="860351"/>
            <a:chOff x="0" y="0"/>
            <a:chExt cx="3758439" cy="2172380"/>
          </a:xfrm>
        </p:grpSpPr>
        <p:grpSp>
          <p:nvGrpSpPr>
            <p:cNvPr id="12" name="Group 195"/>
            <p:cNvGrpSpPr/>
            <p:nvPr/>
          </p:nvGrpSpPr>
          <p:grpSpPr>
            <a:xfrm>
              <a:off x="0" y="856429"/>
              <a:ext cx="933454" cy="853539"/>
              <a:chOff x="0" y="0"/>
              <a:chExt cx="933453" cy="853537"/>
            </a:xfrm>
          </p:grpSpPr>
          <p:pic>
            <p:nvPicPr>
              <p:cNvPr id="19" name="SSL-Lock.png"/>
              <p:cNvPicPr/>
              <p:nvPr/>
            </p:nvPicPr>
            <p:blipFill>
              <a:blip r:embed="rId4">
                <a:extLst/>
              </a:blip>
              <a:stretch>
                <a:fillRect/>
              </a:stretch>
            </p:blipFill>
            <p:spPr>
              <a:xfrm>
                <a:off x="0" y="0"/>
                <a:ext cx="933454" cy="853538"/>
              </a:xfrm>
              <a:prstGeom prst="rect">
                <a:avLst/>
              </a:prstGeom>
              <a:ln w="3175" cap="flat">
                <a:noFill/>
                <a:miter lim="400000"/>
              </a:ln>
              <a:effectLst/>
            </p:spPr>
          </p:pic>
          <p:sp>
            <p:nvSpPr>
              <p:cNvPr id="20" name="Shape 194"/>
              <p:cNvSpPr/>
              <p:nvPr/>
            </p:nvSpPr>
            <p:spPr>
              <a:xfrm>
                <a:off x="244855" y="484066"/>
                <a:ext cx="447803" cy="243576"/>
              </a:xfrm>
              <a:prstGeom prst="rect">
                <a:avLst/>
              </a:prstGeom>
              <a:solidFill>
                <a:srgbClr val="ED9A3F"/>
              </a:solidFill>
              <a:ln w="3175" cap="flat">
                <a:noFill/>
                <a:miter lim="400000"/>
              </a:ln>
              <a:effectLst/>
            </p:spPr>
            <p:txBody>
              <a:bodyPr wrap="square" lIns="0" tIns="0" rIns="0" bIns="0" numCol="1" anchor="ctr">
                <a:noAutofit/>
              </a:bodyPr>
              <a:lstStyle/>
              <a:p>
                <a:pPr lvl="0">
                  <a:defRPr sz="3600"/>
                </a:pPr>
                <a:endParaRPr/>
              </a:p>
            </p:txBody>
          </p:sp>
        </p:grpSp>
        <p:sp>
          <p:nvSpPr>
            <p:cNvPr id="13" name="Shape 196"/>
            <p:cNvSpPr/>
            <p:nvPr/>
          </p:nvSpPr>
          <p:spPr>
            <a:xfrm flipH="1">
              <a:off x="513989" y="928222"/>
              <a:ext cx="988206" cy="5182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757" y="14499"/>
                    <a:pt x="15762" y="8489"/>
                    <a:pt x="10203" y="4732"/>
                  </a:cubicBezTo>
                  <a:cubicBezTo>
                    <a:pt x="7227" y="2721"/>
                    <a:pt x="3679" y="1169"/>
                    <a:pt x="0" y="0"/>
                  </a:cubicBezTo>
                </a:path>
              </a:pathLst>
            </a:custGeom>
            <a:noFill/>
            <a:ln w="38100" cap="flat">
              <a:solidFill>
                <a:srgbClr val="009BDE"/>
              </a:solidFill>
              <a:custDash>
                <a:ds d="200000" sp="200000"/>
              </a:custDash>
              <a:miter lim="400000"/>
            </a:ln>
            <a:effectLst/>
          </p:spPr>
          <p:txBody>
            <a:bodyPr wrap="square" lIns="0" tIns="0" rIns="0" bIns="0" numCol="1" anchor="ctr">
              <a:noAutofit/>
            </a:bodyPr>
            <a:lstStyle/>
            <a:p>
              <a:pPr lvl="0">
                <a:defRPr sz="3600"/>
              </a:pPr>
              <a:endParaRPr/>
            </a:p>
          </p:txBody>
        </p:sp>
        <p:pic>
          <p:nvPicPr>
            <p:cNvPr id="14" name="cloud-3.png"/>
            <p:cNvPicPr/>
            <p:nvPr/>
          </p:nvPicPr>
          <p:blipFill>
            <a:blip r:embed="rId5">
              <a:extLst/>
            </a:blip>
            <a:stretch>
              <a:fillRect/>
            </a:stretch>
          </p:blipFill>
          <p:spPr>
            <a:xfrm>
              <a:off x="852255" y="0"/>
              <a:ext cx="2351210" cy="1468513"/>
            </a:xfrm>
            <a:prstGeom prst="rect">
              <a:avLst/>
            </a:prstGeom>
            <a:ln w="3175" cap="flat">
              <a:noFill/>
              <a:miter lim="400000"/>
            </a:ln>
            <a:effectLst/>
          </p:spPr>
        </p:pic>
        <p:sp>
          <p:nvSpPr>
            <p:cNvPr id="15" name="Shape 198"/>
            <p:cNvSpPr/>
            <p:nvPr/>
          </p:nvSpPr>
          <p:spPr>
            <a:xfrm>
              <a:off x="2031127" y="829978"/>
              <a:ext cx="874025" cy="77474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0971" y="16644"/>
                    <a:pt x="18708" y="11970"/>
                    <a:pt x="15100" y="8177"/>
                  </a:cubicBezTo>
                  <a:cubicBezTo>
                    <a:pt x="11182" y="4058"/>
                    <a:pt x="5884" y="1190"/>
                    <a:pt x="0" y="0"/>
                  </a:cubicBezTo>
                </a:path>
              </a:pathLst>
            </a:custGeom>
            <a:noFill/>
            <a:ln w="38100" cap="flat">
              <a:solidFill>
                <a:srgbClr val="009BDE"/>
              </a:solidFill>
              <a:custDash>
                <a:ds d="200000" sp="200000"/>
              </a:custDash>
              <a:miter lim="400000"/>
            </a:ln>
            <a:effectLst/>
          </p:spPr>
          <p:txBody>
            <a:bodyPr wrap="square" lIns="0" tIns="0" rIns="0" bIns="0" numCol="1" anchor="ctr">
              <a:noAutofit/>
            </a:bodyPr>
            <a:lstStyle/>
            <a:p>
              <a:pPr lvl="0">
                <a:defRPr sz="3600"/>
              </a:pPr>
              <a:endParaRPr/>
            </a:p>
          </p:txBody>
        </p:sp>
        <p:grpSp>
          <p:nvGrpSpPr>
            <p:cNvPr id="16" name="Group 201"/>
            <p:cNvGrpSpPr/>
            <p:nvPr/>
          </p:nvGrpSpPr>
          <p:grpSpPr>
            <a:xfrm>
              <a:off x="2307244" y="845426"/>
              <a:ext cx="1451195" cy="1326954"/>
              <a:chOff x="0" y="0"/>
              <a:chExt cx="1451194" cy="1326953"/>
            </a:xfrm>
          </p:grpSpPr>
          <p:pic>
            <p:nvPicPr>
              <p:cNvPr id="17" name="SSL-Lock.png"/>
              <p:cNvPicPr/>
              <p:nvPr/>
            </p:nvPicPr>
            <p:blipFill>
              <a:blip r:embed="rId4">
                <a:extLst/>
              </a:blip>
              <a:stretch>
                <a:fillRect/>
              </a:stretch>
            </p:blipFill>
            <p:spPr>
              <a:xfrm>
                <a:off x="0" y="0"/>
                <a:ext cx="1451195" cy="1326954"/>
              </a:xfrm>
              <a:prstGeom prst="rect">
                <a:avLst/>
              </a:prstGeom>
              <a:ln w="3175" cap="flat">
                <a:noFill/>
                <a:miter lim="400000"/>
              </a:ln>
              <a:effectLst/>
            </p:spPr>
          </p:pic>
          <p:sp>
            <p:nvSpPr>
              <p:cNvPr id="18" name="Shape 200"/>
              <p:cNvSpPr/>
              <p:nvPr/>
            </p:nvSpPr>
            <p:spPr>
              <a:xfrm>
                <a:off x="380664" y="752554"/>
                <a:ext cx="696177" cy="378676"/>
              </a:xfrm>
              <a:prstGeom prst="rect">
                <a:avLst/>
              </a:prstGeom>
              <a:solidFill>
                <a:srgbClr val="ED9A3F"/>
              </a:solidFill>
              <a:ln w="3175" cap="flat">
                <a:noFill/>
                <a:miter lim="400000"/>
              </a:ln>
              <a:effectLst/>
            </p:spPr>
            <p:txBody>
              <a:bodyPr wrap="square" lIns="0" tIns="0" rIns="0" bIns="0" numCol="1" anchor="ctr">
                <a:noAutofit/>
              </a:bodyPr>
              <a:lstStyle/>
              <a:p>
                <a:pPr lvl="0">
                  <a:defRPr sz="3600"/>
                </a:pPr>
                <a:endParaRPr/>
              </a:p>
            </p:txBody>
          </p:sp>
        </p:grpSp>
      </p:grpSp>
      <p:pic>
        <p:nvPicPr>
          <p:cNvPr id="21" name="map.png"/>
          <p:cNvPicPr/>
          <p:nvPr/>
        </p:nvPicPr>
        <p:blipFill>
          <a:blip r:embed="rId6">
            <a:extLst/>
          </a:blip>
          <a:stretch>
            <a:fillRect/>
          </a:stretch>
        </p:blipFill>
        <p:spPr>
          <a:xfrm>
            <a:off x="6606111" y="1209934"/>
            <a:ext cx="1704595" cy="887141"/>
          </a:xfrm>
          <a:prstGeom prst="rect">
            <a:avLst/>
          </a:prstGeom>
          <a:ln w="3175">
            <a:miter lim="400000"/>
          </a:ln>
        </p:spPr>
      </p:pic>
      <p:pic>
        <p:nvPicPr>
          <p:cNvPr id="22" name="AWS Workspaces 2.png"/>
          <p:cNvPicPr/>
          <p:nvPr/>
        </p:nvPicPr>
        <p:blipFill>
          <a:blip r:embed="rId7">
            <a:extLst/>
          </a:blip>
          <a:stretch>
            <a:fillRect/>
          </a:stretch>
        </p:blipFill>
        <p:spPr>
          <a:xfrm>
            <a:off x="6781800" y="3028950"/>
            <a:ext cx="1372252" cy="820690"/>
          </a:xfrm>
          <a:prstGeom prst="rect">
            <a:avLst/>
          </a:prstGeom>
          <a:ln w="3175">
            <a:miter lim="400000"/>
          </a:ln>
        </p:spPr>
      </p:pic>
      <p:grpSp>
        <p:nvGrpSpPr>
          <p:cNvPr id="23" name="Group 252"/>
          <p:cNvGrpSpPr/>
          <p:nvPr/>
        </p:nvGrpSpPr>
        <p:grpSpPr>
          <a:xfrm>
            <a:off x="1255544" y="3028950"/>
            <a:ext cx="1010512" cy="935750"/>
            <a:chOff x="0" y="0"/>
            <a:chExt cx="2404838" cy="2629030"/>
          </a:xfrm>
        </p:grpSpPr>
        <p:grpSp>
          <p:nvGrpSpPr>
            <p:cNvPr id="24" name="Group 235"/>
            <p:cNvGrpSpPr/>
            <p:nvPr/>
          </p:nvGrpSpPr>
          <p:grpSpPr>
            <a:xfrm>
              <a:off x="0" y="0"/>
              <a:ext cx="2404839" cy="2535024"/>
              <a:chOff x="0" y="0"/>
              <a:chExt cx="2404838" cy="2535023"/>
            </a:xfrm>
          </p:grpSpPr>
          <p:pic>
            <p:nvPicPr>
              <p:cNvPr id="41" name="Files-Sharing.png"/>
              <p:cNvPicPr/>
              <p:nvPr/>
            </p:nvPicPr>
            <p:blipFill>
              <a:blip r:embed="rId8">
                <a:extLst/>
              </a:blip>
              <a:stretch>
                <a:fillRect/>
              </a:stretch>
            </p:blipFill>
            <p:spPr>
              <a:xfrm>
                <a:off x="0" y="0"/>
                <a:ext cx="2404839" cy="2535024"/>
              </a:xfrm>
              <a:prstGeom prst="rect">
                <a:avLst/>
              </a:prstGeom>
              <a:ln w="3175" cap="flat">
                <a:noFill/>
                <a:miter lim="400000"/>
              </a:ln>
              <a:effectLst/>
            </p:spPr>
          </p:pic>
          <p:grpSp>
            <p:nvGrpSpPr>
              <p:cNvPr id="42" name="Group 211"/>
              <p:cNvGrpSpPr/>
              <p:nvPr/>
            </p:nvGrpSpPr>
            <p:grpSpPr>
              <a:xfrm rot="1132881">
                <a:off x="1887309" y="542120"/>
                <a:ext cx="442715" cy="535996"/>
                <a:chOff x="0" y="0"/>
                <a:chExt cx="442714" cy="535995"/>
              </a:xfrm>
            </p:grpSpPr>
            <p:sp>
              <p:nvSpPr>
                <p:cNvPr id="66" name="Shape 207"/>
                <p:cNvSpPr/>
                <p:nvPr/>
              </p:nvSpPr>
              <p:spPr>
                <a:xfrm>
                  <a:off x="0" y="0"/>
                  <a:ext cx="442715" cy="535996"/>
                </a:xfrm>
                <a:custGeom>
                  <a:avLst/>
                  <a:gdLst/>
                  <a:ahLst/>
                  <a:cxnLst>
                    <a:cxn ang="0">
                      <a:pos x="wd2" y="hd2"/>
                    </a:cxn>
                    <a:cxn ang="5400000">
                      <a:pos x="wd2" y="hd2"/>
                    </a:cxn>
                    <a:cxn ang="10800000">
                      <a:pos x="wd2" y="hd2"/>
                    </a:cxn>
                    <a:cxn ang="16200000">
                      <a:pos x="wd2" y="hd2"/>
                    </a:cxn>
                  </a:cxnLst>
                  <a:rect l="0" t="0" r="r" b="b"/>
                  <a:pathLst>
                    <a:path w="21600" h="21600" extrusionOk="0">
                      <a:moveTo>
                        <a:pt x="21600" y="2817"/>
                      </a:moveTo>
                      <a:cubicBezTo>
                        <a:pt x="21600" y="1972"/>
                        <a:pt x="20463" y="1221"/>
                        <a:pt x="18246" y="704"/>
                      </a:cubicBezTo>
                      <a:cubicBezTo>
                        <a:pt x="16257" y="235"/>
                        <a:pt x="13585" y="0"/>
                        <a:pt x="10800" y="0"/>
                      </a:cubicBezTo>
                      <a:cubicBezTo>
                        <a:pt x="8015" y="0"/>
                        <a:pt x="5343" y="235"/>
                        <a:pt x="3354" y="704"/>
                      </a:cubicBezTo>
                      <a:cubicBezTo>
                        <a:pt x="1137" y="1221"/>
                        <a:pt x="0" y="1972"/>
                        <a:pt x="0" y="2817"/>
                      </a:cubicBezTo>
                      <a:cubicBezTo>
                        <a:pt x="0" y="2817"/>
                        <a:pt x="0" y="2817"/>
                        <a:pt x="0" y="2817"/>
                      </a:cubicBezTo>
                      <a:cubicBezTo>
                        <a:pt x="0" y="2864"/>
                        <a:pt x="0" y="2864"/>
                        <a:pt x="0" y="2864"/>
                      </a:cubicBezTo>
                      <a:cubicBezTo>
                        <a:pt x="0" y="18783"/>
                        <a:pt x="0" y="18783"/>
                        <a:pt x="0" y="18783"/>
                      </a:cubicBezTo>
                      <a:cubicBezTo>
                        <a:pt x="0" y="19628"/>
                        <a:pt x="1137" y="20332"/>
                        <a:pt x="3354" y="20849"/>
                      </a:cubicBezTo>
                      <a:cubicBezTo>
                        <a:pt x="5343" y="21318"/>
                        <a:pt x="8015" y="21600"/>
                        <a:pt x="10800" y="21600"/>
                      </a:cubicBezTo>
                      <a:cubicBezTo>
                        <a:pt x="13585" y="21600"/>
                        <a:pt x="16257" y="21318"/>
                        <a:pt x="18246" y="20849"/>
                      </a:cubicBezTo>
                      <a:cubicBezTo>
                        <a:pt x="18360" y="20802"/>
                        <a:pt x="18531" y="20802"/>
                        <a:pt x="18644" y="20755"/>
                      </a:cubicBezTo>
                      <a:cubicBezTo>
                        <a:pt x="18644" y="3663"/>
                        <a:pt x="18644" y="3663"/>
                        <a:pt x="18644" y="3663"/>
                      </a:cubicBezTo>
                      <a:cubicBezTo>
                        <a:pt x="18644" y="3475"/>
                        <a:pt x="18815" y="3334"/>
                        <a:pt x="19042" y="3334"/>
                      </a:cubicBezTo>
                      <a:cubicBezTo>
                        <a:pt x="19269" y="3334"/>
                        <a:pt x="19440" y="3475"/>
                        <a:pt x="19440" y="3663"/>
                      </a:cubicBezTo>
                      <a:cubicBezTo>
                        <a:pt x="19440" y="20520"/>
                        <a:pt x="19440" y="20520"/>
                        <a:pt x="19440" y="20520"/>
                      </a:cubicBezTo>
                      <a:cubicBezTo>
                        <a:pt x="20861" y="20050"/>
                        <a:pt x="21600" y="19440"/>
                        <a:pt x="21600" y="18783"/>
                      </a:cubicBezTo>
                      <a:cubicBezTo>
                        <a:pt x="21600" y="2864"/>
                        <a:pt x="21600" y="2864"/>
                        <a:pt x="21600" y="2864"/>
                      </a:cubicBezTo>
                      <a:cubicBezTo>
                        <a:pt x="21600" y="2864"/>
                        <a:pt x="21600" y="2864"/>
                        <a:pt x="21600" y="2817"/>
                      </a:cubicBezTo>
                      <a:cubicBezTo>
                        <a:pt x="21600" y="2817"/>
                        <a:pt x="21600" y="2817"/>
                        <a:pt x="21600" y="2817"/>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7" name="Shape 208"/>
                <p:cNvSpPr/>
                <p:nvPr/>
              </p:nvSpPr>
              <p:spPr>
                <a:xfrm>
                  <a:off x="382007" y="82422"/>
                  <a:ext cx="16782" cy="4328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175"/>
                        <a:pt x="0" y="408"/>
                      </a:cubicBezTo>
                      <a:cubicBezTo>
                        <a:pt x="0" y="21600"/>
                        <a:pt x="0" y="21600"/>
                        <a:pt x="0" y="21600"/>
                      </a:cubicBezTo>
                      <a:cubicBezTo>
                        <a:pt x="7714" y="21484"/>
                        <a:pt x="15429" y="21425"/>
                        <a:pt x="21600" y="21309"/>
                      </a:cubicBezTo>
                      <a:cubicBezTo>
                        <a:pt x="21600" y="408"/>
                        <a:pt x="21600" y="408"/>
                        <a:pt x="21600" y="408"/>
                      </a:cubicBezTo>
                      <a:cubicBezTo>
                        <a:pt x="21600" y="175"/>
                        <a:pt x="16971" y="0"/>
                        <a:pt x="10800"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8" name="Shape 209"/>
                <p:cNvSpPr/>
                <p:nvPr/>
              </p:nvSpPr>
              <p:spPr>
                <a:xfrm>
                  <a:off x="27638" y="16287"/>
                  <a:ext cx="387438" cy="1095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9" name="Shape 210"/>
                <p:cNvSpPr/>
                <p:nvPr/>
              </p:nvSpPr>
              <p:spPr>
                <a:xfrm>
                  <a:off x="382007" y="49848"/>
                  <a:ext cx="15436" cy="40966"/>
                </a:xfrm>
                <a:custGeom>
                  <a:avLst/>
                  <a:gdLst/>
                  <a:ahLst/>
                  <a:cxnLst>
                    <a:cxn ang="0">
                      <a:pos x="wd2" y="hd2"/>
                    </a:cxn>
                    <a:cxn ang="5400000">
                      <a:pos x="wd2" y="hd2"/>
                    </a:cxn>
                    <a:cxn ang="10800000">
                      <a:pos x="wd2" y="hd2"/>
                    </a:cxn>
                    <a:cxn ang="16200000">
                      <a:pos x="wd2" y="hd2"/>
                    </a:cxn>
                  </a:cxnLst>
                  <a:rect l="0" t="0" r="r" b="b"/>
                  <a:pathLst>
                    <a:path w="17776" h="21600" extrusionOk="0">
                      <a:moveTo>
                        <a:pt x="4050" y="20983"/>
                      </a:moveTo>
                      <a:cubicBezTo>
                        <a:pt x="4050" y="20983"/>
                        <a:pt x="2700" y="20983"/>
                        <a:pt x="2700" y="21600"/>
                      </a:cubicBezTo>
                      <a:cubicBezTo>
                        <a:pt x="6750" y="20366"/>
                        <a:pt x="10800" y="19131"/>
                        <a:pt x="13500" y="17280"/>
                      </a:cubicBezTo>
                      <a:cubicBezTo>
                        <a:pt x="21600" y="12343"/>
                        <a:pt x="17550" y="4937"/>
                        <a:pt x="6750" y="1234"/>
                      </a:cubicBezTo>
                      <a:cubicBezTo>
                        <a:pt x="4050" y="617"/>
                        <a:pt x="2700" y="617"/>
                        <a:pt x="0" y="0"/>
                      </a:cubicBezTo>
                      <a:cubicBezTo>
                        <a:pt x="12150" y="5554"/>
                        <a:pt x="13500" y="14194"/>
                        <a:pt x="4050" y="20983"/>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grpSp>
          <p:grpSp>
            <p:nvGrpSpPr>
              <p:cNvPr id="43" name="Group 234"/>
              <p:cNvGrpSpPr/>
              <p:nvPr/>
            </p:nvGrpSpPr>
            <p:grpSpPr>
              <a:xfrm>
                <a:off x="57505" y="520038"/>
                <a:ext cx="578858" cy="578859"/>
                <a:chOff x="0" y="0"/>
                <a:chExt cx="578857" cy="578857"/>
              </a:xfrm>
            </p:grpSpPr>
            <p:sp>
              <p:nvSpPr>
                <p:cNvPr id="44" name="Shape 212"/>
                <p:cNvSpPr/>
                <p:nvPr/>
              </p:nvSpPr>
              <p:spPr>
                <a:xfrm>
                  <a:off x="116978" y="117491"/>
                  <a:ext cx="361478" cy="3614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defRPr sz="3600"/>
                  </a:pPr>
                  <a:endParaRPr/>
                </a:p>
              </p:txBody>
            </p:sp>
            <p:sp>
              <p:nvSpPr>
                <p:cNvPr id="45" name="Shape 213"/>
                <p:cNvSpPr/>
                <p:nvPr/>
              </p:nvSpPr>
              <p:spPr>
                <a:xfrm>
                  <a:off x="12863" y="12186"/>
                  <a:ext cx="553131" cy="553809"/>
                </a:xfrm>
                <a:custGeom>
                  <a:avLst/>
                  <a:gdLst/>
                  <a:ahLst/>
                  <a:cxnLst>
                    <a:cxn ang="0">
                      <a:pos x="wd2" y="hd2"/>
                    </a:cxn>
                    <a:cxn ang="5400000">
                      <a:pos x="wd2" y="hd2"/>
                    </a:cxn>
                    <a:cxn ang="10800000">
                      <a:pos x="wd2" y="hd2"/>
                    </a:cxn>
                    <a:cxn ang="16200000">
                      <a:pos x="wd2" y="hd2"/>
                    </a:cxn>
                  </a:cxnLst>
                  <a:rect l="0" t="0" r="r" b="b"/>
                  <a:pathLst>
                    <a:path w="21600" h="21600" extrusionOk="0">
                      <a:moveTo>
                        <a:pt x="20539" y="8615"/>
                      </a:moveTo>
                      <a:cubicBezTo>
                        <a:pt x="18603" y="8615"/>
                        <a:pt x="18603" y="8615"/>
                        <a:pt x="18603" y="8615"/>
                      </a:cubicBezTo>
                      <a:cubicBezTo>
                        <a:pt x="18416" y="7991"/>
                        <a:pt x="18166" y="7366"/>
                        <a:pt x="17854" y="6805"/>
                      </a:cubicBezTo>
                      <a:cubicBezTo>
                        <a:pt x="19228" y="5431"/>
                        <a:pt x="19228" y="5431"/>
                        <a:pt x="19228" y="5431"/>
                      </a:cubicBezTo>
                      <a:cubicBezTo>
                        <a:pt x="19602" y="5057"/>
                        <a:pt x="19602" y="4370"/>
                        <a:pt x="19228" y="3933"/>
                      </a:cubicBezTo>
                      <a:cubicBezTo>
                        <a:pt x="17667" y="2372"/>
                        <a:pt x="17667" y="2372"/>
                        <a:pt x="17667" y="2372"/>
                      </a:cubicBezTo>
                      <a:cubicBezTo>
                        <a:pt x="17230" y="1998"/>
                        <a:pt x="16543" y="1998"/>
                        <a:pt x="16169" y="2372"/>
                      </a:cubicBezTo>
                      <a:cubicBezTo>
                        <a:pt x="14795" y="3746"/>
                        <a:pt x="14795" y="3746"/>
                        <a:pt x="14795" y="3746"/>
                      </a:cubicBezTo>
                      <a:cubicBezTo>
                        <a:pt x="14234" y="3434"/>
                        <a:pt x="13609" y="3184"/>
                        <a:pt x="12985" y="2997"/>
                      </a:cubicBezTo>
                      <a:cubicBezTo>
                        <a:pt x="12985" y="1061"/>
                        <a:pt x="12985" y="1061"/>
                        <a:pt x="12985" y="1061"/>
                      </a:cubicBezTo>
                      <a:cubicBezTo>
                        <a:pt x="12985" y="499"/>
                        <a:pt x="12486" y="0"/>
                        <a:pt x="11861" y="0"/>
                      </a:cubicBezTo>
                      <a:cubicBezTo>
                        <a:pt x="10800" y="0"/>
                        <a:pt x="10800" y="0"/>
                        <a:pt x="10800" y="0"/>
                      </a:cubicBezTo>
                      <a:cubicBezTo>
                        <a:pt x="9739" y="0"/>
                        <a:pt x="9739" y="0"/>
                        <a:pt x="9739" y="0"/>
                      </a:cubicBezTo>
                      <a:cubicBezTo>
                        <a:pt x="9114" y="0"/>
                        <a:pt x="8615" y="499"/>
                        <a:pt x="8615" y="1061"/>
                      </a:cubicBezTo>
                      <a:cubicBezTo>
                        <a:pt x="8615" y="2997"/>
                        <a:pt x="8615" y="2997"/>
                        <a:pt x="8615" y="2997"/>
                      </a:cubicBezTo>
                      <a:cubicBezTo>
                        <a:pt x="7991" y="3184"/>
                        <a:pt x="7366" y="3434"/>
                        <a:pt x="6805" y="3746"/>
                      </a:cubicBezTo>
                      <a:cubicBezTo>
                        <a:pt x="5431" y="2372"/>
                        <a:pt x="5431" y="2372"/>
                        <a:pt x="5431" y="2372"/>
                      </a:cubicBezTo>
                      <a:cubicBezTo>
                        <a:pt x="5057" y="1998"/>
                        <a:pt x="4370" y="1998"/>
                        <a:pt x="3933" y="2372"/>
                      </a:cubicBezTo>
                      <a:cubicBezTo>
                        <a:pt x="2372" y="3933"/>
                        <a:pt x="2372" y="3933"/>
                        <a:pt x="2372" y="3933"/>
                      </a:cubicBezTo>
                      <a:cubicBezTo>
                        <a:pt x="1998" y="4370"/>
                        <a:pt x="1998" y="5057"/>
                        <a:pt x="2372" y="5431"/>
                      </a:cubicBezTo>
                      <a:cubicBezTo>
                        <a:pt x="3746" y="6805"/>
                        <a:pt x="3746" y="6805"/>
                        <a:pt x="3746" y="6805"/>
                      </a:cubicBezTo>
                      <a:cubicBezTo>
                        <a:pt x="3434" y="7366"/>
                        <a:pt x="3184" y="7991"/>
                        <a:pt x="2997" y="8615"/>
                      </a:cubicBezTo>
                      <a:cubicBezTo>
                        <a:pt x="1061" y="8615"/>
                        <a:pt x="1061" y="8615"/>
                        <a:pt x="1061" y="8615"/>
                      </a:cubicBezTo>
                      <a:cubicBezTo>
                        <a:pt x="499" y="8615"/>
                        <a:pt x="0" y="9114"/>
                        <a:pt x="0" y="9739"/>
                      </a:cubicBezTo>
                      <a:cubicBezTo>
                        <a:pt x="0" y="10800"/>
                        <a:pt x="0" y="10800"/>
                        <a:pt x="0" y="10800"/>
                      </a:cubicBezTo>
                      <a:cubicBezTo>
                        <a:pt x="0" y="11861"/>
                        <a:pt x="0" y="11861"/>
                        <a:pt x="0" y="11861"/>
                      </a:cubicBezTo>
                      <a:cubicBezTo>
                        <a:pt x="0" y="12486"/>
                        <a:pt x="499" y="12985"/>
                        <a:pt x="1061" y="12985"/>
                      </a:cubicBezTo>
                      <a:cubicBezTo>
                        <a:pt x="2997" y="12985"/>
                        <a:pt x="2997" y="12985"/>
                        <a:pt x="2997" y="12985"/>
                      </a:cubicBezTo>
                      <a:cubicBezTo>
                        <a:pt x="3184" y="13609"/>
                        <a:pt x="3434" y="14234"/>
                        <a:pt x="3746" y="14795"/>
                      </a:cubicBezTo>
                      <a:cubicBezTo>
                        <a:pt x="2372" y="16169"/>
                        <a:pt x="2372" y="16169"/>
                        <a:pt x="2372" y="16169"/>
                      </a:cubicBezTo>
                      <a:cubicBezTo>
                        <a:pt x="1998" y="16543"/>
                        <a:pt x="1998" y="17230"/>
                        <a:pt x="2372" y="17667"/>
                      </a:cubicBezTo>
                      <a:cubicBezTo>
                        <a:pt x="3933" y="19228"/>
                        <a:pt x="3933" y="19228"/>
                        <a:pt x="3933" y="19228"/>
                      </a:cubicBezTo>
                      <a:cubicBezTo>
                        <a:pt x="4370" y="19602"/>
                        <a:pt x="5057" y="19602"/>
                        <a:pt x="5431" y="19228"/>
                      </a:cubicBezTo>
                      <a:cubicBezTo>
                        <a:pt x="6805" y="17854"/>
                        <a:pt x="6805" y="17854"/>
                        <a:pt x="6805" y="17854"/>
                      </a:cubicBezTo>
                      <a:cubicBezTo>
                        <a:pt x="7366" y="18166"/>
                        <a:pt x="7991" y="18416"/>
                        <a:pt x="8615" y="18603"/>
                      </a:cubicBezTo>
                      <a:cubicBezTo>
                        <a:pt x="8615" y="20539"/>
                        <a:pt x="8615" y="20539"/>
                        <a:pt x="8615" y="20539"/>
                      </a:cubicBezTo>
                      <a:cubicBezTo>
                        <a:pt x="8615" y="21101"/>
                        <a:pt x="9114" y="21600"/>
                        <a:pt x="9739" y="21600"/>
                      </a:cubicBezTo>
                      <a:cubicBezTo>
                        <a:pt x="10800" y="21600"/>
                        <a:pt x="10800" y="21600"/>
                        <a:pt x="10800" y="21600"/>
                      </a:cubicBezTo>
                      <a:cubicBezTo>
                        <a:pt x="11861" y="21600"/>
                        <a:pt x="11861" y="21600"/>
                        <a:pt x="11861" y="21600"/>
                      </a:cubicBezTo>
                      <a:cubicBezTo>
                        <a:pt x="12486" y="21600"/>
                        <a:pt x="12985" y="21101"/>
                        <a:pt x="12985" y="20539"/>
                      </a:cubicBezTo>
                      <a:cubicBezTo>
                        <a:pt x="12985" y="18603"/>
                        <a:pt x="12985" y="18603"/>
                        <a:pt x="12985" y="18603"/>
                      </a:cubicBezTo>
                      <a:cubicBezTo>
                        <a:pt x="13609" y="18416"/>
                        <a:pt x="14234" y="18166"/>
                        <a:pt x="14795" y="17854"/>
                      </a:cubicBezTo>
                      <a:cubicBezTo>
                        <a:pt x="16169" y="19228"/>
                        <a:pt x="16169" y="19228"/>
                        <a:pt x="16169" y="19228"/>
                      </a:cubicBezTo>
                      <a:cubicBezTo>
                        <a:pt x="16543" y="19602"/>
                        <a:pt x="17230" y="19602"/>
                        <a:pt x="17667" y="19228"/>
                      </a:cubicBezTo>
                      <a:cubicBezTo>
                        <a:pt x="19228" y="17667"/>
                        <a:pt x="19228" y="17667"/>
                        <a:pt x="19228" y="17667"/>
                      </a:cubicBezTo>
                      <a:cubicBezTo>
                        <a:pt x="19602" y="17230"/>
                        <a:pt x="19602" y="16543"/>
                        <a:pt x="19228" y="16169"/>
                      </a:cubicBezTo>
                      <a:cubicBezTo>
                        <a:pt x="17854" y="14795"/>
                        <a:pt x="17854" y="14795"/>
                        <a:pt x="17854" y="14795"/>
                      </a:cubicBezTo>
                      <a:cubicBezTo>
                        <a:pt x="18166" y="14234"/>
                        <a:pt x="18416" y="13609"/>
                        <a:pt x="18603" y="12985"/>
                      </a:cubicBezTo>
                      <a:cubicBezTo>
                        <a:pt x="20539" y="12985"/>
                        <a:pt x="20539" y="12985"/>
                        <a:pt x="20539" y="12985"/>
                      </a:cubicBezTo>
                      <a:cubicBezTo>
                        <a:pt x="21101" y="12985"/>
                        <a:pt x="21600" y="12486"/>
                        <a:pt x="21600" y="11861"/>
                      </a:cubicBezTo>
                      <a:cubicBezTo>
                        <a:pt x="21600" y="10800"/>
                        <a:pt x="21600" y="10800"/>
                        <a:pt x="21600" y="10800"/>
                      </a:cubicBezTo>
                      <a:cubicBezTo>
                        <a:pt x="21600" y="9739"/>
                        <a:pt x="21600" y="9739"/>
                        <a:pt x="21600" y="9739"/>
                      </a:cubicBezTo>
                      <a:cubicBezTo>
                        <a:pt x="21600" y="9114"/>
                        <a:pt x="21101" y="8615"/>
                        <a:pt x="20539" y="8615"/>
                      </a:cubicBezTo>
                      <a:close/>
                      <a:moveTo>
                        <a:pt x="16855" y="11112"/>
                      </a:moveTo>
                      <a:cubicBezTo>
                        <a:pt x="16855" y="11112"/>
                        <a:pt x="16855" y="11175"/>
                        <a:pt x="16855" y="11175"/>
                      </a:cubicBezTo>
                      <a:cubicBezTo>
                        <a:pt x="16855" y="11237"/>
                        <a:pt x="16855" y="11299"/>
                        <a:pt x="16855" y="11362"/>
                      </a:cubicBezTo>
                      <a:cubicBezTo>
                        <a:pt x="16855" y="11424"/>
                        <a:pt x="16855" y="11487"/>
                        <a:pt x="16855" y="11487"/>
                      </a:cubicBezTo>
                      <a:cubicBezTo>
                        <a:pt x="16855" y="11549"/>
                        <a:pt x="16793" y="11612"/>
                        <a:pt x="16793" y="11674"/>
                      </a:cubicBezTo>
                      <a:cubicBezTo>
                        <a:pt x="16793" y="11736"/>
                        <a:pt x="16793" y="11799"/>
                        <a:pt x="16793" y="11799"/>
                      </a:cubicBezTo>
                      <a:cubicBezTo>
                        <a:pt x="16793" y="11861"/>
                        <a:pt x="16793" y="11924"/>
                        <a:pt x="16793" y="11986"/>
                      </a:cubicBezTo>
                      <a:cubicBezTo>
                        <a:pt x="16731" y="11986"/>
                        <a:pt x="16731" y="12049"/>
                        <a:pt x="16731" y="12111"/>
                      </a:cubicBezTo>
                      <a:cubicBezTo>
                        <a:pt x="16731" y="12173"/>
                        <a:pt x="16731" y="12173"/>
                        <a:pt x="16731" y="12236"/>
                      </a:cubicBezTo>
                      <a:cubicBezTo>
                        <a:pt x="16668" y="12298"/>
                        <a:pt x="16668" y="12361"/>
                        <a:pt x="16668" y="12361"/>
                      </a:cubicBezTo>
                      <a:cubicBezTo>
                        <a:pt x="16668" y="12423"/>
                        <a:pt x="16668" y="12486"/>
                        <a:pt x="16606" y="12548"/>
                      </a:cubicBezTo>
                      <a:cubicBezTo>
                        <a:pt x="16606" y="12548"/>
                        <a:pt x="16606" y="12610"/>
                        <a:pt x="16606" y="12673"/>
                      </a:cubicBezTo>
                      <a:cubicBezTo>
                        <a:pt x="16543" y="12735"/>
                        <a:pt x="16543" y="12735"/>
                        <a:pt x="16543" y="12798"/>
                      </a:cubicBezTo>
                      <a:cubicBezTo>
                        <a:pt x="16543" y="12860"/>
                        <a:pt x="16481" y="12860"/>
                        <a:pt x="16481" y="12923"/>
                      </a:cubicBezTo>
                      <a:cubicBezTo>
                        <a:pt x="16418" y="13047"/>
                        <a:pt x="16356" y="13235"/>
                        <a:pt x="16294" y="13360"/>
                      </a:cubicBezTo>
                      <a:cubicBezTo>
                        <a:pt x="16294" y="13422"/>
                        <a:pt x="16294" y="13422"/>
                        <a:pt x="16231" y="13484"/>
                      </a:cubicBezTo>
                      <a:cubicBezTo>
                        <a:pt x="16231" y="13547"/>
                        <a:pt x="16231" y="13547"/>
                        <a:pt x="16169" y="13609"/>
                      </a:cubicBezTo>
                      <a:cubicBezTo>
                        <a:pt x="16169" y="13672"/>
                        <a:pt x="16169" y="13672"/>
                        <a:pt x="16106" y="13734"/>
                      </a:cubicBezTo>
                      <a:cubicBezTo>
                        <a:pt x="16106" y="13797"/>
                        <a:pt x="16044" y="13797"/>
                        <a:pt x="16044" y="13859"/>
                      </a:cubicBezTo>
                      <a:cubicBezTo>
                        <a:pt x="16044" y="13921"/>
                        <a:pt x="15982" y="13921"/>
                        <a:pt x="15982" y="13984"/>
                      </a:cubicBezTo>
                      <a:cubicBezTo>
                        <a:pt x="15919" y="14046"/>
                        <a:pt x="15919" y="14046"/>
                        <a:pt x="15919" y="14109"/>
                      </a:cubicBezTo>
                      <a:cubicBezTo>
                        <a:pt x="15857" y="14171"/>
                        <a:pt x="15857" y="14171"/>
                        <a:pt x="15794" y="14234"/>
                      </a:cubicBezTo>
                      <a:cubicBezTo>
                        <a:pt x="15794" y="14296"/>
                        <a:pt x="15732" y="14296"/>
                        <a:pt x="15732" y="14358"/>
                      </a:cubicBezTo>
                      <a:cubicBezTo>
                        <a:pt x="15732" y="14358"/>
                        <a:pt x="15669" y="14421"/>
                        <a:pt x="15669" y="14483"/>
                      </a:cubicBezTo>
                      <a:cubicBezTo>
                        <a:pt x="15607" y="14483"/>
                        <a:pt x="15607" y="14546"/>
                        <a:pt x="15545" y="14546"/>
                      </a:cubicBezTo>
                      <a:cubicBezTo>
                        <a:pt x="15545" y="14608"/>
                        <a:pt x="15482" y="14671"/>
                        <a:pt x="15482" y="14671"/>
                      </a:cubicBezTo>
                      <a:cubicBezTo>
                        <a:pt x="15420" y="14733"/>
                        <a:pt x="15420" y="14733"/>
                        <a:pt x="15357" y="14795"/>
                      </a:cubicBezTo>
                      <a:cubicBezTo>
                        <a:pt x="15357" y="14795"/>
                        <a:pt x="15295" y="14858"/>
                        <a:pt x="15295" y="14920"/>
                      </a:cubicBezTo>
                      <a:cubicBezTo>
                        <a:pt x="15232" y="14920"/>
                        <a:pt x="15232" y="14983"/>
                        <a:pt x="15170" y="14983"/>
                      </a:cubicBezTo>
                      <a:cubicBezTo>
                        <a:pt x="15170" y="15045"/>
                        <a:pt x="15108" y="15045"/>
                        <a:pt x="15108" y="15108"/>
                      </a:cubicBezTo>
                      <a:cubicBezTo>
                        <a:pt x="15108" y="15108"/>
                        <a:pt x="15108" y="15108"/>
                        <a:pt x="15108" y="15108"/>
                      </a:cubicBezTo>
                      <a:cubicBezTo>
                        <a:pt x="15045" y="15108"/>
                        <a:pt x="15045" y="15108"/>
                        <a:pt x="15045" y="15170"/>
                      </a:cubicBezTo>
                      <a:cubicBezTo>
                        <a:pt x="14983" y="15170"/>
                        <a:pt x="14920" y="15232"/>
                        <a:pt x="14920" y="15295"/>
                      </a:cubicBezTo>
                      <a:cubicBezTo>
                        <a:pt x="14858" y="15295"/>
                        <a:pt x="14858" y="15357"/>
                        <a:pt x="14795" y="15357"/>
                      </a:cubicBezTo>
                      <a:cubicBezTo>
                        <a:pt x="14733" y="15420"/>
                        <a:pt x="14733" y="15420"/>
                        <a:pt x="14671" y="15482"/>
                      </a:cubicBezTo>
                      <a:cubicBezTo>
                        <a:pt x="14671" y="15482"/>
                        <a:pt x="14608" y="15545"/>
                        <a:pt x="14546" y="15545"/>
                      </a:cubicBezTo>
                      <a:cubicBezTo>
                        <a:pt x="14546" y="15607"/>
                        <a:pt x="14483" y="15607"/>
                        <a:pt x="14483" y="15669"/>
                      </a:cubicBezTo>
                      <a:cubicBezTo>
                        <a:pt x="14421" y="15669"/>
                        <a:pt x="14358" y="15732"/>
                        <a:pt x="14358" y="15732"/>
                      </a:cubicBezTo>
                      <a:cubicBezTo>
                        <a:pt x="14296" y="15732"/>
                        <a:pt x="14296" y="15794"/>
                        <a:pt x="14234" y="15794"/>
                      </a:cubicBezTo>
                      <a:cubicBezTo>
                        <a:pt x="14171" y="15857"/>
                        <a:pt x="14171" y="15857"/>
                        <a:pt x="14109" y="15919"/>
                      </a:cubicBezTo>
                      <a:cubicBezTo>
                        <a:pt x="14046" y="15919"/>
                        <a:pt x="14046" y="15919"/>
                        <a:pt x="13984" y="15982"/>
                      </a:cubicBezTo>
                      <a:cubicBezTo>
                        <a:pt x="13921" y="15982"/>
                        <a:pt x="13921" y="16044"/>
                        <a:pt x="13859" y="16044"/>
                      </a:cubicBezTo>
                      <a:cubicBezTo>
                        <a:pt x="13797" y="16044"/>
                        <a:pt x="13797" y="16106"/>
                        <a:pt x="13734" y="16106"/>
                      </a:cubicBezTo>
                      <a:cubicBezTo>
                        <a:pt x="13672" y="16169"/>
                        <a:pt x="13672" y="16169"/>
                        <a:pt x="13609" y="16169"/>
                      </a:cubicBezTo>
                      <a:cubicBezTo>
                        <a:pt x="13547" y="16231"/>
                        <a:pt x="13547" y="16231"/>
                        <a:pt x="13484" y="16231"/>
                      </a:cubicBezTo>
                      <a:cubicBezTo>
                        <a:pt x="13422" y="16294"/>
                        <a:pt x="13422" y="16294"/>
                        <a:pt x="13360" y="16294"/>
                      </a:cubicBezTo>
                      <a:cubicBezTo>
                        <a:pt x="13235" y="16356"/>
                        <a:pt x="13047" y="16418"/>
                        <a:pt x="12923" y="16481"/>
                      </a:cubicBezTo>
                      <a:cubicBezTo>
                        <a:pt x="12860" y="16481"/>
                        <a:pt x="12860" y="16543"/>
                        <a:pt x="12798" y="16543"/>
                      </a:cubicBezTo>
                      <a:cubicBezTo>
                        <a:pt x="12735" y="16543"/>
                        <a:pt x="12735" y="16543"/>
                        <a:pt x="12673" y="16606"/>
                      </a:cubicBezTo>
                      <a:cubicBezTo>
                        <a:pt x="12610" y="16606"/>
                        <a:pt x="12548" y="16606"/>
                        <a:pt x="12548" y="16606"/>
                      </a:cubicBezTo>
                      <a:cubicBezTo>
                        <a:pt x="12486" y="16668"/>
                        <a:pt x="12423" y="16668"/>
                        <a:pt x="12361" y="16668"/>
                      </a:cubicBezTo>
                      <a:cubicBezTo>
                        <a:pt x="12361" y="16668"/>
                        <a:pt x="12298" y="16668"/>
                        <a:pt x="12236" y="16731"/>
                      </a:cubicBezTo>
                      <a:cubicBezTo>
                        <a:pt x="12173" y="16731"/>
                        <a:pt x="12173" y="16731"/>
                        <a:pt x="12111" y="16731"/>
                      </a:cubicBezTo>
                      <a:cubicBezTo>
                        <a:pt x="12049" y="16731"/>
                        <a:pt x="11986" y="16731"/>
                        <a:pt x="11986" y="16793"/>
                      </a:cubicBezTo>
                      <a:cubicBezTo>
                        <a:pt x="11924" y="16793"/>
                        <a:pt x="11861" y="16793"/>
                        <a:pt x="11799" y="16793"/>
                      </a:cubicBezTo>
                      <a:cubicBezTo>
                        <a:pt x="11799" y="16793"/>
                        <a:pt x="11736" y="16793"/>
                        <a:pt x="11674" y="16793"/>
                      </a:cubicBezTo>
                      <a:cubicBezTo>
                        <a:pt x="11612" y="16793"/>
                        <a:pt x="11549" y="16855"/>
                        <a:pt x="11549" y="16855"/>
                      </a:cubicBezTo>
                      <a:cubicBezTo>
                        <a:pt x="11487" y="16855"/>
                        <a:pt x="11424" y="16855"/>
                        <a:pt x="11362" y="16855"/>
                      </a:cubicBezTo>
                      <a:cubicBezTo>
                        <a:pt x="11299" y="16855"/>
                        <a:pt x="11237" y="16855"/>
                        <a:pt x="11175" y="16855"/>
                      </a:cubicBezTo>
                      <a:cubicBezTo>
                        <a:pt x="11175" y="16855"/>
                        <a:pt x="11112" y="16855"/>
                        <a:pt x="11112" y="16855"/>
                      </a:cubicBezTo>
                      <a:cubicBezTo>
                        <a:pt x="10987" y="16855"/>
                        <a:pt x="10925" y="16855"/>
                        <a:pt x="10800" y="16855"/>
                      </a:cubicBezTo>
                      <a:cubicBezTo>
                        <a:pt x="10675" y="16855"/>
                        <a:pt x="10613" y="16855"/>
                        <a:pt x="10488" y="16855"/>
                      </a:cubicBezTo>
                      <a:cubicBezTo>
                        <a:pt x="10488" y="16855"/>
                        <a:pt x="10425" y="16855"/>
                        <a:pt x="10425" y="16855"/>
                      </a:cubicBezTo>
                      <a:cubicBezTo>
                        <a:pt x="10363" y="16855"/>
                        <a:pt x="10301" y="16855"/>
                        <a:pt x="10238" y="16855"/>
                      </a:cubicBezTo>
                      <a:cubicBezTo>
                        <a:pt x="10176" y="16855"/>
                        <a:pt x="10113" y="16855"/>
                        <a:pt x="10051" y="16855"/>
                      </a:cubicBezTo>
                      <a:cubicBezTo>
                        <a:pt x="10051" y="16855"/>
                        <a:pt x="9988" y="16793"/>
                        <a:pt x="9926" y="16793"/>
                      </a:cubicBezTo>
                      <a:cubicBezTo>
                        <a:pt x="9864" y="16793"/>
                        <a:pt x="9801" y="16793"/>
                        <a:pt x="9801" y="16793"/>
                      </a:cubicBezTo>
                      <a:cubicBezTo>
                        <a:pt x="9739" y="16793"/>
                        <a:pt x="9676" y="16793"/>
                        <a:pt x="9614" y="16793"/>
                      </a:cubicBezTo>
                      <a:cubicBezTo>
                        <a:pt x="9614" y="16731"/>
                        <a:pt x="9551" y="16731"/>
                        <a:pt x="9489" y="16731"/>
                      </a:cubicBezTo>
                      <a:cubicBezTo>
                        <a:pt x="9427" y="16731"/>
                        <a:pt x="9427" y="16731"/>
                        <a:pt x="9364" y="16731"/>
                      </a:cubicBezTo>
                      <a:cubicBezTo>
                        <a:pt x="9302" y="16668"/>
                        <a:pt x="9239" y="16668"/>
                        <a:pt x="9239" y="16668"/>
                      </a:cubicBezTo>
                      <a:cubicBezTo>
                        <a:pt x="9177" y="16668"/>
                        <a:pt x="9114" y="16668"/>
                        <a:pt x="9052" y="16606"/>
                      </a:cubicBezTo>
                      <a:cubicBezTo>
                        <a:pt x="9052" y="16606"/>
                        <a:pt x="8990" y="16606"/>
                        <a:pt x="8927" y="16606"/>
                      </a:cubicBezTo>
                      <a:cubicBezTo>
                        <a:pt x="8865" y="16543"/>
                        <a:pt x="8865" y="16543"/>
                        <a:pt x="8802" y="16543"/>
                      </a:cubicBezTo>
                      <a:cubicBezTo>
                        <a:pt x="8740" y="16543"/>
                        <a:pt x="8740" y="16481"/>
                        <a:pt x="8677" y="16481"/>
                      </a:cubicBezTo>
                      <a:cubicBezTo>
                        <a:pt x="8553" y="16418"/>
                        <a:pt x="8365" y="16356"/>
                        <a:pt x="8240" y="16294"/>
                      </a:cubicBezTo>
                      <a:cubicBezTo>
                        <a:pt x="8178" y="16294"/>
                        <a:pt x="8178" y="16294"/>
                        <a:pt x="8116" y="16231"/>
                      </a:cubicBezTo>
                      <a:cubicBezTo>
                        <a:pt x="8053" y="16231"/>
                        <a:pt x="8053" y="16231"/>
                        <a:pt x="7991" y="16169"/>
                      </a:cubicBezTo>
                      <a:cubicBezTo>
                        <a:pt x="7928" y="16169"/>
                        <a:pt x="7928" y="16169"/>
                        <a:pt x="7866" y="16106"/>
                      </a:cubicBezTo>
                      <a:cubicBezTo>
                        <a:pt x="7803" y="16106"/>
                        <a:pt x="7803" y="16044"/>
                        <a:pt x="7741" y="16044"/>
                      </a:cubicBezTo>
                      <a:cubicBezTo>
                        <a:pt x="7679" y="16044"/>
                        <a:pt x="7679" y="15982"/>
                        <a:pt x="7616" y="15982"/>
                      </a:cubicBezTo>
                      <a:cubicBezTo>
                        <a:pt x="7554" y="15919"/>
                        <a:pt x="7554" y="15919"/>
                        <a:pt x="7491" y="15919"/>
                      </a:cubicBezTo>
                      <a:cubicBezTo>
                        <a:pt x="7429" y="15857"/>
                        <a:pt x="7429" y="15857"/>
                        <a:pt x="7366" y="15794"/>
                      </a:cubicBezTo>
                      <a:cubicBezTo>
                        <a:pt x="7304" y="15794"/>
                        <a:pt x="7304" y="15732"/>
                        <a:pt x="7242" y="15732"/>
                      </a:cubicBezTo>
                      <a:cubicBezTo>
                        <a:pt x="7242" y="15732"/>
                        <a:pt x="7179" y="15669"/>
                        <a:pt x="7117" y="15669"/>
                      </a:cubicBezTo>
                      <a:cubicBezTo>
                        <a:pt x="7117" y="15607"/>
                        <a:pt x="7054" y="15607"/>
                        <a:pt x="7054" y="15545"/>
                      </a:cubicBezTo>
                      <a:cubicBezTo>
                        <a:pt x="6992" y="15545"/>
                        <a:pt x="6929" y="15482"/>
                        <a:pt x="6929" y="15482"/>
                      </a:cubicBezTo>
                      <a:cubicBezTo>
                        <a:pt x="6867" y="15420"/>
                        <a:pt x="6867" y="15420"/>
                        <a:pt x="6805" y="15357"/>
                      </a:cubicBezTo>
                      <a:cubicBezTo>
                        <a:pt x="6805" y="15357"/>
                        <a:pt x="6742" y="15295"/>
                        <a:pt x="6680" y="15295"/>
                      </a:cubicBezTo>
                      <a:cubicBezTo>
                        <a:pt x="6680" y="15232"/>
                        <a:pt x="6617" y="15232"/>
                        <a:pt x="6617" y="15170"/>
                      </a:cubicBezTo>
                      <a:cubicBezTo>
                        <a:pt x="6555" y="15170"/>
                        <a:pt x="6555" y="15108"/>
                        <a:pt x="6492" y="15108"/>
                      </a:cubicBezTo>
                      <a:cubicBezTo>
                        <a:pt x="6492" y="15108"/>
                        <a:pt x="6492" y="15108"/>
                        <a:pt x="6492" y="15108"/>
                      </a:cubicBezTo>
                      <a:cubicBezTo>
                        <a:pt x="6492" y="15045"/>
                        <a:pt x="6430" y="15045"/>
                        <a:pt x="6430" y="15045"/>
                      </a:cubicBezTo>
                      <a:cubicBezTo>
                        <a:pt x="6368" y="14983"/>
                        <a:pt x="6368" y="14920"/>
                        <a:pt x="6305" y="14920"/>
                      </a:cubicBezTo>
                      <a:cubicBezTo>
                        <a:pt x="6305" y="14858"/>
                        <a:pt x="6243" y="14795"/>
                        <a:pt x="6243" y="14795"/>
                      </a:cubicBezTo>
                      <a:cubicBezTo>
                        <a:pt x="6180" y="14733"/>
                        <a:pt x="6180" y="14733"/>
                        <a:pt x="6118" y="14671"/>
                      </a:cubicBezTo>
                      <a:cubicBezTo>
                        <a:pt x="6118" y="14671"/>
                        <a:pt x="6055" y="14608"/>
                        <a:pt x="6055" y="14546"/>
                      </a:cubicBezTo>
                      <a:cubicBezTo>
                        <a:pt x="5993" y="14546"/>
                        <a:pt x="5993" y="14483"/>
                        <a:pt x="5931" y="14483"/>
                      </a:cubicBezTo>
                      <a:cubicBezTo>
                        <a:pt x="5931" y="14421"/>
                        <a:pt x="5868" y="14358"/>
                        <a:pt x="5868" y="14358"/>
                      </a:cubicBezTo>
                      <a:cubicBezTo>
                        <a:pt x="5868" y="14296"/>
                        <a:pt x="5806" y="14296"/>
                        <a:pt x="5806" y="14234"/>
                      </a:cubicBezTo>
                      <a:cubicBezTo>
                        <a:pt x="5743" y="14171"/>
                        <a:pt x="5743" y="14171"/>
                        <a:pt x="5681" y="14109"/>
                      </a:cubicBezTo>
                      <a:cubicBezTo>
                        <a:pt x="5681" y="14046"/>
                        <a:pt x="5681" y="14046"/>
                        <a:pt x="5618" y="13984"/>
                      </a:cubicBezTo>
                      <a:cubicBezTo>
                        <a:pt x="5618" y="13921"/>
                        <a:pt x="5556" y="13921"/>
                        <a:pt x="5556" y="13859"/>
                      </a:cubicBezTo>
                      <a:cubicBezTo>
                        <a:pt x="5556" y="13797"/>
                        <a:pt x="5494" y="13797"/>
                        <a:pt x="5494" y="13734"/>
                      </a:cubicBezTo>
                      <a:cubicBezTo>
                        <a:pt x="5431" y="13672"/>
                        <a:pt x="5431" y="13672"/>
                        <a:pt x="5431" y="13609"/>
                      </a:cubicBezTo>
                      <a:cubicBezTo>
                        <a:pt x="5369" y="13547"/>
                        <a:pt x="5369" y="13547"/>
                        <a:pt x="5369" y="13484"/>
                      </a:cubicBezTo>
                      <a:cubicBezTo>
                        <a:pt x="5306" y="13422"/>
                        <a:pt x="5306" y="13422"/>
                        <a:pt x="5306" y="13360"/>
                      </a:cubicBezTo>
                      <a:cubicBezTo>
                        <a:pt x="5244" y="13235"/>
                        <a:pt x="5182" y="13047"/>
                        <a:pt x="5119" y="12923"/>
                      </a:cubicBezTo>
                      <a:cubicBezTo>
                        <a:pt x="5119" y="12860"/>
                        <a:pt x="5057" y="12860"/>
                        <a:pt x="5057" y="12798"/>
                      </a:cubicBezTo>
                      <a:cubicBezTo>
                        <a:pt x="5057" y="12735"/>
                        <a:pt x="5057" y="12735"/>
                        <a:pt x="4994" y="12673"/>
                      </a:cubicBezTo>
                      <a:cubicBezTo>
                        <a:pt x="4994" y="12610"/>
                        <a:pt x="4994" y="12548"/>
                        <a:pt x="4994" y="12548"/>
                      </a:cubicBezTo>
                      <a:cubicBezTo>
                        <a:pt x="4932" y="12486"/>
                        <a:pt x="4932" y="12423"/>
                        <a:pt x="4932" y="12361"/>
                      </a:cubicBezTo>
                      <a:cubicBezTo>
                        <a:pt x="4932" y="12361"/>
                        <a:pt x="4932" y="12298"/>
                        <a:pt x="4869" y="12236"/>
                      </a:cubicBezTo>
                      <a:cubicBezTo>
                        <a:pt x="4869" y="12173"/>
                        <a:pt x="4869" y="12173"/>
                        <a:pt x="4869" y="12111"/>
                      </a:cubicBezTo>
                      <a:cubicBezTo>
                        <a:pt x="4869" y="12049"/>
                        <a:pt x="4869" y="11986"/>
                        <a:pt x="4807" y="11986"/>
                      </a:cubicBezTo>
                      <a:cubicBezTo>
                        <a:pt x="4807" y="11924"/>
                        <a:pt x="4807" y="11861"/>
                        <a:pt x="4807" y="11799"/>
                      </a:cubicBezTo>
                      <a:cubicBezTo>
                        <a:pt x="4807" y="11799"/>
                        <a:pt x="4807" y="11736"/>
                        <a:pt x="4807" y="11674"/>
                      </a:cubicBezTo>
                      <a:cubicBezTo>
                        <a:pt x="4807" y="11612"/>
                        <a:pt x="4745" y="11549"/>
                        <a:pt x="4745" y="11487"/>
                      </a:cubicBezTo>
                      <a:cubicBezTo>
                        <a:pt x="4745" y="11487"/>
                        <a:pt x="4745" y="11424"/>
                        <a:pt x="4745" y="11362"/>
                      </a:cubicBezTo>
                      <a:cubicBezTo>
                        <a:pt x="4745" y="11299"/>
                        <a:pt x="4745" y="11237"/>
                        <a:pt x="4745" y="11175"/>
                      </a:cubicBezTo>
                      <a:cubicBezTo>
                        <a:pt x="4745" y="11175"/>
                        <a:pt x="4745" y="11112"/>
                        <a:pt x="4745" y="11112"/>
                      </a:cubicBezTo>
                      <a:cubicBezTo>
                        <a:pt x="4745" y="10987"/>
                        <a:pt x="4745" y="10925"/>
                        <a:pt x="4745" y="10800"/>
                      </a:cubicBezTo>
                      <a:cubicBezTo>
                        <a:pt x="4745" y="10675"/>
                        <a:pt x="4745" y="10613"/>
                        <a:pt x="4745" y="10488"/>
                      </a:cubicBezTo>
                      <a:cubicBezTo>
                        <a:pt x="4745" y="10488"/>
                        <a:pt x="4745" y="10425"/>
                        <a:pt x="4745" y="10425"/>
                      </a:cubicBezTo>
                      <a:cubicBezTo>
                        <a:pt x="4745" y="10363"/>
                        <a:pt x="4745" y="10301"/>
                        <a:pt x="4745" y="10238"/>
                      </a:cubicBezTo>
                      <a:cubicBezTo>
                        <a:pt x="4745" y="10176"/>
                        <a:pt x="4745" y="10113"/>
                        <a:pt x="4745" y="10051"/>
                      </a:cubicBezTo>
                      <a:cubicBezTo>
                        <a:pt x="4745" y="10051"/>
                        <a:pt x="4807" y="9988"/>
                        <a:pt x="4807" y="9926"/>
                      </a:cubicBezTo>
                      <a:cubicBezTo>
                        <a:pt x="4807" y="9864"/>
                        <a:pt x="4807" y="9801"/>
                        <a:pt x="4807" y="9801"/>
                      </a:cubicBezTo>
                      <a:cubicBezTo>
                        <a:pt x="4807" y="9739"/>
                        <a:pt x="4807" y="9676"/>
                        <a:pt x="4807" y="9614"/>
                      </a:cubicBezTo>
                      <a:cubicBezTo>
                        <a:pt x="4869" y="9614"/>
                        <a:pt x="4869" y="9551"/>
                        <a:pt x="4869" y="9489"/>
                      </a:cubicBezTo>
                      <a:cubicBezTo>
                        <a:pt x="4869" y="9427"/>
                        <a:pt x="4869" y="9427"/>
                        <a:pt x="4869" y="9364"/>
                      </a:cubicBezTo>
                      <a:cubicBezTo>
                        <a:pt x="4932" y="9302"/>
                        <a:pt x="4932" y="9239"/>
                        <a:pt x="4932" y="9239"/>
                      </a:cubicBezTo>
                      <a:cubicBezTo>
                        <a:pt x="4932" y="9177"/>
                        <a:pt x="4932" y="9114"/>
                        <a:pt x="4994" y="9114"/>
                      </a:cubicBezTo>
                      <a:cubicBezTo>
                        <a:pt x="4994" y="9052"/>
                        <a:pt x="4994" y="8990"/>
                        <a:pt x="4994" y="8927"/>
                      </a:cubicBezTo>
                      <a:cubicBezTo>
                        <a:pt x="5057" y="8865"/>
                        <a:pt x="5057" y="8865"/>
                        <a:pt x="5057" y="8802"/>
                      </a:cubicBezTo>
                      <a:cubicBezTo>
                        <a:pt x="5057" y="8740"/>
                        <a:pt x="5119" y="8740"/>
                        <a:pt x="5119" y="8677"/>
                      </a:cubicBezTo>
                      <a:cubicBezTo>
                        <a:pt x="5182" y="8553"/>
                        <a:pt x="5244" y="8365"/>
                        <a:pt x="5306" y="8240"/>
                      </a:cubicBezTo>
                      <a:cubicBezTo>
                        <a:pt x="5306" y="8178"/>
                        <a:pt x="5306" y="8178"/>
                        <a:pt x="5369" y="8116"/>
                      </a:cubicBezTo>
                      <a:cubicBezTo>
                        <a:pt x="5369" y="8053"/>
                        <a:pt x="5369" y="8053"/>
                        <a:pt x="5431" y="7991"/>
                      </a:cubicBezTo>
                      <a:cubicBezTo>
                        <a:pt x="5431" y="7928"/>
                        <a:pt x="5431" y="7928"/>
                        <a:pt x="5494" y="7866"/>
                      </a:cubicBezTo>
                      <a:cubicBezTo>
                        <a:pt x="5494" y="7803"/>
                        <a:pt x="5556" y="7803"/>
                        <a:pt x="5556" y="7741"/>
                      </a:cubicBezTo>
                      <a:cubicBezTo>
                        <a:pt x="5556" y="7679"/>
                        <a:pt x="5618" y="7679"/>
                        <a:pt x="5618" y="7616"/>
                      </a:cubicBezTo>
                      <a:cubicBezTo>
                        <a:pt x="5681" y="7554"/>
                        <a:pt x="5681" y="7554"/>
                        <a:pt x="5681" y="7491"/>
                      </a:cubicBezTo>
                      <a:cubicBezTo>
                        <a:pt x="5743" y="7429"/>
                        <a:pt x="5743" y="7429"/>
                        <a:pt x="5806" y="7366"/>
                      </a:cubicBezTo>
                      <a:cubicBezTo>
                        <a:pt x="5806" y="7304"/>
                        <a:pt x="5868" y="7304"/>
                        <a:pt x="5868" y="7242"/>
                      </a:cubicBezTo>
                      <a:cubicBezTo>
                        <a:pt x="5868" y="7242"/>
                        <a:pt x="5931" y="7179"/>
                        <a:pt x="5931" y="7117"/>
                      </a:cubicBezTo>
                      <a:cubicBezTo>
                        <a:pt x="5993" y="7117"/>
                        <a:pt x="5993" y="7054"/>
                        <a:pt x="6055" y="7054"/>
                      </a:cubicBezTo>
                      <a:cubicBezTo>
                        <a:pt x="6055" y="6992"/>
                        <a:pt x="6118" y="6929"/>
                        <a:pt x="6118" y="6929"/>
                      </a:cubicBezTo>
                      <a:cubicBezTo>
                        <a:pt x="6180" y="6867"/>
                        <a:pt x="6180" y="6867"/>
                        <a:pt x="6243" y="6805"/>
                      </a:cubicBezTo>
                      <a:cubicBezTo>
                        <a:pt x="6243" y="6805"/>
                        <a:pt x="6305" y="6742"/>
                        <a:pt x="6305" y="6680"/>
                      </a:cubicBezTo>
                      <a:cubicBezTo>
                        <a:pt x="6368" y="6680"/>
                        <a:pt x="6368" y="6617"/>
                        <a:pt x="6430" y="6617"/>
                      </a:cubicBezTo>
                      <a:cubicBezTo>
                        <a:pt x="6430" y="6555"/>
                        <a:pt x="6492" y="6555"/>
                        <a:pt x="6492" y="6492"/>
                      </a:cubicBezTo>
                      <a:cubicBezTo>
                        <a:pt x="6492" y="6492"/>
                        <a:pt x="6492" y="6492"/>
                        <a:pt x="6492" y="6492"/>
                      </a:cubicBezTo>
                      <a:cubicBezTo>
                        <a:pt x="6555" y="6492"/>
                        <a:pt x="6555" y="6492"/>
                        <a:pt x="6555" y="6430"/>
                      </a:cubicBezTo>
                      <a:cubicBezTo>
                        <a:pt x="6617" y="6430"/>
                        <a:pt x="6680" y="6368"/>
                        <a:pt x="6680" y="6305"/>
                      </a:cubicBezTo>
                      <a:cubicBezTo>
                        <a:pt x="6742" y="6305"/>
                        <a:pt x="6742" y="6243"/>
                        <a:pt x="6805" y="6243"/>
                      </a:cubicBezTo>
                      <a:cubicBezTo>
                        <a:pt x="6867" y="6180"/>
                        <a:pt x="6867" y="6180"/>
                        <a:pt x="6929" y="6118"/>
                      </a:cubicBezTo>
                      <a:cubicBezTo>
                        <a:pt x="6929" y="6118"/>
                        <a:pt x="6992" y="6055"/>
                        <a:pt x="7054" y="6055"/>
                      </a:cubicBezTo>
                      <a:cubicBezTo>
                        <a:pt x="7054" y="5993"/>
                        <a:pt x="7117" y="5993"/>
                        <a:pt x="7117" y="5931"/>
                      </a:cubicBezTo>
                      <a:cubicBezTo>
                        <a:pt x="7179" y="5931"/>
                        <a:pt x="7242" y="5868"/>
                        <a:pt x="7242" y="5868"/>
                      </a:cubicBezTo>
                      <a:cubicBezTo>
                        <a:pt x="7304" y="5868"/>
                        <a:pt x="7304" y="5806"/>
                        <a:pt x="7366" y="5806"/>
                      </a:cubicBezTo>
                      <a:cubicBezTo>
                        <a:pt x="7429" y="5743"/>
                        <a:pt x="7429" y="5743"/>
                        <a:pt x="7491" y="5681"/>
                      </a:cubicBezTo>
                      <a:cubicBezTo>
                        <a:pt x="7554" y="5681"/>
                        <a:pt x="7554" y="5681"/>
                        <a:pt x="7616" y="5618"/>
                      </a:cubicBezTo>
                      <a:cubicBezTo>
                        <a:pt x="7679" y="5618"/>
                        <a:pt x="7679" y="5556"/>
                        <a:pt x="7741" y="5556"/>
                      </a:cubicBezTo>
                      <a:cubicBezTo>
                        <a:pt x="7803" y="5556"/>
                        <a:pt x="7803" y="5494"/>
                        <a:pt x="7866" y="5494"/>
                      </a:cubicBezTo>
                      <a:cubicBezTo>
                        <a:pt x="7928" y="5431"/>
                        <a:pt x="7928" y="5431"/>
                        <a:pt x="7991" y="5431"/>
                      </a:cubicBezTo>
                      <a:cubicBezTo>
                        <a:pt x="8053" y="5369"/>
                        <a:pt x="8053" y="5369"/>
                        <a:pt x="8116" y="5369"/>
                      </a:cubicBezTo>
                      <a:cubicBezTo>
                        <a:pt x="8178" y="5306"/>
                        <a:pt x="8178" y="5306"/>
                        <a:pt x="8240" y="5306"/>
                      </a:cubicBezTo>
                      <a:cubicBezTo>
                        <a:pt x="8365" y="5244"/>
                        <a:pt x="8553" y="5182"/>
                        <a:pt x="8677" y="5119"/>
                      </a:cubicBezTo>
                      <a:cubicBezTo>
                        <a:pt x="8740" y="5119"/>
                        <a:pt x="8740" y="5057"/>
                        <a:pt x="8802" y="5057"/>
                      </a:cubicBezTo>
                      <a:cubicBezTo>
                        <a:pt x="8865" y="5057"/>
                        <a:pt x="8865" y="5057"/>
                        <a:pt x="8927" y="4994"/>
                      </a:cubicBezTo>
                      <a:cubicBezTo>
                        <a:pt x="8990" y="4994"/>
                        <a:pt x="9052" y="4994"/>
                        <a:pt x="9114" y="4994"/>
                      </a:cubicBezTo>
                      <a:cubicBezTo>
                        <a:pt x="9114" y="4932"/>
                        <a:pt x="9177" y="4932"/>
                        <a:pt x="9239" y="4932"/>
                      </a:cubicBezTo>
                      <a:cubicBezTo>
                        <a:pt x="9239" y="4932"/>
                        <a:pt x="9302" y="4932"/>
                        <a:pt x="9364" y="4869"/>
                      </a:cubicBezTo>
                      <a:cubicBezTo>
                        <a:pt x="9427" y="4869"/>
                        <a:pt x="9427" y="4869"/>
                        <a:pt x="9489" y="4869"/>
                      </a:cubicBezTo>
                      <a:cubicBezTo>
                        <a:pt x="9551" y="4869"/>
                        <a:pt x="9614" y="4869"/>
                        <a:pt x="9614" y="4807"/>
                      </a:cubicBezTo>
                      <a:cubicBezTo>
                        <a:pt x="9676" y="4807"/>
                        <a:pt x="9739" y="4807"/>
                        <a:pt x="9801" y="4807"/>
                      </a:cubicBezTo>
                      <a:cubicBezTo>
                        <a:pt x="9801" y="4807"/>
                        <a:pt x="9864" y="4807"/>
                        <a:pt x="9926" y="4807"/>
                      </a:cubicBezTo>
                      <a:cubicBezTo>
                        <a:pt x="9988" y="4807"/>
                        <a:pt x="10051" y="4745"/>
                        <a:pt x="10051" y="4745"/>
                      </a:cubicBezTo>
                      <a:cubicBezTo>
                        <a:pt x="10113" y="4745"/>
                        <a:pt x="10176" y="4745"/>
                        <a:pt x="10238" y="4745"/>
                      </a:cubicBezTo>
                      <a:cubicBezTo>
                        <a:pt x="10301" y="4745"/>
                        <a:pt x="10363" y="4745"/>
                        <a:pt x="10425" y="4745"/>
                      </a:cubicBezTo>
                      <a:cubicBezTo>
                        <a:pt x="10425" y="4745"/>
                        <a:pt x="10488" y="4745"/>
                        <a:pt x="10488" y="4745"/>
                      </a:cubicBezTo>
                      <a:cubicBezTo>
                        <a:pt x="10613" y="4745"/>
                        <a:pt x="10675" y="4745"/>
                        <a:pt x="10800" y="4745"/>
                      </a:cubicBezTo>
                      <a:cubicBezTo>
                        <a:pt x="10925" y="4745"/>
                        <a:pt x="10987" y="4745"/>
                        <a:pt x="11112" y="4745"/>
                      </a:cubicBezTo>
                      <a:cubicBezTo>
                        <a:pt x="11112" y="4745"/>
                        <a:pt x="11175" y="4745"/>
                        <a:pt x="11175" y="4745"/>
                      </a:cubicBezTo>
                      <a:cubicBezTo>
                        <a:pt x="11237" y="4745"/>
                        <a:pt x="11299" y="4745"/>
                        <a:pt x="11362" y="4745"/>
                      </a:cubicBezTo>
                      <a:cubicBezTo>
                        <a:pt x="11424" y="4745"/>
                        <a:pt x="11487" y="4745"/>
                        <a:pt x="11549" y="4745"/>
                      </a:cubicBezTo>
                      <a:cubicBezTo>
                        <a:pt x="11549" y="4745"/>
                        <a:pt x="11612" y="4807"/>
                        <a:pt x="11674" y="4807"/>
                      </a:cubicBezTo>
                      <a:cubicBezTo>
                        <a:pt x="11736" y="4807"/>
                        <a:pt x="11799" y="4807"/>
                        <a:pt x="11799" y="4807"/>
                      </a:cubicBezTo>
                      <a:cubicBezTo>
                        <a:pt x="11861" y="4807"/>
                        <a:pt x="11924" y="4807"/>
                        <a:pt x="11986" y="4807"/>
                      </a:cubicBezTo>
                      <a:cubicBezTo>
                        <a:pt x="11986" y="4869"/>
                        <a:pt x="12049" y="4869"/>
                        <a:pt x="12111" y="4869"/>
                      </a:cubicBezTo>
                      <a:cubicBezTo>
                        <a:pt x="12173" y="4869"/>
                        <a:pt x="12173" y="4869"/>
                        <a:pt x="12236" y="4869"/>
                      </a:cubicBezTo>
                      <a:cubicBezTo>
                        <a:pt x="12298" y="4932"/>
                        <a:pt x="12361" y="4932"/>
                        <a:pt x="12361" y="4932"/>
                      </a:cubicBezTo>
                      <a:cubicBezTo>
                        <a:pt x="12423" y="4932"/>
                        <a:pt x="12486" y="4932"/>
                        <a:pt x="12486" y="4994"/>
                      </a:cubicBezTo>
                      <a:cubicBezTo>
                        <a:pt x="12548" y="4994"/>
                        <a:pt x="12610" y="4994"/>
                        <a:pt x="12673" y="4994"/>
                      </a:cubicBezTo>
                      <a:cubicBezTo>
                        <a:pt x="12735" y="5057"/>
                        <a:pt x="12735" y="5057"/>
                        <a:pt x="12798" y="5057"/>
                      </a:cubicBezTo>
                      <a:cubicBezTo>
                        <a:pt x="12860" y="5057"/>
                        <a:pt x="12860" y="5119"/>
                        <a:pt x="12923" y="5119"/>
                      </a:cubicBezTo>
                      <a:cubicBezTo>
                        <a:pt x="13047" y="5182"/>
                        <a:pt x="13235" y="5244"/>
                        <a:pt x="13360" y="5306"/>
                      </a:cubicBezTo>
                      <a:cubicBezTo>
                        <a:pt x="13422" y="5306"/>
                        <a:pt x="13422" y="5306"/>
                        <a:pt x="13484" y="5369"/>
                      </a:cubicBezTo>
                      <a:cubicBezTo>
                        <a:pt x="13547" y="5369"/>
                        <a:pt x="13547" y="5369"/>
                        <a:pt x="13609" y="5431"/>
                      </a:cubicBezTo>
                      <a:cubicBezTo>
                        <a:pt x="13672" y="5431"/>
                        <a:pt x="13672" y="5431"/>
                        <a:pt x="13734" y="5494"/>
                      </a:cubicBezTo>
                      <a:cubicBezTo>
                        <a:pt x="13797" y="5494"/>
                        <a:pt x="13797" y="5556"/>
                        <a:pt x="13859" y="5556"/>
                      </a:cubicBezTo>
                      <a:cubicBezTo>
                        <a:pt x="13921" y="5556"/>
                        <a:pt x="13921" y="5618"/>
                        <a:pt x="13984" y="5618"/>
                      </a:cubicBezTo>
                      <a:cubicBezTo>
                        <a:pt x="14046" y="5681"/>
                        <a:pt x="14046" y="5681"/>
                        <a:pt x="14109" y="5681"/>
                      </a:cubicBezTo>
                      <a:cubicBezTo>
                        <a:pt x="14171" y="5743"/>
                        <a:pt x="14171" y="5743"/>
                        <a:pt x="14234" y="5806"/>
                      </a:cubicBezTo>
                      <a:cubicBezTo>
                        <a:pt x="14296" y="5806"/>
                        <a:pt x="14296" y="5868"/>
                        <a:pt x="14358" y="5868"/>
                      </a:cubicBezTo>
                      <a:cubicBezTo>
                        <a:pt x="14358" y="5868"/>
                        <a:pt x="14421" y="5931"/>
                        <a:pt x="14483" y="5931"/>
                      </a:cubicBezTo>
                      <a:cubicBezTo>
                        <a:pt x="14483" y="5993"/>
                        <a:pt x="14546" y="5993"/>
                        <a:pt x="14546" y="6055"/>
                      </a:cubicBezTo>
                      <a:cubicBezTo>
                        <a:pt x="14608" y="6055"/>
                        <a:pt x="14671" y="6118"/>
                        <a:pt x="14671" y="6118"/>
                      </a:cubicBezTo>
                      <a:cubicBezTo>
                        <a:pt x="14733" y="6180"/>
                        <a:pt x="14733" y="6180"/>
                        <a:pt x="14795" y="6243"/>
                      </a:cubicBezTo>
                      <a:cubicBezTo>
                        <a:pt x="14858" y="6243"/>
                        <a:pt x="14858" y="6305"/>
                        <a:pt x="14920" y="6305"/>
                      </a:cubicBezTo>
                      <a:cubicBezTo>
                        <a:pt x="14920" y="6368"/>
                        <a:pt x="14983" y="6368"/>
                        <a:pt x="14983" y="6430"/>
                      </a:cubicBezTo>
                      <a:cubicBezTo>
                        <a:pt x="15045" y="6430"/>
                        <a:pt x="15045" y="6492"/>
                        <a:pt x="15108" y="6492"/>
                      </a:cubicBezTo>
                      <a:cubicBezTo>
                        <a:pt x="15108" y="6492"/>
                        <a:pt x="15108" y="6492"/>
                        <a:pt x="15108" y="6492"/>
                      </a:cubicBezTo>
                      <a:cubicBezTo>
                        <a:pt x="15108" y="6555"/>
                        <a:pt x="15108" y="6555"/>
                        <a:pt x="15170" y="6555"/>
                      </a:cubicBezTo>
                      <a:cubicBezTo>
                        <a:pt x="15170" y="6617"/>
                        <a:pt x="15232" y="6680"/>
                        <a:pt x="15295" y="6680"/>
                      </a:cubicBezTo>
                      <a:cubicBezTo>
                        <a:pt x="15295" y="6742"/>
                        <a:pt x="15357" y="6742"/>
                        <a:pt x="15357" y="6805"/>
                      </a:cubicBezTo>
                      <a:cubicBezTo>
                        <a:pt x="15420" y="6867"/>
                        <a:pt x="15420" y="6867"/>
                        <a:pt x="15482" y="6929"/>
                      </a:cubicBezTo>
                      <a:cubicBezTo>
                        <a:pt x="15482" y="6929"/>
                        <a:pt x="15545" y="6992"/>
                        <a:pt x="15545" y="7054"/>
                      </a:cubicBezTo>
                      <a:cubicBezTo>
                        <a:pt x="15607" y="7054"/>
                        <a:pt x="15607" y="7117"/>
                        <a:pt x="15669" y="7117"/>
                      </a:cubicBezTo>
                      <a:cubicBezTo>
                        <a:pt x="15669" y="7179"/>
                        <a:pt x="15732" y="7242"/>
                        <a:pt x="15732" y="7242"/>
                      </a:cubicBezTo>
                      <a:cubicBezTo>
                        <a:pt x="15732" y="7304"/>
                        <a:pt x="15794" y="7304"/>
                        <a:pt x="15794" y="7366"/>
                      </a:cubicBezTo>
                      <a:cubicBezTo>
                        <a:pt x="15857" y="7429"/>
                        <a:pt x="15857" y="7429"/>
                        <a:pt x="15919" y="7491"/>
                      </a:cubicBezTo>
                      <a:cubicBezTo>
                        <a:pt x="15919" y="7554"/>
                        <a:pt x="15919" y="7554"/>
                        <a:pt x="15982" y="7616"/>
                      </a:cubicBezTo>
                      <a:cubicBezTo>
                        <a:pt x="15982" y="7679"/>
                        <a:pt x="16044" y="7679"/>
                        <a:pt x="16044" y="7741"/>
                      </a:cubicBezTo>
                      <a:cubicBezTo>
                        <a:pt x="16044" y="7803"/>
                        <a:pt x="16106" y="7803"/>
                        <a:pt x="16106" y="7866"/>
                      </a:cubicBezTo>
                      <a:cubicBezTo>
                        <a:pt x="16169" y="7928"/>
                        <a:pt x="16169" y="7928"/>
                        <a:pt x="16169" y="7991"/>
                      </a:cubicBezTo>
                      <a:cubicBezTo>
                        <a:pt x="16231" y="8053"/>
                        <a:pt x="16231" y="8053"/>
                        <a:pt x="16231" y="8116"/>
                      </a:cubicBezTo>
                      <a:cubicBezTo>
                        <a:pt x="16294" y="8178"/>
                        <a:pt x="16294" y="8178"/>
                        <a:pt x="16294" y="8240"/>
                      </a:cubicBezTo>
                      <a:cubicBezTo>
                        <a:pt x="16356" y="8365"/>
                        <a:pt x="16418" y="8553"/>
                        <a:pt x="16481" y="8677"/>
                      </a:cubicBezTo>
                      <a:cubicBezTo>
                        <a:pt x="16481" y="8740"/>
                        <a:pt x="16543" y="8740"/>
                        <a:pt x="16543" y="8802"/>
                      </a:cubicBezTo>
                      <a:cubicBezTo>
                        <a:pt x="16543" y="8865"/>
                        <a:pt x="16543" y="8865"/>
                        <a:pt x="16606" y="8927"/>
                      </a:cubicBezTo>
                      <a:cubicBezTo>
                        <a:pt x="16606" y="8990"/>
                        <a:pt x="16606" y="9052"/>
                        <a:pt x="16606" y="9114"/>
                      </a:cubicBezTo>
                      <a:cubicBezTo>
                        <a:pt x="16668" y="9114"/>
                        <a:pt x="16668" y="9177"/>
                        <a:pt x="16668" y="9239"/>
                      </a:cubicBezTo>
                      <a:cubicBezTo>
                        <a:pt x="16668" y="9239"/>
                        <a:pt x="16668" y="9302"/>
                        <a:pt x="16731" y="9364"/>
                      </a:cubicBezTo>
                      <a:cubicBezTo>
                        <a:pt x="16731" y="9427"/>
                        <a:pt x="16731" y="9427"/>
                        <a:pt x="16731" y="9489"/>
                      </a:cubicBezTo>
                      <a:cubicBezTo>
                        <a:pt x="16731" y="9551"/>
                        <a:pt x="16731" y="9614"/>
                        <a:pt x="16793" y="9614"/>
                      </a:cubicBezTo>
                      <a:cubicBezTo>
                        <a:pt x="16793" y="9676"/>
                        <a:pt x="16793" y="9739"/>
                        <a:pt x="16793" y="9801"/>
                      </a:cubicBezTo>
                      <a:cubicBezTo>
                        <a:pt x="16793" y="9801"/>
                        <a:pt x="16793" y="9864"/>
                        <a:pt x="16793" y="9926"/>
                      </a:cubicBezTo>
                      <a:cubicBezTo>
                        <a:pt x="16793" y="9988"/>
                        <a:pt x="16855" y="10051"/>
                        <a:pt x="16855" y="10051"/>
                      </a:cubicBezTo>
                      <a:cubicBezTo>
                        <a:pt x="16855" y="10113"/>
                        <a:pt x="16855" y="10176"/>
                        <a:pt x="16855" y="10238"/>
                      </a:cubicBezTo>
                      <a:cubicBezTo>
                        <a:pt x="16855" y="10301"/>
                        <a:pt x="16855" y="10363"/>
                        <a:pt x="16855" y="10425"/>
                      </a:cubicBezTo>
                      <a:cubicBezTo>
                        <a:pt x="16855" y="10425"/>
                        <a:pt x="16855" y="10488"/>
                        <a:pt x="16855" y="10488"/>
                      </a:cubicBezTo>
                      <a:cubicBezTo>
                        <a:pt x="16855" y="10613"/>
                        <a:pt x="16855" y="10675"/>
                        <a:pt x="16855" y="10800"/>
                      </a:cubicBezTo>
                      <a:cubicBezTo>
                        <a:pt x="16855" y="10925"/>
                        <a:pt x="16855" y="10987"/>
                        <a:pt x="16855" y="11112"/>
                      </a:cubicBezTo>
                      <a:close/>
                    </a:path>
                  </a:pathLst>
                </a:custGeom>
                <a:solidFill>
                  <a:srgbClr val="FF641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6" name="Shape 214"/>
                <p:cNvSpPr/>
                <p:nvPr/>
              </p:nvSpPr>
              <p:spPr>
                <a:xfrm>
                  <a:off x="0" y="0"/>
                  <a:ext cx="578858" cy="578858"/>
                </a:xfrm>
                <a:custGeom>
                  <a:avLst/>
                  <a:gdLst/>
                  <a:ahLst/>
                  <a:cxnLst>
                    <a:cxn ang="0">
                      <a:pos x="wd2" y="hd2"/>
                    </a:cxn>
                    <a:cxn ang="5400000">
                      <a:pos x="wd2" y="hd2"/>
                    </a:cxn>
                    <a:cxn ang="10800000">
                      <a:pos x="wd2" y="hd2"/>
                    </a:cxn>
                    <a:cxn ang="16200000">
                      <a:pos x="wd2" y="hd2"/>
                    </a:cxn>
                  </a:cxnLst>
                  <a:rect l="0" t="0" r="r" b="b"/>
                  <a:pathLst>
                    <a:path w="21600" h="21600" extrusionOk="0">
                      <a:moveTo>
                        <a:pt x="11814" y="477"/>
                      </a:moveTo>
                      <a:cubicBezTo>
                        <a:pt x="12411" y="477"/>
                        <a:pt x="12888" y="955"/>
                        <a:pt x="12888" y="1492"/>
                      </a:cubicBezTo>
                      <a:cubicBezTo>
                        <a:pt x="12888" y="3341"/>
                        <a:pt x="12888" y="3341"/>
                        <a:pt x="12888" y="3341"/>
                      </a:cubicBezTo>
                      <a:cubicBezTo>
                        <a:pt x="13485" y="3520"/>
                        <a:pt x="14082" y="3759"/>
                        <a:pt x="14619" y="4057"/>
                      </a:cubicBezTo>
                      <a:cubicBezTo>
                        <a:pt x="15931" y="2745"/>
                        <a:pt x="15931" y="2745"/>
                        <a:pt x="15931" y="2745"/>
                      </a:cubicBezTo>
                      <a:cubicBezTo>
                        <a:pt x="16110" y="2566"/>
                        <a:pt x="16349" y="2446"/>
                        <a:pt x="16648" y="2446"/>
                      </a:cubicBezTo>
                      <a:cubicBezTo>
                        <a:pt x="16886" y="2446"/>
                        <a:pt x="17185" y="2566"/>
                        <a:pt x="17364" y="2745"/>
                      </a:cubicBezTo>
                      <a:cubicBezTo>
                        <a:pt x="18855" y="4236"/>
                        <a:pt x="18855" y="4236"/>
                        <a:pt x="18855" y="4236"/>
                      </a:cubicBezTo>
                      <a:cubicBezTo>
                        <a:pt x="19213" y="4654"/>
                        <a:pt x="19213" y="5310"/>
                        <a:pt x="18855" y="5669"/>
                      </a:cubicBezTo>
                      <a:cubicBezTo>
                        <a:pt x="17543" y="6981"/>
                        <a:pt x="17543" y="6981"/>
                        <a:pt x="17543" y="6981"/>
                      </a:cubicBezTo>
                      <a:cubicBezTo>
                        <a:pt x="17841" y="7518"/>
                        <a:pt x="18080" y="8115"/>
                        <a:pt x="18259" y="8712"/>
                      </a:cubicBezTo>
                      <a:cubicBezTo>
                        <a:pt x="20108" y="8712"/>
                        <a:pt x="20108" y="8712"/>
                        <a:pt x="20108" y="8712"/>
                      </a:cubicBezTo>
                      <a:cubicBezTo>
                        <a:pt x="20645" y="8712"/>
                        <a:pt x="21123" y="9189"/>
                        <a:pt x="21123" y="9786"/>
                      </a:cubicBezTo>
                      <a:cubicBezTo>
                        <a:pt x="21123" y="10800"/>
                        <a:pt x="21123" y="10800"/>
                        <a:pt x="21123" y="10800"/>
                      </a:cubicBezTo>
                      <a:cubicBezTo>
                        <a:pt x="21123" y="11814"/>
                        <a:pt x="21123" y="11814"/>
                        <a:pt x="21123" y="11814"/>
                      </a:cubicBezTo>
                      <a:cubicBezTo>
                        <a:pt x="21123" y="12411"/>
                        <a:pt x="20645" y="12888"/>
                        <a:pt x="20108" y="12888"/>
                      </a:cubicBezTo>
                      <a:cubicBezTo>
                        <a:pt x="18259" y="12888"/>
                        <a:pt x="18259" y="12888"/>
                        <a:pt x="18259" y="12888"/>
                      </a:cubicBezTo>
                      <a:cubicBezTo>
                        <a:pt x="18080" y="13485"/>
                        <a:pt x="17841" y="14082"/>
                        <a:pt x="17543" y="14619"/>
                      </a:cubicBezTo>
                      <a:cubicBezTo>
                        <a:pt x="18855" y="15931"/>
                        <a:pt x="18855" y="15931"/>
                        <a:pt x="18855" y="15931"/>
                      </a:cubicBezTo>
                      <a:cubicBezTo>
                        <a:pt x="19213" y="16290"/>
                        <a:pt x="19213" y="16946"/>
                        <a:pt x="18855" y="17364"/>
                      </a:cubicBezTo>
                      <a:cubicBezTo>
                        <a:pt x="17364" y="18855"/>
                        <a:pt x="17364" y="18855"/>
                        <a:pt x="17364" y="18855"/>
                      </a:cubicBezTo>
                      <a:cubicBezTo>
                        <a:pt x="17185" y="19034"/>
                        <a:pt x="16886" y="19154"/>
                        <a:pt x="16648" y="19154"/>
                      </a:cubicBezTo>
                      <a:cubicBezTo>
                        <a:pt x="16349" y="19154"/>
                        <a:pt x="16110" y="19034"/>
                        <a:pt x="15931" y="18855"/>
                      </a:cubicBezTo>
                      <a:cubicBezTo>
                        <a:pt x="14619" y="17543"/>
                        <a:pt x="14619" y="17543"/>
                        <a:pt x="14619" y="17543"/>
                      </a:cubicBezTo>
                      <a:cubicBezTo>
                        <a:pt x="14082" y="17841"/>
                        <a:pt x="13485" y="18080"/>
                        <a:pt x="12888" y="18259"/>
                      </a:cubicBezTo>
                      <a:cubicBezTo>
                        <a:pt x="12888" y="20108"/>
                        <a:pt x="12888" y="20108"/>
                        <a:pt x="12888" y="20108"/>
                      </a:cubicBezTo>
                      <a:cubicBezTo>
                        <a:pt x="12888" y="20645"/>
                        <a:pt x="12411" y="21123"/>
                        <a:pt x="11814" y="21123"/>
                      </a:cubicBezTo>
                      <a:cubicBezTo>
                        <a:pt x="10800" y="21123"/>
                        <a:pt x="10800" y="21123"/>
                        <a:pt x="10800" y="21123"/>
                      </a:cubicBezTo>
                      <a:cubicBezTo>
                        <a:pt x="9786" y="21123"/>
                        <a:pt x="9786" y="21123"/>
                        <a:pt x="9786" y="21123"/>
                      </a:cubicBezTo>
                      <a:cubicBezTo>
                        <a:pt x="9189" y="21123"/>
                        <a:pt x="8712" y="20645"/>
                        <a:pt x="8712" y="20108"/>
                      </a:cubicBezTo>
                      <a:cubicBezTo>
                        <a:pt x="8712" y="18259"/>
                        <a:pt x="8712" y="18259"/>
                        <a:pt x="8712" y="18259"/>
                      </a:cubicBezTo>
                      <a:cubicBezTo>
                        <a:pt x="8115" y="18080"/>
                        <a:pt x="7518" y="17841"/>
                        <a:pt x="6981" y="17543"/>
                      </a:cubicBezTo>
                      <a:cubicBezTo>
                        <a:pt x="5669" y="18855"/>
                        <a:pt x="5669" y="18855"/>
                        <a:pt x="5669" y="18855"/>
                      </a:cubicBezTo>
                      <a:cubicBezTo>
                        <a:pt x="5490" y="19034"/>
                        <a:pt x="5251" y="19154"/>
                        <a:pt x="4952" y="19154"/>
                      </a:cubicBezTo>
                      <a:cubicBezTo>
                        <a:pt x="4714" y="19154"/>
                        <a:pt x="4415" y="19034"/>
                        <a:pt x="4236" y="18855"/>
                      </a:cubicBezTo>
                      <a:cubicBezTo>
                        <a:pt x="2745" y="17364"/>
                        <a:pt x="2745" y="17364"/>
                        <a:pt x="2745" y="17364"/>
                      </a:cubicBezTo>
                      <a:cubicBezTo>
                        <a:pt x="2387" y="16946"/>
                        <a:pt x="2387" y="16290"/>
                        <a:pt x="2745" y="15931"/>
                      </a:cubicBezTo>
                      <a:cubicBezTo>
                        <a:pt x="4057" y="14619"/>
                        <a:pt x="4057" y="14619"/>
                        <a:pt x="4057" y="14619"/>
                      </a:cubicBezTo>
                      <a:cubicBezTo>
                        <a:pt x="3759" y="14082"/>
                        <a:pt x="3520" y="13485"/>
                        <a:pt x="3341" y="12888"/>
                      </a:cubicBezTo>
                      <a:cubicBezTo>
                        <a:pt x="1492" y="12888"/>
                        <a:pt x="1492" y="12888"/>
                        <a:pt x="1492" y="12888"/>
                      </a:cubicBezTo>
                      <a:cubicBezTo>
                        <a:pt x="955" y="12888"/>
                        <a:pt x="477" y="12411"/>
                        <a:pt x="477" y="11814"/>
                      </a:cubicBezTo>
                      <a:cubicBezTo>
                        <a:pt x="477" y="10800"/>
                        <a:pt x="477" y="10800"/>
                        <a:pt x="477" y="10800"/>
                      </a:cubicBezTo>
                      <a:cubicBezTo>
                        <a:pt x="477" y="9786"/>
                        <a:pt x="477" y="9786"/>
                        <a:pt x="477" y="9786"/>
                      </a:cubicBezTo>
                      <a:cubicBezTo>
                        <a:pt x="477" y="9189"/>
                        <a:pt x="955" y="8712"/>
                        <a:pt x="1492" y="8712"/>
                      </a:cubicBezTo>
                      <a:cubicBezTo>
                        <a:pt x="3341" y="8712"/>
                        <a:pt x="3341" y="8712"/>
                        <a:pt x="3341" y="8712"/>
                      </a:cubicBezTo>
                      <a:cubicBezTo>
                        <a:pt x="3520" y="8115"/>
                        <a:pt x="3759" y="7518"/>
                        <a:pt x="4057" y="6981"/>
                      </a:cubicBezTo>
                      <a:cubicBezTo>
                        <a:pt x="2745" y="5669"/>
                        <a:pt x="2745" y="5669"/>
                        <a:pt x="2745" y="5669"/>
                      </a:cubicBezTo>
                      <a:cubicBezTo>
                        <a:pt x="2387" y="5310"/>
                        <a:pt x="2387" y="4654"/>
                        <a:pt x="2745" y="4236"/>
                      </a:cubicBezTo>
                      <a:cubicBezTo>
                        <a:pt x="4236" y="2745"/>
                        <a:pt x="4236" y="2745"/>
                        <a:pt x="4236" y="2745"/>
                      </a:cubicBezTo>
                      <a:cubicBezTo>
                        <a:pt x="4415" y="2566"/>
                        <a:pt x="4714" y="2446"/>
                        <a:pt x="4952" y="2446"/>
                      </a:cubicBezTo>
                      <a:cubicBezTo>
                        <a:pt x="5251" y="2446"/>
                        <a:pt x="5490" y="2566"/>
                        <a:pt x="5669" y="2745"/>
                      </a:cubicBezTo>
                      <a:cubicBezTo>
                        <a:pt x="6981" y="4057"/>
                        <a:pt x="6981" y="4057"/>
                        <a:pt x="6981" y="4057"/>
                      </a:cubicBezTo>
                      <a:cubicBezTo>
                        <a:pt x="7518" y="3759"/>
                        <a:pt x="8115" y="3520"/>
                        <a:pt x="8712" y="3341"/>
                      </a:cubicBezTo>
                      <a:cubicBezTo>
                        <a:pt x="8712" y="1492"/>
                        <a:pt x="8712" y="1492"/>
                        <a:pt x="8712" y="1492"/>
                      </a:cubicBezTo>
                      <a:cubicBezTo>
                        <a:pt x="8712" y="955"/>
                        <a:pt x="9189" y="477"/>
                        <a:pt x="9786" y="477"/>
                      </a:cubicBezTo>
                      <a:cubicBezTo>
                        <a:pt x="10800" y="477"/>
                        <a:pt x="10800" y="477"/>
                        <a:pt x="10800" y="477"/>
                      </a:cubicBezTo>
                      <a:cubicBezTo>
                        <a:pt x="11814" y="477"/>
                        <a:pt x="11814" y="477"/>
                        <a:pt x="11814" y="477"/>
                      </a:cubicBezTo>
                      <a:moveTo>
                        <a:pt x="6683" y="14917"/>
                      </a:moveTo>
                      <a:cubicBezTo>
                        <a:pt x="6683" y="14917"/>
                        <a:pt x="6683" y="14917"/>
                        <a:pt x="6683" y="14917"/>
                      </a:cubicBezTo>
                      <a:cubicBezTo>
                        <a:pt x="6743" y="14917"/>
                        <a:pt x="6743" y="14977"/>
                        <a:pt x="6802" y="14977"/>
                      </a:cubicBezTo>
                      <a:cubicBezTo>
                        <a:pt x="6802" y="15036"/>
                        <a:pt x="6862" y="15036"/>
                        <a:pt x="6862" y="15096"/>
                      </a:cubicBezTo>
                      <a:cubicBezTo>
                        <a:pt x="6922" y="15096"/>
                        <a:pt x="6981" y="15156"/>
                        <a:pt x="6981" y="15156"/>
                      </a:cubicBezTo>
                      <a:cubicBezTo>
                        <a:pt x="7041" y="15215"/>
                        <a:pt x="7041" y="15215"/>
                        <a:pt x="7101" y="15275"/>
                      </a:cubicBezTo>
                      <a:cubicBezTo>
                        <a:pt x="7101" y="15275"/>
                        <a:pt x="7160" y="15335"/>
                        <a:pt x="7220" y="15335"/>
                      </a:cubicBezTo>
                      <a:cubicBezTo>
                        <a:pt x="7220" y="15394"/>
                        <a:pt x="7280" y="15394"/>
                        <a:pt x="7280" y="15454"/>
                      </a:cubicBezTo>
                      <a:cubicBezTo>
                        <a:pt x="7339" y="15454"/>
                        <a:pt x="7399" y="15514"/>
                        <a:pt x="7399" y="15514"/>
                      </a:cubicBezTo>
                      <a:cubicBezTo>
                        <a:pt x="7459" y="15514"/>
                        <a:pt x="7459" y="15573"/>
                        <a:pt x="7518" y="15573"/>
                      </a:cubicBezTo>
                      <a:cubicBezTo>
                        <a:pt x="7578" y="15633"/>
                        <a:pt x="7578" y="15633"/>
                        <a:pt x="7638" y="15693"/>
                      </a:cubicBezTo>
                      <a:cubicBezTo>
                        <a:pt x="7697" y="15693"/>
                        <a:pt x="7697" y="15693"/>
                        <a:pt x="7757" y="15752"/>
                      </a:cubicBezTo>
                      <a:cubicBezTo>
                        <a:pt x="7817" y="15752"/>
                        <a:pt x="7817" y="15812"/>
                        <a:pt x="7876" y="15812"/>
                      </a:cubicBezTo>
                      <a:cubicBezTo>
                        <a:pt x="7936" y="15812"/>
                        <a:pt x="7936" y="15872"/>
                        <a:pt x="7996" y="15872"/>
                      </a:cubicBezTo>
                      <a:cubicBezTo>
                        <a:pt x="8055" y="15931"/>
                        <a:pt x="8055" y="15931"/>
                        <a:pt x="8115" y="15931"/>
                      </a:cubicBezTo>
                      <a:cubicBezTo>
                        <a:pt x="8175" y="15991"/>
                        <a:pt x="8175" y="15991"/>
                        <a:pt x="8234" y="15991"/>
                      </a:cubicBezTo>
                      <a:cubicBezTo>
                        <a:pt x="8294" y="16051"/>
                        <a:pt x="8294" y="16051"/>
                        <a:pt x="8354" y="16051"/>
                      </a:cubicBezTo>
                      <a:cubicBezTo>
                        <a:pt x="8473" y="16110"/>
                        <a:pt x="8652" y="16170"/>
                        <a:pt x="8771" y="16230"/>
                      </a:cubicBezTo>
                      <a:cubicBezTo>
                        <a:pt x="8831" y="16230"/>
                        <a:pt x="8831" y="16290"/>
                        <a:pt x="8891" y="16290"/>
                      </a:cubicBezTo>
                      <a:cubicBezTo>
                        <a:pt x="8950" y="16290"/>
                        <a:pt x="8950" y="16290"/>
                        <a:pt x="9010" y="16349"/>
                      </a:cubicBezTo>
                      <a:cubicBezTo>
                        <a:pt x="9070" y="16349"/>
                        <a:pt x="9129" y="16349"/>
                        <a:pt x="9129" y="16349"/>
                      </a:cubicBezTo>
                      <a:cubicBezTo>
                        <a:pt x="9189" y="16409"/>
                        <a:pt x="9249" y="16409"/>
                        <a:pt x="9308" y="16409"/>
                      </a:cubicBezTo>
                      <a:cubicBezTo>
                        <a:pt x="9308" y="16409"/>
                        <a:pt x="9368" y="16409"/>
                        <a:pt x="9428" y="16469"/>
                      </a:cubicBezTo>
                      <a:cubicBezTo>
                        <a:pt x="9487" y="16469"/>
                        <a:pt x="9487" y="16469"/>
                        <a:pt x="9547" y="16469"/>
                      </a:cubicBezTo>
                      <a:cubicBezTo>
                        <a:pt x="9607" y="16469"/>
                        <a:pt x="9666" y="16469"/>
                        <a:pt x="9666" y="16528"/>
                      </a:cubicBezTo>
                      <a:cubicBezTo>
                        <a:pt x="9726" y="16528"/>
                        <a:pt x="9786" y="16528"/>
                        <a:pt x="9845" y="16528"/>
                      </a:cubicBezTo>
                      <a:cubicBezTo>
                        <a:pt x="9845" y="16528"/>
                        <a:pt x="9905" y="16528"/>
                        <a:pt x="9965" y="16528"/>
                      </a:cubicBezTo>
                      <a:cubicBezTo>
                        <a:pt x="10024" y="16528"/>
                        <a:pt x="10084" y="16588"/>
                        <a:pt x="10084" y="16588"/>
                      </a:cubicBezTo>
                      <a:cubicBezTo>
                        <a:pt x="10144" y="16588"/>
                        <a:pt x="10203" y="16588"/>
                        <a:pt x="10263" y="16588"/>
                      </a:cubicBezTo>
                      <a:cubicBezTo>
                        <a:pt x="10323" y="16588"/>
                        <a:pt x="10382" y="16588"/>
                        <a:pt x="10442" y="16588"/>
                      </a:cubicBezTo>
                      <a:cubicBezTo>
                        <a:pt x="10442" y="16588"/>
                        <a:pt x="10502" y="16588"/>
                        <a:pt x="10502" y="16588"/>
                      </a:cubicBezTo>
                      <a:cubicBezTo>
                        <a:pt x="10621" y="16588"/>
                        <a:pt x="10681" y="16588"/>
                        <a:pt x="10800" y="16588"/>
                      </a:cubicBezTo>
                      <a:cubicBezTo>
                        <a:pt x="10919" y="16588"/>
                        <a:pt x="10979" y="16588"/>
                        <a:pt x="11098" y="16588"/>
                      </a:cubicBezTo>
                      <a:cubicBezTo>
                        <a:pt x="11098" y="16588"/>
                        <a:pt x="11158" y="16588"/>
                        <a:pt x="11158" y="16588"/>
                      </a:cubicBezTo>
                      <a:cubicBezTo>
                        <a:pt x="11218" y="16588"/>
                        <a:pt x="11277" y="16588"/>
                        <a:pt x="11337" y="16588"/>
                      </a:cubicBezTo>
                      <a:cubicBezTo>
                        <a:pt x="11397" y="16588"/>
                        <a:pt x="11456" y="16588"/>
                        <a:pt x="11516" y="16588"/>
                      </a:cubicBezTo>
                      <a:cubicBezTo>
                        <a:pt x="11516" y="16588"/>
                        <a:pt x="11576" y="16528"/>
                        <a:pt x="11635" y="16528"/>
                      </a:cubicBezTo>
                      <a:cubicBezTo>
                        <a:pt x="11695" y="16528"/>
                        <a:pt x="11755" y="16528"/>
                        <a:pt x="11755" y="16528"/>
                      </a:cubicBezTo>
                      <a:cubicBezTo>
                        <a:pt x="11814" y="16528"/>
                        <a:pt x="11874" y="16528"/>
                        <a:pt x="11934" y="16528"/>
                      </a:cubicBezTo>
                      <a:cubicBezTo>
                        <a:pt x="11934" y="16469"/>
                        <a:pt x="11993" y="16469"/>
                        <a:pt x="12053" y="16469"/>
                      </a:cubicBezTo>
                      <a:cubicBezTo>
                        <a:pt x="12113" y="16469"/>
                        <a:pt x="12113" y="16469"/>
                        <a:pt x="12172" y="16469"/>
                      </a:cubicBezTo>
                      <a:cubicBezTo>
                        <a:pt x="12232" y="16409"/>
                        <a:pt x="12292" y="16409"/>
                        <a:pt x="12292" y="16409"/>
                      </a:cubicBezTo>
                      <a:cubicBezTo>
                        <a:pt x="12351" y="16409"/>
                        <a:pt x="12411" y="16409"/>
                        <a:pt x="12471" y="16349"/>
                      </a:cubicBezTo>
                      <a:cubicBezTo>
                        <a:pt x="12471" y="16349"/>
                        <a:pt x="12530" y="16349"/>
                        <a:pt x="12590" y="16349"/>
                      </a:cubicBezTo>
                      <a:cubicBezTo>
                        <a:pt x="12650" y="16290"/>
                        <a:pt x="12650" y="16290"/>
                        <a:pt x="12709" y="16290"/>
                      </a:cubicBezTo>
                      <a:cubicBezTo>
                        <a:pt x="12769" y="16290"/>
                        <a:pt x="12769" y="16230"/>
                        <a:pt x="12829" y="16230"/>
                      </a:cubicBezTo>
                      <a:cubicBezTo>
                        <a:pt x="12948" y="16170"/>
                        <a:pt x="13127" y="16110"/>
                        <a:pt x="13246" y="16051"/>
                      </a:cubicBezTo>
                      <a:cubicBezTo>
                        <a:pt x="13306" y="16051"/>
                        <a:pt x="13306" y="16051"/>
                        <a:pt x="13366" y="15991"/>
                      </a:cubicBezTo>
                      <a:cubicBezTo>
                        <a:pt x="13425" y="15991"/>
                        <a:pt x="13425" y="15991"/>
                        <a:pt x="13485" y="15931"/>
                      </a:cubicBezTo>
                      <a:cubicBezTo>
                        <a:pt x="13545" y="15931"/>
                        <a:pt x="13545" y="15931"/>
                        <a:pt x="13604" y="15872"/>
                      </a:cubicBezTo>
                      <a:cubicBezTo>
                        <a:pt x="13664" y="15872"/>
                        <a:pt x="13664" y="15812"/>
                        <a:pt x="13724" y="15812"/>
                      </a:cubicBezTo>
                      <a:cubicBezTo>
                        <a:pt x="13783" y="15812"/>
                        <a:pt x="13783" y="15752"/>
                        <a:pt x="13843" y="15752"/>
                      </a:cubicBezTo>
                      <a:cubicBezTo>
                        <a:pt x="13903" y="15693"/>
                        <a:pt x="13903" y="15693"/>
                        <a:pt x="13962" y="15693"/>
                      </a:cubicBezTo>
                      <a:cubicBezTo>
                        <a:pt x="14022" y="15633"/>
                        <a:pt x="14022" y="15633"/>
                        <a:pt x="14082" y="15573"/>
                      </a:cubicBezTo>
                      <a:cubicBezTo>
                        <a:pt x="14141" y="15573"/>
                        <a:pt x="14141" y="15514"/>
                        <a:pt x="14201" y="15514"/>
                      </a:cubicBezTo>
                      <a:cubicBezTo>
                        <a:pt x="14201" y="15514"/>
                        <a:pt x="14261" y="15454"/>
                        <a:pt x="14320" y="15454"/>
                      </a:cubicBezTo>
                      <a:cubicBezTo>
                        <a:pt x="14320" y="15394"/>
                        <a:pt x="14380" y="15394"/>
                        <a:pt x="14380" y="15335"/>
                      </a:cubicBezTo>
                      <a:cubicBezTo>
                        <a:pt x="14440" y="15335"/>
                        <a:pt x="14499" y="15275"/>
                        <a:pt x="14499" y="15275"/>
                      </a:cubicBezTo>
                      <a:cubicBezTo>
                        <a:pt x="14559" y="15215"/>
                        <a:pt x="14559" y="15215"/>
                        <a:pt x="14619" y="15156"/>
                      </a:cubicBezTo>
                      <a:cubicBezTo>
                        <a:pt x="14678" y="15156"/>
                        <a:pt x="14678" y="15096"/>
                        <a:pt x="14738" y="15096"/>
                      </a:cubicBezTo>
                      <a:cubicBezTo>
                        <a:pt x="14738" y="15036"/>
                        <a:pt x="14798" y="14977"/>
                        <a:pt x="14857" y="14977"/>
                      </a:cubicBezTo>
                      <a:cubicBezTo>
                        <a:pt x="14857" y="14917"/>
                        <a:pt x="14857" y="14917"/>
                        <a:pt x="14917" y="14917"/>
                      </a:cubicBezTo>
                      <a:cubicBezTo>
                        <a:pt x="14917" y="14857"/>
                        <a:pt x="14977" y="14857"/>
                        <a:pt x="14977" y="14798"/>
                      </a:cubicBezTo>
                      <a:cubicBezTo>
                        <a:pt x="15036" y="14798"/>
                        <a:pt x="15036" y="14738"/>
                        <a:pt x="15096" y="14738"/>
                      </a:cubicBezTo>
                      <a:cubicBezTo>
                        <a:pt x="15096" y="14678"/>
                        <a:pt x="15156" y="14619"/>
                        <a:pt x="15156" y="14619"/>
                      </a:cubicBezTo>
                      <a:cubicBezTo>
                        <a:pt x="15215" y="14559"/>
                        <a:pt x="15215" y="14559"/>
                        <a:pt x="15275" y="14499"/>
                      </a:cubicBezTo>
                      <a:cubicBezTo>
                        <a:pt x="15275" y="14499"/>
                        <a:pt x="15335" y="14440"/>
                        <a:pt x="15335" y="14380"/>
                      </a:cubicBezTo>
                      <a:cubicBezTo>
                        <a:pt x="15394" y="14380"/>
                        <a:pt x="15394" y="14320"/>
                        <a:pt x="15454" y="14320"/>
                      </a:cubicBezTo>
                      <a:cubicBezTo>
                        <a:pt x="15454" y="14261"/>
                        <a:pt x="15514" y="14201"/>
                        <a:pt x="15514" y="14201"/>
                      </a:cubicBezTo>
                      <a:cubicBezTo>
                        <a:pt x="15514" y="14141"/>
                        <a:pt x="15573" y="14141"/>
                        <a:pt x="15573" y="14082"/>
                      </a:cubicBezTo>
                      <a:cubicBezTo>
                        <a:pt x="15633" y="14022"/>
                        <a:pt x="15633" y="14022"/>
                        <a:pt x="15693" y="13962"/>
                      </a:cubicBezTo>
                      <a:cubicBezTo>
                        <a:pt x="15693" y="13903"/>
                        <a:pt x="15693" y="13903"/>
                        <a:pt x="15752" y="13843"/>
                      </a:cubicBezTo>
                      <a:cubicBezTo>
                        <a:pt x="15752" y="13783"/>
                        <a:pt x="15812" y="13783"/>
                        <a:pt x="15812" y="13724"/>
                      </a:cubicBezTo>
                      <a:cubicBezTo>
                        <a:pt x="15812" y="13664"/>
                        <a:pt x="15872" y="13664"/>
                        <a:pt x="15872" y="13604"/>
                      </a:cubicBezTo>
                      <a:cubicBezTo>
                        <a:pt x="15931" y="13545"/>
                        <a:pt x="15931" y="13545"/>
                        <a:pt x="15931" y="13485"/>
                      </a:cubicBezTo>
                      <a:cubicBezTo>
                        <a:pt x="15991" y="13425"/>
                        <a:pt x="15991" y="13425"/>
                        <a:pt x="15991" y="13366"/>
                      </a:cubicBezTo>
                      <a:cubicBezTo>
                        <a:pt x="16051" y="13306"/>
                        <a:pt x="16051" y="13306"/>
                        <a:pt x="16051" y="13246"/>
                      </a:cubicBezTo>
                      <a:cubicBezTo>
                        <a:pt x="16110" y="13127"/>
                        <a:pt x="16170" y="12948"/>
                        <a:pt x="16230" y="12829"/>
                      </a:cubicBezTo>
                      <a:cubicBezTo>
                        <a:pt x="16230" y="12769"/>
                        <a:pt x="16290" y="12769"/>
                        <a:pt x="16290" y="12709"/>
                      </a:cubicBezTo>
                      <a:cubicBezTo>
                        <a:pt x="16290" y="12650"/>
                        <a:pt x="16290" y="12650"/>
                        <a:pt x="16349" y="12590"/>
                      </a:cubicBezTo>
                      <a:cubicBezTo>
                        <a:pt x="16349" y="12530"/>
                        <a:pt x="16349" y="12471"/>
                        <a:pt x="16349" y="12471"/>
                      </a:cubicBezTo>
                      <a:cubicBezTo>
                        <a:pt x="16409" y="12411"/>
                        <a:pt x="16409" y="12351"/>
                        <a:pt x="16409" y="12292"/>
                      </a:cubicBezTo>
                      <a:cubicBezTo>
                        <a:pt x="16409" y="12292"/>
                        <a:pt x="16409" y="12232"/>
                        <a:pt x="16469" y="12172"/>
                      </a:cubicBezTo>
                      <a:cubicBezTo>
                        <a:pt x="16469" y="12113"/>
                        <a:pt x="16469" y="12113"/>
                        <a:pt x="16469" y="12053"/>
                      </a:cubicBezTo>
                      <a:cubicBezTo>
                        <a:pt x="16469" y="11993"/>
                        <a:pt x="16469" y="11934"/>
                        <a:pt x="16528" y="11934"/>
                      </a:cubicBezTo>
                      <a:cubicBezTo>
                        <a:pt x="16528" y="11874"/>
                        <a:pt x="16528" y="11814"/>
                        <a:pt x="16528" y="11755"/>
                      </a:cubicBezTo>
                      <a:cubicBezTo>
                        <a:pt x="16528" y="11755"/>
                        <a:pt x="16528" y="11695"/>
                        <a:pt x="16528" y="11635"/>
                      </a:cubicBezTo>
                      <a:cubicBezTo>
                        <a:pt x="16528" y="11576"/>
                        <a:pt x="16588" y="11516"/>
                        <a:pt x="16588" y="11456"/>
                      </a:cubicBezTo>
                      <a:cubicBezTo>
                        <a:pt x="16588" y="11456"/>
                        <a:pt x="16588" y="11397"/>
                        <a:pt x="16588" y="11337"/>
                      </a:cubicBezTo>
                      <a:cubicBezTo>
                        <a:pt x="16588" y="11277"/>
                        <a:pt x="16588" y="11218"/>
                        <a:pt x="16588" y="11158"/>
                      </a:cubicBezTo>
                      <a:cubicBezTo>
                        <a:pt x="16588" y="11158"/>
                        <a:pt x="16588" y="11098"/>
                        <a:pt x="16588" y="11098"/>
                      </a:cubicBezTo>
                      <a:cubicBezTo>
                        <a:pt x="16588" y="10979"/>
                        <a:pt x="16588" y="10919"/>
                        <a:pt x="16588" y="10800"/>
                      </a:cubicBezTo>
                      <a:cubicBezTo>
                        <a:pt x="16588" y="10681"/>
                        <a:pt x="16588" y="10621"/>
                        <a:pt x="16588" y="10502"/>
                      </a:cubicBezTo>
                      <a:cubicBezTo>
                        <a:pt x="16588" y="10502"/>
                        <a:pt x="16588" y="10442"/>
                        <a:pt x="16588" y="10442"/>
                      </a:cubicBezTo>
                      <a:cubicBezTo>
                        <a:pt x="16588" y="10382"/>
                        <a:pt x="16588" y="10323"/>
                        <a:pt x="16588" y="10263"/>
                      </a:cubicBezTo>
                      <a:cubicBezTo>
                        <a:pt x="16588" y="10203"/>
                        <a:pt x="16588" y="10144"/>
                        <a:pt x="16588" y="10084"/>
                      </a:cubicBezTo>
                      <a:cubicBezTo>
                        <a:pt x="16588" y="10084"/>
                        <a:pt x="16528" y="10024"/>
                        <a:pt x="16528" y="9965"/>
                      </a:cubicBezTo>
                      <a:cubicBezTo>
                        <a:pt x="16528" y="9905"/>
                        <a:pt x="16528" y="9845"/>
                        <a:pt x="16528" y="9845"/>
                      </a:cubicBezTo>
                      <a:cubicBezTo>
                        <a:pt x="16528" y="9786"/>
                        <a:pt x="16528" y="9726"/>
                        <a:pt x="16528" y="9666"/>
                      </a:cubicBezTo>
                      <a:cubicBezTo>
                        <a:pt x="16469" y="9666"/>
                        <a:pt x="16469" y="9607"/>
                        <a:pt x="16469" y="9547"/>
                      </a:cubicBezTo>
                      <a:cubicBezTo>
                        <a:pt x="16469" y="9487"/>
                        <a:pt x="16469" y="9487"/>
                        <a:pt x="16469" y="9428"/>
                      </a:cubicBezTo>
                      <a:cubicBezTo>
                        <a:pt x="16409" y="9368"/>
                        <a:pt x="16409" y="9308"/>
                        <a:pt x="16409" y="9308"/>
                      </a:cubicBezTo>
                      <a:cubicBezTo>
                        <a:pt x="16409" y="9249"/>
                        <a:pt x="16409" y="9189"/>
                        <a:pt x="16349" y="9189"/>
                      </a:cubicBezTo>
                      <a:cubicBezTo>
                        <a:pt x="16349" y="9129"/>
                        <a:pt x="16349" y="9070"/>
                        <a:pt x="16349" y="9010"/>
                      </a:cubicBezTo>
                      <a:cubicBezTo>
                        <a:pt x="16290" y="8950"/>
                        <a:pt x="16290" y="8950"/>
                        <a:pt x="16290" y="8891"/>
                      </a:cubicBezTo>
                      <a:cubicBezTo>
                        <a:pt x="16290" y="8831"/>
                        <a:pt x="16230" y="8831"/>
                        <a:pt x="16230" y="8771"/>
                      </a:cubicBezTo>
                      <a:cubicBezTo>
                        <a:pt x="16170" y="8652"/>
                        <a:pt x="16110" y="8473"/>
                        <a:pt x="16051" y="8354"/>
                      </a:cubicBezTo>
                      <a:cubicBezTo>
                        <a:pt x="16051" y="8294"/>
                        <a:pt x="16051" y="8294"/>
                        <a:pt x="15991" y="8234"/>
                      </a:cubicBezTo>
                      <a:cubicBezTo>
                        <a:pt x="15991" y="8175"/>
                        <a:pt x="15991" y="8175"/>
                        <a:pt x="15931" y="8115"/>
                      </a:cubicBezTo>
                      <a:cubicBezTo>
                        <a:pt x="15931" y="8055"/>
                        <a:pt x="15931" y="8055"/>
                        <a:pt x="15872" y="7996"/>
                      </a:cubicBezTo>
                      <a:cubicBezTo>
                        <a:pt x="15872" y="7936"/>
                        <a:pt x="15812" y="7936"/>
                        <a:pt x="15812" y="7876"/>
                      </a:cubicBezTo>
                      <a:cubicBezTo>
                        <a:pt x="15812" y="7817"/>
                        <a:pt x="15752" y="7817"/>
                        <a:pt x="15752" y="7757"/>
                      </a:cubicBezTo>
                      <a:cubicBezTo>
                        <a:pt x="15693" y="7697"/>
                        <a:pt x="15693" y="7697"/>
                        <a:pt x="15693" y="7638"/>
                      </a:cubicBezTo>
                      <a:cubicBezTo>
                        <a:pt x="15633" y="7578"/>
                        <a:pt x="15633" y="7578"/>
                        <a:pt x="15573" y="7518"/>
                      </a:cubicBezTo>
                      <a:cubicBezTo>
                        <a:pt x="15573" y="7459"/>
                        <a:pt x="15514" y="7459"/>
                        <a:pt x="15514" y="7399"/>
                      </a:cubicBezTo>
                      <a:cubicBezTo>
                        <a:pt x="15514" y="7399"/>
                        <a:pt x="15454" y="7339"/>
                        <a:pt x="15454" y="7280"/>
                      </a:cubicBezTo>
                      <a:cubicBezTo>
                        <a:pt x="15394" y="7280"/>
                        <a:pt x="15394" y="7220"/>
                        <a:pt x="15335" y="7220"/>
                      </a:cubicBezTo>
                      <a:cubicBezTo>
                        <a:pt x="15335" y="7160"/>
                        <a:pt x="15275" y="7101"/>
                        <a:pt x="15275" y="7101"/>
                      </a:cubicBezTo>
                      <a:cubicBezTo>
                        <a:pt x="15215" y="7041"/>
                        <a:pt x="15215" y="7041"/>
                        <a:pt x="15156" y="6981"/>
                      </a:cubicBezTo>
                      <a:cubicBezTo>
                        <a:pt x="15156" y="6922"/>
                        <a:pt x="15096" y="6922"/>
                        <a:pt x="15096" y="6862"/>
                      </a:cubicBezTo>
                      <a:cubicBezTo>
                        <a:pt x="15036" y="6862"/>
                        <a:pt x="14977" y="6802"/>
                        <a:pt x="14977" y="6743"/>
                      </a:cubicBezTo>
                      <a:cubicBezTo>
                        <a:pt x="14917" y="6743"/>
                        <a:pt x="14917" y="6743"/>
                        <a:pt x="14917" y="6683"/>
                      </a:cubicBezTo>
                      <a:cubicBezTo>
                        <a:pt x="14917" y="6683"/>
                        <a:pt x="14917" y="6683"/>
                        <a:pt x="14917" y="6683"/>
                      </a:cubicBezTo>
                      <a:cubicBezTo>
                        <a:pt x="14857" y="6683"/>
                        <a:pt x="14857" y="6623"/>
                        <a:pt x="14798" y="6623"/>
                      </a:cubicBezTo>
                      <a:cubicBezTo>
                        <a:pt x="14798" y="6564"/>
                        <a:pt x="14738" y="6564"/>
                        <a:pt x="14738" y="6504"/>
                      </a:cubicBezTo>
                      <a:cubicBezTo>
                        <a:pt x="14678" y="6504"/>
                        <a:pt x="14678" y="6444"/>
                        <a:pt x="14619" y="6444"/>
                      </a:cubicBezTo>
                      <a:cubicBezTo>
                        <a:pt x="14559" y="6385"/>
                        <a:pt x="14559" y="6385"/>
                        <a:pt x="14499" y="6325"/>
                      </a:cubicBezTo>
                      <a:cubicBezTo>
                        <a:pt x="14499" y="6325"/>
                        <a:pt x="14440" y="6265"/>
                        <a:pt x="14380" y="6265"/>
                      </a:cubicBezTo>
                      <a:cubicBezTo>
                        <a:pt x="14380" y="6206"/>
                        <a:pt x="14320" y="6206"/>
                        <a:pt x="14320" y="6146"/>
                      </a:cubicBezTo>
                      <a:cubicBezTo>
                        <a:pt x="14261" y="6146"/>
                        <a:pt x="14201" y="6086"/>
                        <a:pt x="14201" y="6086"/>
                      </a:cubicBezTo>
                      <a:cubicBezTo>
                        <a:pt x="14141" y="6086"/>
                        <a:pt x="14141" y="6027"/>
                        <a:pt x="14082" y="6027"/>
                      </a:cubicBezTo>
                      <a:cubicBezTo>
                        <a:pt x="14022" y="5967"/>
                        <a:pt x="14022" y="5967"/>
                        <a:pt x="13962" y="5907"/>
                      </a:cubicBezTo>
                      <a:cubicBezTo>
                        <a:pt x="13903" y="5907"/>
                        <a:pt x="13903" y="5907"/>
                        <a:pt x="13843" y="5848"/>
                      </a:cubicBezTo>
                      <a:cubicBezTo>
                        <a:pt x="13783" y="5848"/>
                        <a:pt x="13783" y="5788"/>
                        <a:pt x="13724" y="5788"/>
                      </a:cubicBezTo>
                      <a:cubicBezTo>
                        <a:pt x="13664" y="5788"/>
                        <a:pt x="13664" y="5728"/>
                        <a:pt x="13604" y="5728"/>
                      </a:cubicBezTo>
                      <a:cubicBezTo>
                        <a:pt x="13545" y="5669"/>
                        <a:pt x="13545" y="5669"/>
                        <a:pt x="13485" y="5669"/>
                      </a:cubicBezTo>
                      <a:cubicBezTo>
                        <a:pt x="13425" y="5609"/>
                        <a:pt x="13425" y="5609"/>
                        <a:pt x="13366" y="5609"/>
                      </a:cubicBezTo>
                      <a:cubicBezTo>
                        <a:pt x="13306" y="5549"/>
                        <a:pt x="13306" y="5549"/>
                        <a:pt x="13246" y="5549"/>
                      </a:cubicBezTo>
                      <a:cubicBezTo>
                        <a:pt x="13127" y="5490"/>
                        <a:pt x="12948" y="5430"/>
                        <a:pt x="12829" y="5370"/>
                      </a:cubicBezTo>
                      <a:cubicBezTo>
                        <a:pt x="12769" y="5370"/>
                        <a:pt x="12769" y="5310"/>
                        <a:pt x="12709" y="5310"/>
                      </a:cubicBezTo>
                      <a:cubicBezTo>
                        <a:pt x="12650" y="5310"/>
                        <a:pt x="12650" y="5310"/>
                        <a:pt x="12590" y="5251"/>
                      </a:cubicBezTo>
                      <a:cubicBezTo>
                        <a:pt x="12530" y="5251"/>
                        <a:pt x="12471" y="5251"/>
                        <a:pt x="12411" y="5251"/>
                      </a:cubicBezTo>
                      <a:cubicBezTo>
                        <a:pt x="12411" y="5191"/>
                        <a:pt x="12351" y="5191"/>
                        <a:pt x="12292" y="5191"/>
                      </a:cubicBezTo>
                      <a:cubicBezTo>
                        <a:pt x="12292" y="5191"/>
                        <a:pt x="12232" y="5191"/>
                        <a:pt x="12172" y="5131"/>
                      </a:cubicBezTo>
                      <a:cubicBezTo>
                        <a:pt x="12113" y="5131"/>
                        <a:pt x="12113" y="5131"/>
                        <a:pt x="12053" y="5131"/>
                      </a:cubicBezTo>
                      <a:cubicBezTo>
                        <a:pt x="11993" y="5131"/>
                        <a:pt x="11934" y="5131"/>
                        <a:pt x="11934" y="5072"/>
                      </a:cubicBezTo>
                      <a:cubicBezTo>
                        <a:pt x="11874" y="5072"/>
                        <a:pt x="11814" y="5072"/>
                        <a:pt x="11755" y="5072"/>
                      </a:cubicBezTo>
                      <a:cubicBezTo>
                        <a:pt x="11755" y="5072"/>
                        <a:pt x="11695" y="5072"/>
                        <a:pt x="11635" y="5072"/>
                      </a:cubicBezTo>
                      <a:cubicBezTo>
                        <a:pt x="11576" y="5072"/>
                        <a:pt x="11516" y="5012"/>
                        <a:pt x="11516" y="5012"/>
                      </a:cubicBezTo>
                      <a:cubicBezTo>
                        <a:pt x="11456" y="5012"/>
                        <a:pt x="11397" y="5012"/>
                        <a:pt x="11337" y="5012"/>
                      </a:cubicBezTo>
                      <a:cubicBezTo>
                        <a:pt x="11277" y="5012"/>
                        <a:pt x="11218" y="5012"/>
                        <a:pt x="11158" y="5012"/>
                      </a:cubicBezTo>
                      <a:cubicBezTo>
                        <a:pt x="11158" y="5012"/>
                        <a:pt x="11098" y="5012"/>
                        <a:pt x="11098" y="5012"/>
                      </a:cubicBezTo>
                      <a:cubicBezTo>
                        <a:pt x="10979" y="5012"/>
                        <a:pt x="10919" y="5012"/>
                        <a:pt x="10800" y="5012"/>
                      </a:cubicBezTo>
                      <a:cubicBezTo>
                        <a:pt x="10681" y="5012"/>
                        <a:pt x="10621" y="5012"/>
                        <a:pt x="10502" y="5012"/>
                      </a:cubicBezTo>
                      <a:cubicBezTo>
                        <a:pt x="10502" y="5012"/>
                        <a:pt x="10442" y="5012"/>
                        <a:pt x="10442" y="5012"/>
                      </a:cubicBezTo>
                      <a:cubicBezTo>
                        <a:pt x="10382" y="5012"/>
                        <a:pt x="10323" y="5012"/>
                        <a:pt x="10263" y="5012"/>
                      </a:cubicBezTo>
                      <a:cubicBezTo>
                        <a:pt x="10203" y="5012"/>
                        <a:pt x="10144" y="5012"/>
                        <a:pt x="10084" y="5012"/>
                      </a:cubicBezTo>
                      <a:cubicBezTo>
                        <a:pt x="10084" y="5012"/>
                        <a:pt x="10024" y="5072"/>
                        <a:pt x="9965" y="5072"/>
                      </a:cubicBezTo>
                      <a:cubicBezTo>
                        <a:pt x="9905" y="5072"/>
                        <a:pt x="9845" y="5072"/>
                        <a:pt x="9845" y="5072"/>
                      </a:cubicBezTo>
                      <a:cubicBezTo>
                        <a:pt x="9786" y="5072"/>
                        <a:pt x="9726" y="5072"/>
                        <a:pt x="9666" y="5072"/>
                      </a:cubicBezTo>
                      <a:cubicBezTo>
                        <a:pt x="9666" y="5131"/>
                        <a:pt x="9607" y="5131"/>
                        <a:pt x="9547" y="5131"/>
                      </a:cubicBezTo>
                      <a:cubicBezTo>
                        <a:pt x="9487" y="5131"/>
                        <a:pt x="9487" y="5131"/>
                        <a:pt x="9428" y="5131"/>
                      </a:cubicBezTo>
                      <a:cubicBezTo>
                        <a:pt x="9368" y="5191"/>
                        <a:pt x="9308" y="5191"/>
                        <a:pt x="9308" y="5191"/>
                      </a:cubicBezTo>
                      <a:cubicBezTo>
                        <a:pt x="9249" y="5191"/>
                        <a:pt x="9189" y="5191"/>
                        <a:pt x="9189" y="5251"/>
                      </a:cubicBezTo>
                      <a:cubicBezTo>
                        <a:pt x="9129" y="5251"/>
                        <a:pt x="9070" y="5251"/>
                        <a:pt x="9010" y="5251"/>
                      </a:cubicBezTo>
                      <a:cubicBezTo>
                        <a:pt x="8950" y="5310"/>
                        <a:pt x="8950" y="5310"/>
                        <a:pt x="8891" y="5310"/>
                      </a:cubicBezTo>
                      <a:cubicBezTo>
                        <a:pt x="8831" y="5310"/>
                        <a:pt x="8831" y="5370"/>
                        <a:pt x="8771" y="5370"/>
                      </a:cubicBezTo>
                      <a:cubicBezTo>
                        <a:pt x="8652" y="5430"/>
                        <a:pt x="8473" y="5490"/>
                        <a:pt x="8354" y="5549"/>
                      </a:cubicBezTo>
                      <a:cubicBezTo>
                        <a:pt x="8294" y="5549"/>
                        <a:pt x="8294" y="5549"/>
                        <a:pt x="8234" y="5609"/>
                      </a:cubicBezTo>
                      <a:cubicBezTo>
                        <a:pt x="8175" y="5609"/>
                        <a:pt x="8175" y="5609"/>
                        <a:pt x="8115" y="5669"/>
                      </a:cubicBezTo>
                      <a:cubicBezTo>
                        <a:pt x="8055" y="5669"/>
                        <a:pt x="8055" y="5669"/>
                        <a:pt x="7996" y="5728"/>
                      </a:cubicBezTo>
                      <a:cubicBezTo>
                        <a:pt x="7936" y="5728"/>
                        <a:pt x="7936" y="5788"/>
                        <a:pt x="7876" y="5788"/>
                      </a:cubicBezTo>
                      <a:cubicBezTo>
                        <a:pt x="7817" y="5788"/>
                        <a:pt x="7817" y="5848"/>
                        <a:pt x="7757" y="5848"/>
                      </a:cubicBezTo>
                      <a:cubicBezTo>
                        <a:pt x="7697" y="5907"/>
                        <a:pt x="7697" y="5907"/>
                        <a:pt x="7638" y="5907"/>
                      </a:cubicBezTo>
                      <a:cubicBezTo>
                        <a:pt x="7578" y="5967"/>
                        <a:pt x="7578" y="5967"/>
                        <a:pt x="7518" y="6027"/>
                      </a:cubicBezTo>
                      <a:cubicBezTo>
                        <a:pt x="7459" y="6027"/>
                        <a:pt x="7459" y="6086"/>
                        <a:pt x="7399" y="6086"/>
                      </a:cubicBezTo>
                      <a:cubicBezTo>
                        <a:pt x="7399" y="6086"/>
                        <a:pt x="7339" y="6146"/>
                        <a:pt x="7280" y="6146"/>
                      </a:cubicBezTo>
                      <a:cubicBezTo>
                        <a:pt x="7280" y="6206"/>
                        <a:pt x="7220" y="6206"/>
                        <a:pt x="7220" y="6265"/>
                      </a:cubicBezTo>
                      <a:cubicBezTo>
                        <a:pt x="7160" y="6265"/>
                        <a:pt x="7101" y="6325"/>
                        <a:pt x="7101" y="6325"/>
                      </a:cubicBezTo>
                      <a:cubicBezTo>
                        <a:pt x="7041" y="6385"/>
                        <a:pt x="7041" y="6385"/>
                        <a:pt x="6981" y="6444"/>
                      </a:cubicBezTo>
                      <a:cubicBezTo>
                        <a:pt x="6922" y="6444"/>
                        <a:pt x="6922" y="6504"/>
                        <a:pt x="6862" y="6504"/>
                      </a:cubicBezTo>
                      <a:cubicBezTo>
                        <a:pt x="6862" y="6564"/>
                        <a:pt x="6802" y="6623"/>
                        <a:pt x="6743" y="6623"/>
                      </a:cubicBezTo>
                      <a:cubicBezTo>
                        <a:pt x="6743" y="6683"/>
                        <a:pt x="6743" y="6683"/>
                        <a:pt x="6683" y="6683"/>
                      </a:cubicBezTo>
                      <a:cubicBezTo>
                        <a:pt x="6683" y="6683"/>
                        <a:pt x="6683" y="6683"/>
                        <a:pt x="6683" y="6683"/>
                      </a:cubicBezTo>
                      <a:cubicBezTo>
                        <a:pt x="6683" y="6743"/>
                        <a:pt x="6623" y="6743"/>
                        <a:pt x="6623" y="6802"/>
                      </a:cubicBezTo>
                      <a:cubicBezTo>
                        <a:pt x="6564" y="6802"/>
                        <a:pt x="6564" y="6862"/>
                        <a:pt x="6504" y="6862"/>
                      </a:cubicBezTo>
                      <a:cubicBezTo>
                        <a:pt x="6504" y="6922"/>
                        <a:pt x="6444" y="6981"/>
                        <a:pt x="6444" y="6981"/>
                      </a:cubicBezTo>
                      <a:cubicBezTo>
                        <a:pt x="6385" y="7041"/>
                        <a:pt x="6385" y="7041"/>
                        <a:pt x="6325" y="7101"/>
                      </a:cubicBezTo>
                      <a:cubicBezTo>
                        <a:pt x="6325" y="7101"/>
                        <a:pt x="6265" y="7160"/>
                        <a:pt x="6265" y="7220"/>
                      </a:cubicBezTo>
                      <a:cubicBezTo>
                        <a:pt x="6206" y="7220"/>
                        <a:pt x="6206" y="7280"/>
                        <a:pt x="6146" y="7280"/>
                      </a:cubicBezTo>
                      <a:cubicBezTo>
                        <a:pt x="6146" y="7339"/>
                        <a:pt x="6086" y="7399"/>
                        <a:pt x="6086" y="7399"/>
                      </a:cubicBezTo>
                      <a:cubicBezTo>
                        <a:pt x="6086" y="7459"/>
                        <a:pt x="6027" y="7459"/>
                        <a:pt x="6027" y="7518"/>
                      </a:cubicBezTo>
                      <a:cubicBezTo>
                        <a:pt x="5967" y="7578"/>
                        <a:pt x="5967" y="7578"/>
                        <a:pt x="5907" y="7638"/>
                      </a:cubicBezTo>
                      <a:cubicBezTo>
                        <a:pt x="5907" y="7697"/>
                        <a:pt x="5907" y="7697"/>
                        <a:pt x="5848" y="7757"/>
                      </a:cubicBezTo>
                      <a:cubicBezTo>
                        <a:pt x="5848" y="7817"/>
                        <a:pt x="5788" y="7817"/>
                        <a:pt x="5788" y="7876"/>
                      </a:cubicBezTo>
                      <a:cubicBezTo>
                        <a:pt x="5788" y="7936"/>
                        <a:pt x="5728" y="7936"/>
                        <a:pt x="5728" y="7996"/>
                      </a:cubicBezTo>
                      <a:cubicBezTo>
                        <a:pt x="5669" y="8055"/>
                        <a:pt x="5669" y="8055"/>
                        <a:pt x="5669" y="8115"/>
                      </a:cubicBezTo>
                      <a:cubicBezTo>
                        <a:pt x="5609" y="8175"/>
                        <a:pt x="5609" y="8175"/>
                        <a:pt x="5609" y="8234"/>
                      </a:cubicBezTo>
                      <a:cubicBezTo>
                        <a:pt x="5549" y="8294"/>
                        <a:pt x="5549" y="8294"/>
                        <a:pt x="5549" y="8354"/>
                      </a:cubicBezTo>
                      <a:cubicBezTo>
                        <a:pt x="5490" y="8473"/>
                        <a:pt x="5430" y="8652"/>
                        <a:pt x="5370" y="8771"/>
                      </a:cubicBezTo>
                      <a:cubicBezTo>
                        <a:pt x="5370" y="8831"/>
                        <a:pt x="5310" y="8831"/>
                        <a:pt x="5310" y="8891"/>
                      </a:cubicBezTo>
                      <a:cubicBezTo>
                        <a:pt x="5310" y="8950"/>
                        <a:pt x="5310" y="8950"/>
                        <a:pt x="5251" y="9010"/>
                      </a:cubicBezTo>
                      <a:cubicBezTo>
                        <a:pt x="5251" y="9070"/>
                        <a:pt x="5251" y="9129"/>
                        <a:pt x="5251" y="9189"/>
                      </a:cubicBezTo>
                      <a:cubicBezTo>
                        <a:pt x="5191" y="9189"/>
                        <a:pt x="5191" y="9249"/>
                        <a:pt x="5191" y="9308"/>
                      </a:cubicBezTo>
                      <a:cubicBezTo>
                        <a:pt x="5191" y="9308"/>
                        <a:pt x="5191" y="9368"/>
                        <a:pt x="5131" y="9428"/>
                      </a:cubicBezTo>
                      <a:cubicBezTo>
                        <a:pt x="5131" y="9487"/>
                        <a:pt x="5131" y="9487"/>
                        <a:pt x="5131" y="9547"/>
                      </a:cubicBezTo>
                      <a:cubicBezTo>
                        <a:pt x="5131" y="9607"/>
                        <a:pt x="5131" y="9666"/>
                        <a:pt x="5072" y="9666"/>
                      </a:cubicBezTo>
                      <a:cubicBezTo>
                        <a:pt x="5072" y="9726"/>
                        <a:pt x="5072" y="9786"/>
                        <a:pt x="5072" y="9845"/>
                      </a:cubicBezTo>
                      <a:cubicBezTo>
                        <a:pt x="5072" y="9845"/>
                        <a:pt x="5072" y="9905"/>
                        <a:pt x="5072" y="9965"/>
                      </a:cubicBezTo>
                      <a:cubicBezTo>
                        <a:pt x="5072" y="10024"/>
                        <a:pt x="5012" y="10084"/>
                        <a:pt x="5012" y="10084"/>
                      </a:cubicBezTo>
                      <a:cubicBezTo>
                        <a:pt x="5012" y="10144"/>
                        <a:pt x="5012" y="10203"/>
                        <a:pt x="5012" y="10263"/>
                      </a:cubicBezTo>
                      <a:cubicBezTo>
                        <a:pt x="5012" y="10323"/>
                        <a:pt x="5012" y="10382"/>
                        <a:pt x="5012" y="10442"/>
                      </a:cubicBezTo>
                      <a:cubicBezTo>
                        <a:pt x="5012" y="10442"/>
                        <a:pt x="5012" y="10502"/>
                        <a:pt x="5012" y="10502"/>
                      </a:cubicBezTo>
                      <a:cubicBezTo>
                        <a:pt x="5012" y="10621"/>
                        <a:pt x="5012" y="10681"/>
                        <a:pt x="5012" y="10800"/>
                      </a:cubicBezTo>
                      <a:cubicBezTo>
                        <a:pt x="5012" y="10919"/>
                        <a:pt x="5012" y="10979"/>
                        <a:pt x="5012" y="11098"/>
                      </a:cubicBezTo>
                      <a:cubicBezTo>
                        <a:pt x="5012" y="11098"/>
                        <a:pt x="5012" y="11158"/>
                        <a:pt x="5012" y="11158"/>
                      </a:cubicBezTo>
                      <a:cubicBezTo>
                        <a:pt x="5012" y="11218"/>
                        <a:pt x="5012" y="11277"/>
                        <a:pt x="5012" y="11337"/>
                      </a:cubicBezTo>
                      <a:cubicBezTo>
                        <a:pt x="5012" y="11397"/>
                        <a:pt x="5012" y="11456"/>
                        <a:pt x="5012" y="11456"/>
                      </a:cubicBezTo>
                      <a:cubicBezTo>
                        <a:pt x="5012" y="11516"/>
                        <a:pt x="5072" y="11576"/>
                        <a:pt x="5072" y="11635"/>
                      </a:cubicBezTo>
                      <a:cubicBezTo>
                        <a:pt x="5072" y="11695"/>
                        <a:pt x="5072" y="11755"/>
                        <a:pt x="5072" y="11755"/>
                      </a:cubicBezTo>
                      <a:cubicBezTo>
                        <a:pt x="5072" y="11814"/>
                        <a:pt x="5072" y="11874"/>
                        <a:pt x="5072" y="11934"/>
                      </a:cubicBezTo>
                      <a:cubicBezTo>
                        <a:pt x="5131" y="11934"/>
                        <a:pt x="5131" y="11993"/>
                        <a:pt x="5131" y="12053"/>
                      </a:cubicBezTo>
                      <a:cubicBezTo>
                        <a:pt x="5131" y="12113"/>
                        <a:pt x="5131" y="12113"/>
                        <a:pt x="5131" y="12172"/>
                      </a:cubicBezTo>
                      <a:cubicBezTo>
                        <a:pt x="5191" y="12232"/>
                        <a:pt x="5191" y="12292"/>
                        <a:pt x="5191" y="12292"/>
                      </a:cubicBezTo>
                      <a:cubicBezTo>
                        <a:pt x="5191" y="12351"/>
                        <a:pt x="5191" y="12411"/>
                        <a:pt x="5251" y="12471"/>
                      </a:cubicBezTo>
                      <a:cubicBezTo>
                        <a:pt x="5251" y="12471"/>
                        <a:pt x="5251" y="12530"/>
                        <a:pt x="5251" y="12590"/>
                      </a:cubicBezTo>
                      <a:cubicBezTo>
                        <a:pt x="5310" y="12650"/>
                        <a:pt x="5310" y="12650"/>
                        <a:pt x="5310" y="12709"/>
                      </a:cubicBezTo>
                      <a:cubicBezTo>
                        <a:pt x="5310" y="12769"/>
                        <a:pt x="5370" y="12769"/>
                        <a:pt x="5370" y="12829"/>
                      </a:cubicBezTo>
                      <a:cubicBezTo>
                        <a:pt x="5430" y="12948"/>
                        <a:pt x="5490" y="13127"/>
                        <a:pt x="5549" y="13246"/>
                      </a:cubicBezTo>
                      <a:cubicBezTo>
                        <a:pt x="5549" y="13306"/>
                        <a:pt x="5549" y="13306"/>
                        <a:pt x="5609" y="13366"/>
                      </a:cubicBezTo>
                      <a:cubicBezTo>
                        <a:pt x="5609" y="13425"/>
                        <a:pt x="5609" y="13425"/>
                        <a:pt x="5669" y="13485"/>
                      </a:cubicBezTo>
                      <a:cubicBezTo>
                        <a:pt x="5669" y="13545"/>
                        <a:pt x="5669" y="13545"/>
                        <a:pt x="5728" y="13604"/>
                      </a:cubicBezTo>
                      <a:cubicBezTo>
                        <a:pt x="5728" y="13664"/>
                        <a:pt x="5788" y="13664"/>
                        <a:pt x="5788" y="13724"/>
                      </a:cubicBezTo>
                      <a:cubicBezTo>
                        <a:pt x="5788" y="13783"/>
                        <a:pt x="5848" y="13783"/>
                        <a:pt x="5848" y="13843"/>
                      </a:cubicBezTo>
                      <a:cubicBezTo>
                        <a:pt x="5907" y="13903"/>
                        <a:pt x="5907" y="13903"/>
                        <a:pt x="5907" y="13962"/>
                      </a:cubicBezTo>
                      <a:cubicBezTo>
                        <a:pt x="5967" y="14022"/>
                        <a:pt x="5967" y="14022"/>
                        <a:pt x="6027" y="14082"/>
                      </a:cubicBezTo>
                      <a:cubicBezTo>
                        <a:pt x="6027" y="14141"/>
                        <a:pt x="6086" y="14141"/>
                        <a:pt x="6086" y="14201"/>
                      </a:cubicBezTo>
                      <a:cubicBezTo>
                        <a:pt x="6086" y="14201"/>
                        <a:pt x="6146" y="14261"/>
                        <a:pt x="6146" y="14320"/>
                      </a:cubicBezTo>
                      <a:cubicBezTo>
                        <a:pt x="6206" y="14320"/>
                        <a:pt x="6206" y="14380"/>
                        <a:pt x="6265" y="14380"/>
                      </a:cubicBezTo>
                      <a:cubicBezTo>
                        <a:pt x="6265" y="14440"/>
                        <a:pt x="6325" y="14499"/>
                        <a:pt x="6325" y="14499"/>
                      </a:cubicBezTo>
                      <a:cubicBezTo>
                        <a:pt x="6385" y="14559"/>
                        <a:pt x="6385" y="14559"/>
                        <a:pt x="6444" y="14619"/>
                      </a:cubicBezTo>
                      <a:cubicBezTo>
                        <a:pt x="6444" y="14619"/>
                        <a:pt x="6504" y="14678"/>
                        <a:pt x="6504" y="14738"/>
                      </a:cubicBezTo>
                      <a:cubicBezTo>
                        <a:pt x="6564" y="14738"/>
                        <a:pt x="6564" y="14798"/>
                        <a:pt x="6623" y="14857"/>
                      </a:cubicBezTo>
                      <a:cubicBezTo>
                        <a:pt x="6623" y="14857"/>
                        <a:pt x="6683" y="14857"/>
                        <a:pt x="6683" y="14917"/>
                      </a:cubicBezTo>
                      <a:moveTo>
                        <a:pt x="11814" y="0"/>
                      </a:moveTo>
                      <a:cubicBezTo>
                        <a:pt x="10800" y="0"/>
                        <a:pt x="10800" y="0"/>
                        <a:pt x="10800" y="0"/>
                      </a:cubicBezTo>
                      <a:cubicBezTo>
                        <a:pt x="9786" y="0"/>
                        <a:pt x="9786" y="0"/>
                        <a:pt x="9786" y="0"/>
                      </a:cubicBezTo>
                      <a:cubicBezTo>
                        <a:pt x="8950" y="0"/>
                        <a:pt x="8234" y="656"/>
                        <a:pt x="8234" y="1492"/>
                      </a:cubicBezTo>
                      <a:cubicBezTo>
                        <a:pt x="8234" y="2983"/>
                        <a:pt x="8234" y="2983"/>
                        <a:pt x="8234" y="2983"/>
                      </a:cubicBezTo>
                      <a:cubicBezTo>
                        <a:pt x="7876" y="3103"/>
                        <a:pt x="7459" y="3282"/>
                        <a:pt x="7101" y="3461"/>
                      </a:cubicBezTo>
                      <a:cubicBezTo>
                        <a:pt x="6027" y="2446"/>
                        <a:pt x="6027" y="2446"/>
                        <a:pt x="6027" y="2446"/>
                      </a:cubicBezTo>
                      <a:cubicBezTo>
                        <a:pt x="5728" y="2148"/>
                        <a:pt x="5370" y="1969"/>
                        <a:pt x="4952" y="1969"/>
                      </a:cubicBezTo>
                      <a:cubicBezTo>
                        <a:pt x="4535" y="1969"/>
                        <a:pt x="4177" y="2148"/>
                        <a:pt x="3878" y="2446"/>
                      </a:cubicBezTo>
                      <a:cubicBezTo>
                        <a:pt x="2446" y="3878"/>
                        <a:pt x="2446" y="3878"/>
                        <a:pt x="2446" y="3878"/>
                      </a:cubicBezTo>
                      <a:cubicBezTo>
                        <a:pt x="1850" y="4475"/>
                        <a:pt x="1850" y="5430"/>
                        <a:pt x="2446" y="6027"/>
                      </a:cubicBezTo>
                      <a:cubicBezTo>
                        <a:pt x="3461" y="7101"/>
                        <a:pt x="3461" y="7101"/>
                        <a:pt x="3461" y="7101"/>
                      </a:cubicBezTo>
                      <a:cubicBezTo>
                        <a:pt x="3282" y="7459"/>
                        <a:pt x="3103" y="7876"/>
                        <a:pt x="2983" y="8234"/>
                      </a:cubicBezTo>
                      <a:cubicBezTo>
                        <a:pt x="1492" y="8234"/>
                        <a:pt x="1492" y="8234"/>
                        <a:pt x="1492" y="8234"/>
                      </a:cubicBezTo>
                      <a:cubicBezTo>
                        <a:pt x="656" y="8234"/>
                        <a:pt x="0" y="8950"/>
                        <a:pt x="0" y="9786"/>
                      </a:cubicBezTo>
                      <a:cubicBezTo>
                        <a:pt x="0" y="10800"/>
                        <a:pt x="0" y="10800"/>
                        <a:pt x="0" y="10800"/>
                      </a:cubicBezTo>
                      <a:cubicBezTo>
                        <a:pt x="0" y="11814"/>
                        <a:pt x="0" y="11814"/>
                        <a:pt x="0" y="11814"/>
                      </a:cubicBezTo>
                      <a:cubicBezTo>
                        <a:pt x="0" y="12650"/>
                        <a:pt x="656" y="13366"/>
                        <a:pt x="1492" y="13366"/>
                      </a:cubicBezTo>
                      <a:cubicBezTo>
                        <a:pt x="2983" y="13366"/>
                        <a:pt x="2983" y="13366"/>
                        <a:pt x="2983" y="13366"/>
                      </a:cubicBezTo>
                      <a:cubicBezTo>
                        <a:pt x="3103" y="13724"/>
                        <a:pt x="3282" y="14141"/>
                        <a:pt x="3461" y="14559"/>
                      </a:cubicBezTo>
                      <a:cubicBezTo>
                        <a:pt x="2446" y="15573"/>
                        <a:pt x="2446" y="15573"/>
                        <a:pt x="2446" y="15573"/>
                      </a:cubicBezTo>
                      <a:cubicBezTo>
                        <a:pt x="1850" y="16170"/>
                        <a:pt x="1850" y="17125"/>
                        <a:pt x="2446" y="17722"/>
                      </a:cubicBezTo>
                      <a:cubicBezTo>
                        <a:pt x="3878" y="19154"/>
                        <a:pt x="3878" y="19154"/>
                        <a:pt x="3878" y="19154"/>
                      </a:cubicBezTo>
                      <a:cubicBezTo>
                        <a:pt x="4177" y="19452"/>
                        <a:pt x="4535" y="19631"/>
                        <a:pt x="4952" y="19631"/>
                      </a:cubicBezTo>
                      <a:cubicBezTo>
                        <a:pt x="5370" y="19631"/>
                        <a:pt x="5728" y="19452"/>
                        <a:pt x="6027" y="19154"/>
                      </a:cubicBezTo>
                      <a:cubicBezTo>
                        <a:pt x="7101" y="18139"/>
                        <a:pt x="7101" y="18139"/>
                        <a:pt x="7101" y="18139"/>
                      </a:cubicBezTo>
                      <a:cubicBezTo>
                        <a:pt x="7459" y="18318"/>
                        <a:pt x="7876" y="18497"/>
                        <a:pt x="8234" y="18617"/>
                      </a:cubicBezTo>
                      <a:cubicBezTo>
                        <a:pt x="8234" y="20108"/>
                        <a:pt x="8234" y="20108"/>
                        <a:pt x="8234" y="20108"/>
                      </a:cubicBezTo>
                      <a:cubicBezTo>
                        <a:pt x="8234" y="20944"/>
                        <a:pt x="8950" y="21600"/>
                        <a:pt x="9786" y="21600"/>
                      </a:cubicBezTo>
                      <a:cubicBezTo>
                        <a:pt x="10800" y="21600"/>
                        <a:pt x="10800" y="21600"/>
                        <a:pt x="10800" y="21600"/>
                      </a:cubicBezTo>
                      <a:cubicBezTo>
                        <a:pt x="11814" y="21600"/>
                        <a:pt x="11814" y="21600"/>
                        <a:pt x="11814" y="21600"/>
                      </a:cubicBezTo>
                      <a:cubicBezTo>
                        <a:pt x="12650" y="21600"/>
                        <a:pt x="13366" y="20944"/>
                        <a:pt x="13366" y="20108"/>
                      </a:cubicBezTo>
                      <a:cubicBezTo>
                        <a:pt x="13366" y="18617"/>
                        <a:pt x="13366" y="18617"/>
                        <a:pt x="13366" y="18617"/>
                      </a:cubicBezTo>
                      <a:cubicBezTo>
                        <a:pt x="13724" y="18497"/>
                        <a:pt x="14141" y="18318"/>
                        <a:pt x="14559" y="18139"/>
                      </a:cubicBezTo>
                      <a:cubicBezTo>
                        <a:pt x="15573" y="19154"/>
                        <a:pt x="15573" y="19154"/>
                        <a:pt x="15573" y="19154"/>
                      </a:cubicBezTo>
                      <a:cubicBezTo>
                        <a:pt x="15872" y="19452"/>
                        <a:pt x="16230" y="19631"/>
                        <a:pt x="16648" y="19631"/>
                      </a:cubicBezTo>
                      <a:cubicBezTo>
                        <a:pt x="17065" y="19631"/>
                        <a:pt x="17423" y="19452"/>
                        <a:pt x="17722" y="19154"/>
                      </a:cubicBezTo>
                      <a:cubicBezTo>
                        <a:pt x="19154" y="17722"/>
                        <a:pt x="19154" y="17722"/>
                        <a:pt x="19154" y="17722"/>
                      </a:cubicBezTo>
                      <a:cubicBezTo>
                        <a:pt x="19452" y="17423"/>
                        <a:pt x="19631" y="17065"/>
                        <a:pt x="19631" y="16648"/>
                      </a:cubicBezTo>
                      <a:cubicBezTo>
                        <a:pt x="19631" y="16230"/>
                        <a:pt x="19452" y="15872"/>
                        <a:pt x="19154" y="15573"/>
                      </a:cubicBezTo>
                      <a:cubicBezTo>
                        <a:pt x="18139" y="14559"/>
                        <a:pt x="18139" y="14559"/>
                        <a:pt x="18139" y="14559"/>
                      </a:cubicBezTo>
                      <a:cubicBezTo>
                        <a:pt x="18318" y="14141"/>
                        <a:pt x="18497" y="13724"/>
                        <a:pt x="18617" y="13366"/>
                      </a:cubicBezTo>
                      <a:cubicBezTo>
                        <a:pt x="20108" y="13366"/>
                        <a:pt x="20108" y="13366"/>
                        <a:pt x="20108" y="13366"/>
                      </a:cubicBezTo>
                      <a:cubicBezTo>
                        <a:pt x="20944" y="13366"/>
                        <a:pt x="21600" y="12650"/>
                        <a:pt x="21600" y="11814"/>
                      </a:cubicBezTo>
                      <a:cubicBezTo>
                        <a:pt x="21600" y="10800"/>
                        <a:pt x="21600" y="10800"/>
                        <a:pt x="21600" y="10800"/>
                      </a:cubicBezTo>
                      <a:cubicBezTo>
                        <a:pt x="21600" y="9786"/>
                        <a:pt x="21600" y="9786"/>
                        <a:pt x="21600" y="9786"/>
                      </a:cubicBezTo>
                      <a:cubicBezTo>
                        <a:pt x="21600" y="8950"/>
                        <a:pt x="20944" y="8234"/>
                        <a:pt x="20108" y="8234"/>
                      </a:cubicBezTo>
                      <a:cubicBezTo>
                        <a:pt x="18617" y="8234"/>
                        <a:pt x="18617" y="8234"/>
                        <a:pt x="18617" y="8234"/>
                      </a:cubicBezTo>
                      <a:cubicBezTo>
                        <a:pt x="18497" y="7876"/>
                        <a:pt x="18318" y="7459"/>
                        <a:pt x="18139" y="7101"/>
                      </a:cubicBezTo>
                      <a:cubicBezTo>
                        <a:pt x="19154" y="6027"/>
                        <a:pt x="19154" y="6027"/>
                        <a:pt x="19154" y="6027"/>
                      </a:cubicBezTo>
                      <a:cubicBezTo>
                        <a:pt x="19750" y="5430"/>
                        <a:pt x="19750" y="4475"/>
                        <a:pt x="19154" y="3878"/>
                      </a:cubicBezTo>
                      <a:cubicBezTo>
                        <a:pt x="17722" y="2446"/>
                        <a:pt x="17722" y="2446"/>
                        <a:pt x="17722" y="2446"/>
                      </a:cubicBezTo>
                      <a:cubicBezTo>
                        <a:pt x="17423" y="2148"/>
                        <a:pt x="17065" y="1969"/>
                        <a:pt x="16648" y="1969"/>
                      </a:cubicBezTo>
                      <a:cubicBezTo>
                        <a:pt x="16230" y="1969"/>
                        <a:pt x="15872" y="2148"/>
                        <a:pt x="15573" y="2446"/>
                      </a:cubicBezTo>
                      <a:cubicBezTo>
                        <a:pt x="14559" y="3461"/>
                        <a:pt x="14559" y="3461"/>
                        <a:pt x="14559" y="3461"/>
                      </a:cubicBezTo>
                      <a:cubicBezTo>
                        <a:pt x="14141" y="3282"/>
                        <a:pt x="13724" y="3103"/>
                        <a:pt x="13366" y="2983"/>
                      </a:cubicBezTo>
                      <a:cubicBezTo>
                        <a:pt x="13366" y="1492"/>
                        <a:pt x="13366" y="1492"/>
                        <a:pt x="13366" y="1492"/>
                      </a:cubicBezTo>
                      <a:cubicBezTo>
                        <a:pt x="13366" y="656"/>
                        <a:pt x="12650" y="0"/>
                        <a:pt x="11814" y="0"/>
                      </a:cubicBezTo>
                      <a:close/>
                      <a:moveTo>
                        <a:pt x="10800" y="16110"/>
                      </a:moveTo>
                      <a:cubicBezTo>
                        <a:pt x="10740" y="16110"/>
                        <a:pt x="10621" y="16110"/>
                        <a:pt x="10561" y="16110"/>
                      </a:cubicBezTo>
                      <a:cubicBezTo>
                        <a:pt x="10502" y="16110"/>
                        <a:pt x="10502" y="16110"/>
                        <a:pt x="10502" y="16110"/>
                      </a:cubicBezTo>
                      <a:cubicBezTo>
                        <a:pt x="10442" y="16110"/>
                        <a:pt x="10442" y="16110"/>
                        <a:pt x="10442" y="16110"/>
                      </a:cubicBezTo>
                      <a:cubicBezTo>
                        <a:pt x="10382" y="16110"/>
                        <a:pt x="10323" y="16110"/>
                        <a:pt x="10263" y="16110"/>
                      </a:cubicBezTo>
                      <a:cubicBezTo>
                        <a:pt x="10263" y="16110"/>
                        <a:pt x="10203" y="16110"/>
                        <a:pt x="10203" y="16110"/>
                      </a:cubicBezTo>
                      <a:cubicBezTo>
                        <a:pt x="10144" y="16110"/>
                        <a:pt x="10144" y="16110"/>
                        <a:pt x="10144" y="16110"/>
                      </a:cubicBezTo>
                      <a:cubicBezTo>
                        <a:pt x="10144" y="16110"/>
                        <a:pt x="10084" y="16051"/>
                        <a:pt x="10024" y="16051"/>
                      </a:cubicBezTo>
                      <a:cubicBezTo>
                        <a:pt x="9965" y="16051"/>
                        <a:pt x="9965" y="16051"/>
                        <a:pt x="9905" y="16051"/>
                      </a:cubicBezTo>
                      <a:cubicBezTo>
                        <a:pt x="9845" y="16051"/>
                        <a:pt x="9845" y="16051"/>
                        <a:pt x="9786" y="16051"/>
                      </a:cubicBezTo>
                      <a:cubicBezTo>
                        <a:pt x="9726" y="16051"/>
                        <a:pt x="9666" y="15991"/>
                        <a:pt x="9666" y="15991"/>
                      </a:cubicBezTo>
                      <a:cubicBezTo>
                        <a:pt x="9607" y="15991"/>
                        <a:pt x="9547" y="15991"/>
                        <a:pt x="9547" y="15991"/>
                      </a:cubicBezTo>
                      <a:cubicBezTo>
                        <a:pt x="9487" y="15991"/>
                        <a:pt x="9428" y="15931"/>
                        <a:pt x="9428" y="15931"/>
                      </a:cubicBezTo>
                      <a:cubicBezTo>
                        <a:pt x="9368" y="15931"/>
                        <a:pt x="9308" y="15931"/>
                        <a:pt x="9308" y="15931"/>
                      </a:cubicBezTo>
                      <a:cubicBezTo>
                        <a:pt x="9249" y="15872"/>
                        <a:pt x="9189" y="15872"/>
                        <a:pt x="9189" y="15872"/>
                      </a:cubicBezTo>
                      <a:cubicBezTo>
                        <a:pt x="9129" y="15872"/>
                        <a:pt x="9129" y="15872"/>
                        <a:pt x="9070" y="15812"/>
                      </a:cubicBezTo>
                      <a:cubicBezTo>
                        <a:pt x="9070" y="15812"/>
                        <a:pt x="9070" y="15812"/>
                        <a:pt x="9070" y="15812"/>
                      </a:cubicBezTo>
                      <a:cubicBezTo>
                        <a:pt x="9010" y="15812"/>
                        <a:pt x="8950" y="15812"/>
                        <a:pt x="8950" y="15812"/>
                      </a:cubicBezTo>
                      <a:cubicBezTo>
                        <a:pt x="8831" y="15752"/>
                        <a:pt x="8712" y="15693"/>
                        <a:pt x="8533" y="15633"/>
                      </a:cubicBezTo>
                      <a:cubicBezTo>
                        <a:pt x="8533" y="15633"/>
                        <a:pt x="8473" y="15573"/>
                        <a:pt x="8413" y="15573"/>
                      </a:cubicBezTo>
                      <a:cubicBezTo>
                        <a:pt x="8413" y="15573"/>
                        <a:pt x="8354" y="15514"/>
                        <a:pt x="8354" y="15514"/>
                      </a:cubicBezTo>
                      <a:cubicBezTo>
                        <a:pt x="8294" y="15514"/>
                        <a:pt x="8234" y="15454"/>
                        <a:pt x="8234" y="15454"/>
                      </a:cubicBezTo>
                      <a:cubicBezTo>
                        <a:pt x="8175" y="15454"/>
                        <a:pt x="8175" y="15394"/>
                        <a:pt x="8115" y="15394"/>
                      </a:cubicBezTo>
                      <a:cubicBezTo>
                        <a:pt x="8055" y="15394"/>
                        <a:pt x="8055" y="15335"/>
                        <a:pt x="7996" y="15335"/>
                      </a:cubicBezTo>
                      <a:cubicBezTo>
                        <a:pt x="7996" y="15335"/>
                        <a:pt x="7936" y="15275"/>
                        <a:pt x="7936" y="15275"/>
                      </a:cubicBezTo>
                      <a:cubicBezTo>
                        <a:pt x="7876" y="15275"/>
                        <a:pt x="7876" y="15275"/>
                        <a:pt x="7876" y="15275"/>
                      </a:cubicBezTo>
                      <a:cubicBezTo>
                        <a:pt x="7876" y="15275"/>
                        <a:pt x="7876" y="15275"/>
                        <a:pt x="7876" y="15275"/>
                      </a:cubicBezTo>
                      <a:cubicBezTo>
                        <a:pt x="7817" y="15215"/>
                        <a:pt x="7817" y="15215"/>
                        <a:pt x="7817" y="15215"/>
                      </a:cubicBezTo>
                      <a:cubicBezTo>
                        <a:pt x="7757" y="15156"/>
                        <a:pt x="7757" y="15156"/>
                        <a:pt x="7697" y="15156"/>
                      </a:cubicBezTo>
                      <a:cubicBezTo>
                        <a:pt x="7697" y="15156"/>
                        <a:pt x="7697" y="15156"/>
                        <a:pt x="7697" y="15156"/>
                      </a:cubicBezTo>
                      <a:cubicBezTo>
                        <a:pt x="7638" y="15096"/>
                        <a:pt x="7638" y="15096"/>
                        <a:pt x="7638" y="15096"/>
                      </a:cubicBezTo>
                      <a:cubicBezTo>
                        <a:pt x="7638" y="15096"/>
                        <a:pt x="7638" y="15096"/>
                        <a:pt x="7578" y="15036"/>
                      </a:cubicBezTo>
                      <a:cubicBezTo>
                        <a:pt x="7578" y="15036"/>
                        <a:pt x="7518" y="15036"/>
                        <a:pt x="7518" y="14977"/>
                      </a:cubicBezTo>
                      <a:cubicBezTo>
                        <a:pt x="7518" y="14977"/>
                        <a:pt x="7518" y="14977"/>
                        <a:pt x="7518" y="14977"/>
                      </a:cubicBezTo>
                      <a:cubicBezTo>
                        <a:pt x="7459" y="14977"/>
                        <a:pt x="7459" y="14977"/>
                        <a:pt x="7459" y="14977"/>
                      </a:cubicBezTo>
                      <a:cubicBezTo>
                        <a:pt x="7459" y="14917"/>
                        <a:pt x="7399" y="14917"/>
                        <a:pt x="7399" y="14917"/>
                      </a:cubicBezTo>
                      <a:cubicBezTo>
                        <a:pt x="7399" y="14857"/>
                        <a:pt x="7339" y="14857"/>
                        <a:pt x="7339" y="14857"/>
                      </a:cubicBezTo>
                      <a:cubicBezTo>
                        <a:pt x="7280" y="14798"/>
                        <a:pt x="7280" y="14798"/>
                        <a:pt x="7280" y="14798"/>
                      </a:cubicBezTo>
                      <a:cubicBezTo>
                        <a:pt x="7280" y="14798"/>
                        <a:pt x="7280" y="14798"/>
                        <a:pt x="7280" y="14798"/>
                      </a:cubicBezTo>
                      <a:cubicBezTo>
                        <a:pt x="7280" y="14798"/>
                        <a:pt x="7220" y="14738"/>
                        <a:pt x="7220" y="14738"/>
                      </a:cubicBezTo>
                      <a:cubicBezTo>
                        <a:pt x="7220" y="14738"/>
                        <a:pt x="7160" y="14678"/>
                        <a:pt x="7160" y="14678"/>
                      </a:cubicBezTo>
                      <a:cubicBezTo>
                        <a:pt x="7101" y="14678"/>
                        <a:pt x="7101" y="14678"/>
                        <a:pt x="7101" y="14678"/>
                      </a:cubicBezTo>
                      <a:cubicBezTo>
                        <a:pt x="7101" y="14619"/>
                        <a:pt x="7101" y="14619"/>
                        <a:pt x="7101" y="14619"/>
                      </a:cubicBezTo>
                      <a:cubicBezTo>
                        <a:pt x="7041" y="14619"/>
                        <a:pt x="7041" y="14559"/>
                        <a:pt x="7041" y="14559"/>
                      </a:cubicBezTo>
                      <a:cubicBezTo>
                        <a:pt x="7041" y="14559"/>
                        <a:pt x="7041" y="14559"/>
                        <a:pt x="7041" y="14559"/>
                      </a:cubicBezTo>
                      <a:cubicBezTo>
                        <a:pt x="7041" y="14559"/>
                        <a:pt x="6981" y="14559"/>
                        <a:pt x="6981" y="14559"/>
                      </a:cubicBezTo>
                      <a:cubicBezTo>
                        <a:pt x="6981" y="14499"/>
                        <a:pt x="6981" y="14499"/>
                        <a:pt x="6981" y="14499"/>
                      </a:cubicBezTo>
                      <a:cubicBezTo>
                        <a:pt x="6922" y="14499"/>
                        <a:pt x="6922" y="14499"/>
                        <a:pt x="6922" y="14499"/>
                      </a:cubicBezTo>
                      <a:cubicBezTo>
                        <a:pt x="6922" y="14440"/>
                        <a:pt x="6862" y="14440"/>
                        <a:pt x="6862" y="14380"/>
                      </a:cubicBezTo>
                      <a:cubicBezTo>
                        <a:pt x="6862" y="14380"/>
                        <a:pt x="6862" y="14380"/>
                        <a:pt x="6802" y="14320"/>
                      </a:cubicBezTo>
                      <a:cubicBezTo>
                        <a:pt x="6802" y="14320"/>
                        <a:pt x="6802" y="14320"/>
                        <a:pt x="6802" y="14320"/>
                      </a:cubicBezTo>
                      <a:cubicBezTo>
                        <a:pt x="6743" y="14261"/>
                        <a:pt x="6743" y="14261"/>
                        <a:pt x="6743" y="14261"/>
                      </a:cubicBezTo>
                      <a:cubicBezTo>
                        <a:pt x="6743" y="14261"/>
                        <a:pt x="6743" y="14201"/>
                        <a:pt x="6683" y="14201"/>
                      </a:cubicBezTo>
                      <a:cubicBezTo>
                        <a:pt x="6683" y="14201"/>
                        <a:pt x="6683" y="14141"/>
                        <a:pt x="6623" y="14141"/>
                      </a:cubicBezTo>
                      <a:cubicBezTo>
                        <a:pt x="6623" y="14082"/>
                        <a:pt x="6623" y="14082"/>
                        <a:pt x="6623" y="14082"/>
                      </a:cubicBezTo>
                      <a:cubicBezTo>
                        <a:pt x="6623" y="14082"/>
                        <a:pt x="6623" y="14082"/>
                        <a:pt x="6623" y="14082"/>
                      </a:cubicBezTo>
                      <a:cubicBezTo>
                        <a:pt x="6564" y="14082"/>
                        <a:pt x="6564" y="14022"/>
                        <a:pt x="6564" y="14022"/>
                      </a:cubicBezTo>
                      <a:cubicBezTo>
                        <a:pt x="6504" y="13962"/>
                        <a:pt x="6504" y="13962"/>
                        <a:pt x="6504" y="13903"/>
                      </a:cubicBezTo>
                      <a:cubicBezTo>
                        <a:pt x="6444" y="13903"/>
                        <a:pt x="6444" y="13903"/>
                        <a:pt x="6444" y="13903"/>
                      </a:cubicBezTo>
                      <a:cubicBezTo>
                        <a:pt x="6444" y="13903"/>
                        <a:pt x="6444" y="13903"/>
                        <a:pt x="6444" y="13903"/>
                      </a:cubicBezTo>
                      <a:cubicBezTo>
                        <a:pt x="6444" y="13843"/>
                        <a:pt x="6444" y="13843"/>
                        <a:pt x="6385" y="13783"/>
                      </a:cubicBezTo>
                      <a:cubicBezTo>
                        <a:pt x="6385" y="13783"/>
                        <a:pt x="6385" y="13724"/>
                        <a:pt x="6325" y="13724"/>
                      </a:cubicBezTo>
                      <a:cubicBezTo>
                        <a:pt x="6325" y="13664"/>
                        <a:pt x="6325" y="13664"/>
                        <a:pt x="6325" y="13664"/>
                      </a:cubicBezTo>
                      <a:cubicBezTo>
                        <a:pt x="6325" y="13664"/>
                        <a:pt x="6265" y="13604"/>
                        <a:pt x="6265" y="13604"/>
                      </a:cubicBezTo>
                      <a:cubicBezTo>
                        <a:pt x="6265" y="13545"/>
                        <a:pt x="6206" y="13545"/>
                        <a:pt x="6206" y="13485"/>
                      </a:cubicBezTo>
                      <a:cubicBezTo>
                        <a:pt x="6146" y="13425"/>
                        <a:pt x="6146" y="13425"/>
                        <a:pt x="6146" y="13366"/>
                      </a:cubicBezTo>
                      <a:cubicBezTo>
                        <a:pt x="6146" y="13366"/>
                        <a:pt x="6086" y="13306"/>
                        <a:pt x="6086" y="13246"/>
                      </a:cubicBezTo>
                      <a:cubicBezTo>
                        <a:pt x="6086" y="13246"/>
                        <a:pt x="6027" y="13187"/>
                        <a:pt x="6027" y="13187"/>
                      </a:cubicBezTo>
                      <a:cubicBezTo>
                        <a:pt x="6027" y="13127"/>
                        <a:pt x="5967" y="13067"/>
                        <a:pt x="5967" y="13067"/>
                      </a:cubicBezTo>
                      <a:cubicBezTo>
                        <a:pt x="5907" y="12888"/>
                        <a:pt x="5848" y="12769"/>
                        <a:pt x="5788" y="12650"/>
                      </a:cubicBezTo>
                      <a:cubicBezTo>
                        <a:pt x="5788" y="12650"/>
                        <a:pt x="5788" y="12590"/>
                        <a:pt x="5788" y="12530"/>
                      </a:cubicBezTo>
                      <a:cubicBezTo>
                        <a:pt x="5728" y="12530"/>
                        <a:pt x="5728" y="12530"/>
                        <a:pt x="5728" y="12530"/>
                      </a:cubicBezTo>
                      <a:cubicBezTo>
                        <a:pt x="5728" y="12471"/>
                        <a:pt x="5728" y="12471"/>
                        <a:pt x="5728" y="12411"/>
                      </a:cubicBezTo>
                      <a:cubicBezTo>
                        <a:pt x="5728" y="12411"/>
                        <a:pt x="5728" y="12351"/>
                        <a:pt x="5669" y="12292"/>
                      </a:cubicBezTo>
                      <a:cubicBezTo>
                        <a:pt x="5669" y="12292"/>
                        <a:pt x="5669" y="12232"/>
                        <a:pt x="5669" y="12172"/>
                      </a:cubicBezTo>
                      <a:cubicBezTo>
                        <a:pt x="5669" y="12172"/>
                        <a:pt x="5609" y="12113"/>
                        <a:pt x="5609" y="12053"/>
                      </a:cubicBezTo>
                      <a:cubicBezTo>
                        <a:pt x="5609" y="12053"/>
                        <a:pt x="5609" y="11993"/>
                        <a:pt x="5609" y="11934"/>
                      </a:cubicBezTo>
                      <a:cubicBezTo>
                        <a:pt x="5609" y="11934"/>
                        <a:pt x="5549" y="11874"/>
                        <a:pt x="5549" y="11814"/>
                      </a:cubicBezTo>
                      <a:cubicBezTo>
                        <a:pt x="5549" y="11755"/>
                        <a:pt x="5549" y="11755"/>
                        <a:pt x="5549" y="11695"/>
                      </a:cubicBezTo>
                      <a:cubicBezTo>
                        <a:pt x="5549" y="11635"/>
                        <a:pt x="5549" y="11635"/>
                        <a:pt x="5549" y="11576"/>
                      </a:cubicBezTo>
                      <a:cubicBezTo>
                        <a:pt x="5549" y="11516"/>
                        <a:pt x="5490" y="11456"/>
                        <a:pt x="5490" y="11456"/>
                      </a:cubicBezTo>
                      <a:cubicBezTo>
                        <a:pt x="5490" y="11397"/>
                        <a:pt x="5490" y="11397"/>
                        <a:pt x="5490" y="11397"/>
                      </a:cubicBezTo>
                      <a:cubicBezTo>
                        <a:pt x="5490" y="11397"/>
                        <a:pt x="5490" y="11337"/>
                        <a:pt x="5490" y="11337"/>
                      </a:cubicBezTo>
                      <a:cubicBezTo>
                        <a:pt x="5490" y="11277"/>
                        <a:pt x="5490" y="11218"/>
                        <a:pt x="5490" y="11158"/>
                      </a:cubicBezTo>
                      <a:cubicBezTo>
                        <a:pt x="5490" y="11098"/>
                        <a:pt x="5490" y="11098"/>
                        <a:pt x="5490" y="11098"/>
                      </a:cubicBezTo>
                      <a:cubicBezTo>
                        <a:pt x="5490" y="11098"/>
                        <a:pt x="5490" y="11098"/>
                        <a:pt x="5490" y="11039"/>
                      </a:cubicBezTo>
                      <a:cubicBezTo>
                        <a:pt x="5490" y="10979"/>
                        <a:pt x="5490" y="10860"/>
                        <a:pt x="5490" y="10800"/>
                      </a:cubicBezTo>
                      <a:cubicBezTo>
                        <a:pt x="5490" y="10740"/>
                        <a:pt x="5490" y="10621"/>
                        <a:pt x="5490" y="10561"/>
                      </a:cubicBezTo>
                      <a:cubicBezTo>
                        <a:pt x="5490" y="10502"/>
                        <a:pt x="5490" y="10502"/>
                        <a:pt x="5490" y="10502"/>
                      </a:cubicBezTo>
                      <a:cubicBezTo>
                        <a:pt x="5490" y="10442"/>
                        <a:pt x="5490" y="10442"/>
                        <a:pt x="5490" y="10442"/>
                      </a:cubicBezTo>
                      <a:cubicBezTo>
                        <a:pt x="5490" y="10382"/>
                        <a:pt x="5490" y="10323"/>
                        <a:pt x="5490" y="10263"/>
                      </a:cubicBezTo>
                      <a:cubicBezTo>
                        <a:pt x="5490" y="10263"/>
                        <a:pt x="5490" y="10203"/>
                        <a:pt x="5490" y="10203"/>
                      </a:cubicBezTo>
                      <a:cubicBezTo>
                        <a:pt x="5490" y="10144"/>
                        <a:pt x="5490" y="10144"/>
                        <a:pt x="5490" y="10144"/>
                      </a:cubicBezTo>
                      <a:cubicBezTo>
                        <a:pt x="5490" y="10144"/>
                        <a:pt x="5549" y="10084"/>
                        <a:pt x="5549" y="10024"/>
                      </a:cubicBezTo>
                      <a:cubicBezTo>
                        <a:pt x="5549" y="9965"/>
                        <a:pt x="5549" y="9965"/>
                        <a:pt x="5549" y="9905"/>
                      </a:cubicBezTo>
                      <a:cubicBezTo>
                        <a:pt x="5549" y="9845"/>
                        <a:pt x="5549" y="9845"/>
                        <a:pt x="5549" y="9786"/>
                      </a:cubicBezTo>
                      <a:cubicBezTo>
                        <a:pt x="5549" y="9726"/>
                        <a:pt x="5609" y="9666"/>
                        <a:pt x="5609" y="9666"/>
                      </a:cubicBezTo>
                      <a:cubicBezTo>
                        <a:pt x="5609" y="9607"/>
                        <a:pt x="5609" y="9547"/>
                        <a:pt x="5609" y="9547"/>
                      </a:cubicBezTo>
                      <a:cubicBezTo>
                        <a:pt x="5609" y="9487"/>
                        <a:pt x="5669" y="9428"/>
                        <a:pt x="5669" y="9428"/>
                      </a:cubicBezTo>
                      <a:cubicBezTo>
                        <a:pt x="5669" y="9368"/>
                        <a:pt x="5669" y="9308"/>
                        <a:pt x="5669" y="9308"/>
                      </a:cubicBezTo>
                      <a:cubicBezTo>
                        <a:pt x="5728" y="9249"/>
                        <a:pt x="5728" y="9189"/>
                        <a:pt x="5728" y="9189"/>
                      </a:cubicBezTo>
                      <a:cubicBezTo>
                        <a:pt x="5728" y="9129"/>
                        <a:pt x="5728" y="9070"/>
                        <a:pt x="5788" y="9070"/>
                      </a:cubicBezTo>
                      <a:cubicBezTo>
                        <a:pt x="5788" y="9010"/>
                        <a:pt x="5788" y="8950"/>
                        <a:pt x="5788" y="8950"/>
                      </a:cubicBezTo>
                      <a:cubicBezTo>
                        <a:pt x="5848" y="8831"/>
                        <a:pt x="5907" y="8652"/>
                        <a:pt x="5967" y="8533"/>
                      </a:cubicBezTo>
                      <a:cubicBezTo>
                        <a:pt x="5967" y="8533"/>
                        <a:pt x="6027" y="8473"/>
                        <a:pt x="6027" y="8413"/>
                      </a:cubicBezTo>
                      <a:cubicBezTo>
                        <a:pt x="6027" y="8413"/>
                        <a:pt x="6086" y="8354"/>
                        <a:pt x="6086" y="8354"/>
                      </a:cubicBezTo>
                      <a:cubicBezTo>
                        <a:pt x="6086" y="8294"/>
                        <a:pt x="6146" y="8234"/>
                        <a:pt x="6146" y="8234"/>
                      </a:cubicBezTo>
                      <a:cubicBezTo>
                        <a:pt x="6146" y="8175"/>
                        <a:pt x="6206" y="8175"/>
                        <a:pt x="6206" y="8115"/>
                      </a:cubicBezTo>
                      <a:cubicBezTo>
                        <a:pt x="6206" y="8055"/>
                        <a:pt x="6265" y="8055"/>
                        <a:pt x="6265" y="7996"/>
                      </a:cubicBezTo>
                      <a:cubicBezTo>
                        <a:pt x="6265" y="7996"/>
                        <a:pt x="6325" y="7936"/>
                        <a:pt x="6325" y="7936"/>
                      </a:cubicBezTo>
                      <a:cubicBezTo>
                        <a:pt x="6325" y="7876"/>
                        <a:pt x="6325" y="7876"/>
                        <a:pt x="6325" y="7876"/>
                      </a:cubicBezTo>
                      <a:cubicBezTo>
                        <a:pt x="6325" y="7876"/>
                        <a:pt x="6325" y="7876"/>
                        <a:pt x="6325" y="7876"/>
                      </a:cubicBezTo>
                      <a:cubicBezTo>
                        <a:pt x="6385" y="7876"/>
                        <a:pt x="6385" y="7817"/>
                        <a:pt x="6385" y="7817"/>
                      </a:cubicBezTo>
                      <a:cubicBezTo>
                        <a:pt x="6444" y="7757"/>
                        <a:pt x="6444" y="7757"/>
                        <a:pt x="6444" y="7697"/>
                      </a:cubicBezTo>
                      <a:cubicBezTo>
                        <a:pt x="6444" y="7697"/>
                        <a:pt x="6444" y="7697"/>
                        <a:pt x="6444" y="7697"/>
                      </a:cubicBezTo>
                      <a:cubicBezTo>
                        <a:pt x="6504" y="7697"/>
                        <a:pt x="6504" y="7697"/>
                        <a:pt x="6504" y="7697"/>
                      </a:cubicBezTo>
                      <a:cubicBezTo>
                        <a:pt x="6504" y="7638"/>
                        <a:pt x="6504" y="7638"/>
                        <a:pt x="6564" y="7578"/>
                      </a:cubicBezTo>
                      <a:cubicBezTo>
                        <a:pt x="6564" y="7578"/>
                        <a:pt x="6564" y="7518"/>
                        <a:pt x="6623" y="7518"/>
                      </a:cubicBezTo>
                      <a:cubicBezTo>
                        <a:pt x="6623" y="7518"/>
                        <a:pt x="6623" y="7518"/>
                        <a:pt x="6623" y="7518"/>
                      </a:cubicBezTo>
                      <a:cubicBezTo>
                        <a:pt x="6623" y="7459"/>
                        <a:pt x="6623" y="7459"/>
                        <a:pt x="6623" y="7459"/>
                      </a:cubicBezTo>
                      <a:cubicBezTo>
                        <a:pt x="6683" y="7459"/>
                        <a:pt x="6683" y="7399"/>
                        <a:pt x="6683" y="7399"/>
                      </a:cubicBezTo>
                      <a:cubicBezTo>
                        <a:pt x="6743" y="7399"/>
                        <a:pt x="6743" y="7339"/>
                        <a:pt x="6743" y="7339"/>
                      </a:cubicBezTo>
                      <a:cubicBezTo>
                        <a:pt x="6802" y="7280"/>
                        <a:pt x="6802" y="7280"/>
                        <a:pt x="6802" y="7280"/>
                      </a:cubicBezTo>
                      <a:cubicBezTo>
                        <a:pt x="6802" y="7280"/>
                        <a:pt x="6802" y="7280"/>
                        <a:pt x="6802" y="7280"/>
                      </a:cubicBezTo>
                      <a:cubicBezTo>
                        <a:pt x="6802" y="7220"/>
                        <a:pt x="6862" y="7220"/>
                        <a:pt x="6862" y="7220"/>
                      </a:cubicBezTo>
                      <a:cubicBezTo>
                        <a:pt x="6862" y="7160"/>
                        <a:pt x="6922" y="7160"/>
                        <a:pt x="6922" y="7160"/>
                      </a:cubicBezTo>
                      <a:cubicBezTo>
                        <a:pt x="6981" y="7101"/>
                        <a:pt x="6981" y="7101"/>
                        <a:pt x="6981" y="7101"/>
                      </a:cubicBezTo>
                      <a:cubicBezTo>
                        <a:pt x="6981" y="7101"/>
                        <a:pt x="6981" y="7101"/>
                        <a:pt x="6981" y="7101"/>
                      </a:cubicBezTo>
                      <a:cubicBezTo>
                        <a:pt x="6981" y="7041"/>
                        <a:pt x="7041" y="7041"/>
                        <a:pt x="7041" y="7041"/>
                      </a:cubicBezTo>
                      <a:cubicBezTo>
                        <a:pt x="7041" y="6981"/>
                        <a:pt x="7041" y="6981"/>
                        <a:pt x="7041" y="6981"/>
                      </a:cubicBezTo>
                      <a:cubicBezTo>
                        <a:pt x="7101" y="6981"/>
                        <a:pt x="7101" y="6981"/>
                        <a:pt x="7101" y="6981"/>
                      </a:cubicBezTo>
                      <a:cubicBezTo>
                        <a:pt x="7101" y="6981"/>
                        <a:pt x="7101" y="6981"/>
                        <a:pt x="7101" y="6981"/>
                      </a:cubicBezTo>
                      <a:cubicBezTo>
                        <a:pt x="7160" y="6922"/>
                        <a:pt x="7160" y="6922"/>
                        <a:pt x="7220" y="6862"/>
                      </a:cubicBezTo>
                      <a:cubicBezTo>
                        <a:pt x="7220" y="6862"/>
                        <a:pt x="7220" y="6862"/>
                        <a:pt x="7280" y="6802"/>
                      </a:cubicBezTo>
                      <a:cubicBezTo>
                        <a:pt x="7280" y="6802"/>
                        <a:pt x="7280" y="6802"/>
                        <a:pt x="7280" y="6802"/>
                      </a:cubicBezTo>
                      <a:cubicBezTo>
                        <a:pt x="7339" y="6743"/>
                        <a:pt x="7339" y="6743"/>
                        <a:pt x="7339" y="6743"/>
                      </a:cubicBezTo>
                      <a:cubicBezTo>
                        <a:pt x="7339" y="6743"/>
                        <a:pt x="7399" y="6743"/>
                        <a:pt x="7399" y="6683"/>
                      </a:cubicBezTo>
                      <a:cubicBezTo>
                        <a:pt x="7399" y="6683"/>
                        <a:pt x="7459" y="6683"/>
                        <a:pt x="7459" y="6623"/>
                      </a:cubicBezTo>
                      <a:cubicBezTo>
                        <a:pt x="7518" y="6623"/>
                        <a:pt x="7518" y="6623"/>
                        <a:pt x="7518" y="6623"/>
                      </a:cubicBezTo>
                      <a:cubicBezTo>
                        <a:pt x="7518" y="6623"/>
                        <a:pt x="7518" y="6623"/>
                        <a:pt x="7518" y="6623"/>
                      </a:cubicBezTo>
                      <a:cubicBezTo>
                        <a:pt x="7518" y="6564"/>
                        <a:pt x="7578" y="6564"/>
                        <a:pt x="7578" y="6564"/>
                      </a:cubicBezTo>
                      <a:cubicBezTo>
                        <a:pt x="7638" y="6504"/>
                        <a:pt x="7638" y="6504"/>
                        <a:pt x="7697" y="6504"/>
                      </a:cubicBezTo>
                      <a:cubicBezTo>
                        <a:pt x="7697" y="6444"/>
                        <a:pt x="7697" y="6444"/>
                        <a:pt x="7697" y="6444"/>
                      </a:cubicBezTo>
                      <a:cubicBezTo>
                        <a:pt x="7697" y="6444"/>
                        <a:pt x="7697" y="6444"/>
                        <a:pt x="7697" y="6444"/>
                      </a:cubicBezTo>
                      <a:cubicBezTo>
                        <a:pt x="7757" y="6444"/>
                        <a:pt x="7757" y="6444"/>
                        <a:pt x="7817" y="6385"/>
                      </a:cubicBezTo>
                      <a:cubicBezTo>
                        <a:pt x="7817" y="6385"/>
                        <a:pt x="7876" y="6385"/>
                        <a:pt x="7876" y="6325"/>
                      </a:cubicBezTo>
                      <a:cubicBezTo>
                        <a:pt x="7876" y="6325"/>
                        <a:pt x="7876" y="6325"/>
                        <a:pt x="7876" y="6325"/>
                      </a:cubicBezTo>
                      <a:cubicBezTo>
                        <a:pt x="7936" y="6325"/>
                        <a:pt x="7996" y="6265"/>
                        <a:pt x="7996" y="6265"/>
                      </a:cubicBezTo>
                      <a:cubicBezTo>
                        <a:pt x="8055" y="6265"/>
                        <a:pt x="8055" y="6206"/>
                        <a:pt x="8115" y="6206"/>
                      </a:cubicBezTo>
                      <a:cubicBezTo>
                        <a:pt x="8175" y="6146"/>
                        <a:pt x="8175" y="6146"/>
                        <a:pt x="8234" y="6146"/>
                      </a:cubicBezTo>
                      <a:cubicBezTo>
                        <a:pt x="8234" y="6146"/>
                        <a:pt x="8294" y="6086"/>
                        <a:pt x="8354" y="6086"/>
                      </a:cubicBezTo>
                      <a:cubicBezTo>
                        <a:pt x="8354" y="6086"/>
                        <a:pt x="8413" y="6027"/>
                        <a:pt x="8413" y="6027"/>
                      </a:cubicBezTo>
                      <a:cubicBezTo>
                        <a:pt x="8473" y="6027"/>
                        <a:pt x="8533" y="5967"/>
                        <a:pt x="8533" y="5967"/>
                      </a:cubicBezTo>
                      <a:cubicBezTo>
                        <a:pt x="8652" y="5907"/>
                        <a:pt x="8831" y="5848"/>
                        <a:pt x="8950" y="5788"/>
                      </a:cubicBezTo>
                      <a:cubicBezTo>
                        <a:pt x="8950" y="5788"/>
                        <a:pt x="9010" y="5788"/>
                        <a:pt x="9070" y="5788"/>
                      </a:cubicBezTo>
                      <a:cubicBezTo>
                        <a:pt x="9070" y="5728"/>
                        <a:pt x="9129" y="5728"/>
                        <a:pt x="9189" y="5728"/>
                      </a:cubicBezTo>
                      <a:cubicBezTo>
                        <a:pt x="9189" y="5728"/>
                        <a:pt x="9249" y="5728"/>
                        <a:pt x="9308" y="5669"/>
                      </a:cubicBezTo>
                      <a:cubicBezTo>
                        <a:pt x="9308" y="5669"/>
                        <a:pt x="9368" y="5669"/>
                        <a:pt x="9428" y="5669"/>
                      </a:cubicBezTo>
                      <a:cubicBezTo>
                        <a:pt x="9428" y="5669"/>
                        <a:pt x="9487" y="5609"/>
                        <a:pt x="9547" y="5609"/>
                      </a:cubicBezTo>
                      <a:cubicBezTo>
                        <a:pt x="9547" y="5609"/>
                        <a:pt x="9607" y="5609"/>
                        <a:pt x="9666" y="5609"/>
                      </a:cubicBezTo>
                      <a:cubicBezTo>
                        <a:pt x="9666" y="5609"/>
                        <a:pt x="9726" y="5549"/>
                        <a:pt x="9786" y="5549"/>
                      </a:cubicBezTo>
                      <a:cubicBezTo>
                        <a:pt x="9845" y="5549"/>
                        <a:pt x="9845" y="5549"/>
                        <a:pt x="9905" y="5549"/>
                      </a:cubicBezTo>
                      <a:cubicBezTo>
                        <a:pt x="9965" y="5549"/>
                        <a:pt x="9965" y="5549"/>
                        <a:pt x="10024" y="5549"/>
                      </a:cubicBezTo>
                      <a:cubicBezTo>
                        <a:pt x="10084" y="5549"/>
                        <a:pt x="10144" y="5490"/>
                        <a:pt x="10144" y="5490"/>
                      </a:cubicBezTo>
                      <a:cubicBezTo>
                        <a:pt x="10203" y="5490"/>
                        <a:pt x="10203" y="5490"/>
                        <a:pt x="10203" y="5490"/>
                      </a:cubicBezTo>
                      <a:cubicBezTo>
                        <a:pt x="10203" y="5490"/>
                        <a:pt x="10263" y="5490"/>
                        <a:pt x="10263" y="5490"/>
                      </a:cubicBezTo>
                      <a:cubicBezTo>
                        <a:pt x="10323" y="5490"/>
                        <a:pt x="10382" y="5490"/>
                        <a:pt x="10442" y="5490"/>
                      </a:cubicBezTo>
                      <a:cubicBezTo>
                        <a:pt x="10502" y="5490"/>
                        <a:pt x="10502" y="5490"/>
                        <a:pt x="10502" y="5490"/>
                      </a:cubicBezTo>
                      <a:cubicBezTo>
                        <a:pt x="10502" y="5490"/>
                        <a:pt x="10502" y="5490"/>
                        <a:pt x="10561" y="5490"/>
                      </a:cubicBezTo>
                      <a:cubicBezTo>
                        <a:pt x="10621" y="5490"/>
                        <a:pt x="10740" y="5490"/>
                        <a:pt x="10800" y="5490"/>
                      </a:cubicBezTo>
                      <a:cubicBezTo>
                        <a:pt x="10860" y="5490"/>
                        <a:pt x="10979" y="5490"/>
                        <a:pt x="11039" y="5490"/>
                      </a:cubicBezTo>
                      <a:cubicBezTo>
                        <a:pt x="11098" y="5490"/>
                        <a:pt x="11098" y="5490"/>
                        <a:pt x="11098" y="5490"/>
                      </a:cubicBezTo>
                      <a:cubicBezTo>
                        <a:pt x="11158" y="5490"/>
                        <a:pt x="11158" y="5490"/>
                        <a:pt x="11158" y="5490"/>
                      </a:cubicBezTo>
                      <a:cubicBezTo>
                        <a:pt x="11218" y="5490"/>
                        <a:pt x="11277" y="5490"/>
                        <a:pt x="11337" y="5490"/>
                      </a:cubicBezTo>
                      <a:cubicBezTo>
                        <a:pt x="11337" y="5490"/>
                        <a:pt x="11397" y="5490"/>
                        <a:pt x="11397" y="5490"/>
                      </a:cubicBezTo>
                      <a:cubicBezTo>
                        <a:pt x="11456" y="5490"/>
                        <a:pt x="11456" y="5490"/>
                        <a:pt x="11456" y="5490"/>
                      </a:cubicBezTo>
                      <a:cubicBezTo>
                        <a:pt x="11456" y="5490"/>
                        <a:pt x="11516" y="5549"/>
                        <a:pt x="11576" y="5549"/>
                      </a:cubicBezTo>
                      <a:cubicBezTo>
                        <a:pt x="11635" y="5549"/>
                        <a:pt x="11635" y="5549"/>
                        <a:pt x="11695" y="5549"/>
                      </a:cubicBezTo>
                      <a:cubicBezTo>
                        <a:pt x="11755" y="5549"/>
                        <a:pt x="11755" y="5549"/>
                        <a:pt x="11814" y="5549"/>
                      </a:cubicBezTo>
                      <a:cubicBezTo>
                        <a:pt x="11874" y="5549"/>
                        <a:pt x="11934" y="5609"/>
                        <a:pt x="11934" y="5609"/>
                      </a:cubicBezTo>
                      <a:cubicBezTo>
                        <a:pt x="11993" y="5609"/>
                        <a:pt x="12053" y="5609"/>
                        <a:pt x="12053" y="5609"/>
                      </a:cubicBezTo>
                      <a:cubicBezTo>
                        <a:pt x="12113" y="5609"/>
                        <a:pt x="12172" y="5669"/>
                        <a:pt x="12172" y="5669"/>
                      </a:cubicBezTo>
                      <a:cubicBezTo>
                        <a:pt x="12232" y="5669"/>
                        <a:pt x="12292" y="5669"/>
                        <a:pt x="12292" y="5669"/>
                      </a:cubicBezTo>
                      <a:cubicBezTo>
                        <a:pt x="12351" y="5728"/>
                        <a:pt x="12411" y="5728"/>
                        <a:pt x="12411" y="5728"/>
                      </a:cubicBezTo>
                      <a:cubicBezTo>
                        <a:pt x="12471" y="5728"/>
                        <a:pt x="12530" y="5728"/>
                        <a:pt x="12530" y="5788"/>
                      </a:cubicBezTo>
                      <a:cubicBezTo>
                        <a:pt x="12590" y="5788"/>
                        <a:pt x="12650" y="5788"/>
                        <a:pt x="12650" y="5788"/>
                      </a:cubicBezTo>
                      <a:cubicBezTo>
                        <a:pt x="12769" y="5848"/>
                        <a:pt x="12948" y="5907"/>
                        <a:pt x="13067" y="5967"/>
                      </a:cubicBezTo>
                      <a:cubicBezTo>
                        <a:pt x="13067" y="5967"/>
                        <a:pt x="13127" y="6027"/>
                        <a:pt x="13187" y="6027"/>
                      </a:cubicBezTo>
                      <a:cubicBezTo>
                        <a:pt x="13187" y="6027"/>
                        <a:pt x="13246" y="6086"/>
                        <a:pt x="13246" y="6086"/>
                      </a:cubicBezTo>
                      <a:cubicBezTo>
                        <a:pt x="13306" y="6086"/>
                        <a:pt x="13366" y="6146"/>
                        <a:pt x="13366" y="6146"/>
                      </a:cubicBezTo>
                      <a:cubicBezTo>
                        <a:pt x="13425" y="6146"/>
                        <a:pt x="13425" y="6146"/>
                        <a:pt x="13485" y="6206"/>
                      </a:cubicBezTo>
                      <a:cubicBezTo>
                        <a:pt x="13545" y="6206"/>
                        <a:pt x="13545" y="6265"/>
                        <a:pt x="13604" y="6265"/>
                      </a:cubicBezTo>
                      <a:cubicBezTo>
                        <a:pt x="13604" y="6265"/>
                        <a:pt x="13664" y="6325"/>
                        <a:pt x="13664" y="6325"/>
                      </a:cubicBezTo>
                      <a:cubicBezTo>
                        <a:pt x="13724" y="6325"/>
                        <a:pt x="13724" y="6325"/>
                        <a:pt x="13724" y="6325"/>
                      </a:cubicBezTo>
                      <a:cubicBezTo>
                        <a:pt x="13724" y="6325"/>
                        <a:pt x="13724" y="6325"/>
                        <a:pt x="13724" y="6325"/>
                      </a:cubicBezTo>
                      <a:cubicBezTo>
                        <a:pt x="13783" y="6385"/>
                        <a:pt x="13783" y="6385"/>
                        <a:pt x="13783" y="6385"/>
                      </a:cubicBezTo>
                      <a:cubicBezTo>
                        <a:pt x="13843" y="6444"/>
                        <a:pt x="13843" y="6444"/>
                        <a:pt x="13903" y="6444"/>
                      </a:cubicBezTo>
                      <a:cubicBezTo>
                        <a:pt x="13903" y="6444"/>
                        <a:pt x="13903" y="6444"/>
                        <a:pt x="13903" y="6444"/>
                      </a:cubicBezTo>
                      <a:cubicBezTo>
                        <a:pt x="13962" y="6504"/>
                        <a:pt x="13962" y="6504"/>
                        <a:pt x="13962" y="6504"/>
                      </a:cubicBezTo>
                      <a:cubicBezTo>
                        <a:pt x="13962" y="6504"/>
                        <a:pt x="13962" y="6504"/>
                        <a:pt x="14022" y="6564"/>
                      </a:cubicBezTo>
                      <a:cubicBezTo>
                        <a:pt x="14022" y="6564"/>
                        <a:pt x="14082" y="6564"/>
                        <a:pt x="14082" y="6623"/>
                      </a:cubicBezTo>
                      <a:cubicBezTo>
                        <a:pt x="14141" y="6623"/>
                        <a:pt x="14141" y="6623"/>
                        <a:pt x="14141" y="6623"/>
                      </a:cubicBezTo>
                      <a:cubicBezTo>
                        <a:pt x="14141" y="6683"/>
                        <a:pt x="14201" y="6683"/>
                        <a:pt x="14201" y="6683"/>
                      </a:cubicBezTo>
                      <a:cubicBezTo>
                        <a:pt x="14201" y="6743"/>
                        <a:pt x="14261" y="6743"/>
                        <a:pt x="14261" y="6743"/>
                      </a:cubicBezTo>
                      <a:cubicBezTo>
                        <a:pt x="14320" y="6802"/>
                        <a:pt x="14320" y="6802"/>
                        <a:pt x="14320" y="6802"/>
                      </a:cubicBezTo>
                      <a:cubicBezTo>
                        <a:pt x="14320" y="6802"/>
                        <a:pt x="14320" y="6802"/>
                        <a:pt x="14320" y="6802"/>
                      </a:cubicBezTo>
                      <a:cubicBezTo>
                        <a:pt x="14380" y="6802"/>
                        <a:pt x="14380" y="6862"/>
                        <a:pt x="14380" y="6862"/>
                      </a:cubicBezTo>
                      <a:cubicBezTo>
                        <a:pt x="14440" y="6862"/>
                        <a:pt x="14440" y="6922"/>
                        <a:pt x="14440" y="6922"/>
                      </a:cubicBezTo>
                      <a:cubicBezTo>
                        <a:pt x="14499" y="6981"/>
                        <a:pt x="14499" y="6981"/>
                        <a:pt x="14499" y="6981"/>
                      </a:cubicBezTo>
                      <a:cubicBezTo>
                        <a:pt x="14499" y="6981"/>
                        <a:pt x="14499" y="6981"/>
                        <a:pt x="14499" y="6981"/>
                      </a:cubicBezTo>
                      <a:cubicBezTo>
                        <a:pt x="14559" y="6981"/>
                        <a:pt x="14559" y="7041"/>
                        <a:pt x="14559" y="7041"/>
                      </a:cubicBezTo>
                      <a:cubicBezTo>
                        <a:pt x="14559" y="7041"/>
                        <a:pt x="14559" y="7041"/>
                        <a:pt x="14619" y="7041"/>
                      </a:cubicBezTo>
                      <a:cubicBezTo>
                        <a:pt x="14619" y="7101"/>
                        <a:pt x="14619" y="7101"/>
                        <a:pt x="14619" y="7101"/>
                      </a:cubicBezTo>
                      <a:cubicBezTo>
                        <a:pt x="14619" y="7101"/>
                        <a:pt x="14619" y="7101"/>
                        <a:pt x="14619" y="7101"/>
                      </a:cubicBezTo>
                      <a:cubicBezTo>
                        <a:pt x="14678" y="7160"/>
                        <a:pt x="14678" y="7160"/>
                        <a:pt x="14738" y="7220"/>
                      </a:cubicBezTo>
                      <a:cubicBezTo>
                        <a:pt x="14738" y="7220"/>
                        <a:pt x="14738" y="7220"/>
                        <a:pt x="14798" y="7280"/>
                      </a:cubicBezTo>
                      <a:cubicBezTo>
                        <a:pt x="14798" y="7280"/>
                        <a:pt x="14798" y="7280"/>
                        <a:pt x="14798" y="7280"/>
                      </a:cubicBezTo>
                      <a:cubicBezTo>
                        <a:pt x="14857" y="7339"/>
                        <a:pt x="14857" y="7339"/>
                        <a:pt x="14857" y="7339"/>
                      </a:cubicBezTo>
                      <a:cubicBezTo>
                        <a:pt x="14857" y="7339"/>
                        <a:pt x="14857" y="7399"/>
                        <a:pt x="14917" y="7399"/>
                      </a:cubicBezTo>
                      <a:cubicBezTo>
                        <a:pt x="14917" y="7399"/>
                        <a:pt x="14917" y="7459"/>
                        <a:pt x="14977" y="7459"/>
                      </a:cubicBezTo>
                      <a:cubicBezTo>
                        <a:pt x="14977" y="7459"/>
                        <a:pt x="14977" y="7459"/>
                        <a:pt x="14977" y="7459"/>
                      </a:cubicBezTo>
                      <a:cubicBezTo>
                        <a:pt x="14977" y="7518"/>
                        <a:pt x="14977" y="7518"/>
                        <a:pt x="14977" y="7518"/>
                      </a:cubicBezTo>
                      <a:cubicBezTo>
                        <a:pt x="15036" y="7518"/>
                        <a:pt x="15036" y="7578"/>
                        <a:pt x="15036" y="7578"/>
                      </a:cubicBezTo>
                      <a:cubicBezTo>
                        <a:pt x="15096" y="7638"/>
                        <a:pt x="15096" y="7638"/>
                        <a:pt x="15096" y="7638"/>
                      </a:cubicBezTo>
                      <a:cubicBezTo>
                        <a:pt x="15096" y="7697"/>
                        <a:pt x="15096" y="7697"/>
                        <a:pt x="15096" y="7697"/>
                      </a:cubicBezTo>
                      <a:cubicBezTo>
                        <a:pt x="15156" y="7757"/>
                        <a:pt x="15156" y="7757"/>
                        <a:pt x="15215" y="7817"/>
                      </a:cubicBezTo>
                      <a:cubicBezTo>
                        <a:pt x="15215" y="7817"/>
                        <a:pt x="15215" y="7876"/>
                        <a:pt x="15275" y="7876"/>
                      </a:cubicBezTo>
                      <a:cubicBezTo>
                        <a:pt x="15275" y="7876"/>
                        <a:pt x="15275" y="7876"/>
                        <a:pt x="15275" y="7876"/>
                      </a:cubicBezTo>
                      <a:cubicBezTo>
                        <a:pt x="15275" y="7936"/>
                        <a:pt x="15275" y="7936"/>
                        <a:pt x="15275" y="7936"/>
                      </a:cubicBezTo>
                      <a:cubicBezTo>
                        <a:pt x="15275" y="7936"/>
                        <a:pt x="15335" y="7996"/>
                        <a:pt x="15335" y="7996"/>
                      </a:cubicBezTo>
                      <a:cubicBezTo>
                        <a:pt x="15335" y="8055"/>
                        <a:pt x="15394" y="8055"/>
                        <a:pt x="15394" y="8115"/>
                      </a:cubicBezTo>
                      <a:cubicBezTo>
                        <a:pt x="15394" y="8175"/>
                        <a:pt x="15454" y="8175"/>
                        <a:pt x="15454" y="8234"/>
                      </a:cubicBezTo>
                      <a:cubicBezTo>
                        <a:pt x="15454" y="8234"/>
                        <a:pt x="15514" y="8294"/>
                        <a:pt x="15514" y="8354"/>
                      </a:cubicBezTo>
                      <a:cubicBezTo>
                        <a:pt x="15514" y="8354"/>
                        <a:pt x="15573" y="8413"/>
                        <a:pt x="15573" y="8413"/>
                      </a:cubicBezTo>
                      <a:cubicBezTo>
                        <a:pt x="15573" y="8473"/>
                        <a:pt x="15633" y="8533"/>
                        <a:pt x="15633" y="8533"/>
                      </a:cubicBezTo>
                      <a:cubicBezTo>
                        <a:pt x="15693" y="8712"/>
                        <a:pt x="15752" y="8831"/>
                        <a:pt x="15812" y="8950"/>
                      </a:cubicBezTo>
                      <a:cubicBezTo>
                        <a:pt x="15812" y="8950"/>
                        <a:pt x="15812" y="9010"/>
                        <a:pt x="15812" y="9070"/>
                      </a:cubicBezTo>
                      <a:cubicBezTo>
                        <a:pt x="15812" y="9070"/>
                        <a:pt x="15812" y="9070"/>
                        <a:pt x="15812" y="9070"/>
                      </a:cubicBezTo>
                      <a:cubicBezTo>
                        <a:pt x="15872" y="9129"/>
                        <a:pt x="15872" y="9129"/>
                        <a:pt x="15872" y="9189"/>
                      </a:cubicBezTo>
                      <a:cubicBezTo>
                        <a:pt x="15872" y="9189"/>
                        <a:pt x="15872" y="9249"/>
                        <a:pt x="15931" y="9308"/>
                      </a:cubicBezTo>
                      <a:cubicBezTo>
                        <a:pt x="15931" y="9308"/>
                        <a:pt x="15931" y="9368"/>
                        <a:pt x="15931" y="9428"/>
                      </a:cubicBezTo>
                      <a:cubicBezTo>
                        <a:pt x="15931" y="9428"/>
                        <a:pt x="15991" y="9487"/>
                        <a:pt x="15991" y="9547"/>
                      </a:cubicBezTo>
                      <a:cubicBezTo>
                        <a:pt x="15991" y="9547"/>
                        <a:pt x="15991" y="9607"/>
                        <a:pt x="15991" y="9666"/>
                      </a:cubicBezTo>
                      <a:cubicBezTo>
                        <a:pt x="15991" y="9726"/>
                        <a:pt x="16051" y="9726"/>
                        <a:pt x="16051" y="9786"/>
                      </a:cubicBezTo>
                      <a:cubicBezTo>
                        <a:pt x="16051" y="9845"/>
                        <a:pt x="16051" y="9845"/>
                        <a:pt x="16051" y="9905"/>
                      </a:cubicBezTo>
                      <a:cubicBezTo>
                        <a:pt x="16051" y="9965"/>
                        <a:pt x="16051" y="9965"/>
                        <a:pt x="16051" y="10024"/>
                      </a:cubicBezTo>
                      <a:cubicBezTo>
                        <a:pt x="16051" y="10084"/>
                        <a:pt x="16110" y="10144"/>
                        <a:pt x="16110" y="10144"/>
                      </a:cubicBezTo>
                      <a:cubicBezTo>
                        <a:pt x="16110" y="10203"/>
                        <a:pt x="16110" y="10203"/>
                        <a:pt x="16110" y="10203"/>
                      </a:cubicBezTo>
                      <a:cubicBezTo>
                        <a:pt x="16110" y="10203"/>
                        <a:pt x="16110" y="10263"/>
                        <a:pt x="16110" y="10263"/>
                      </a:cubicBezTo>
                      <a:cubicBezTo>
                        <a:pt x="16110" y="10323"/>
                        <a:pt x="16110" y="10382"/>
                        <a:pt x="16110" y="10442"/>
                      </a:cubicBezTo>
                      <a:cubicBezTo>
                        <a:pt x="16110" y="10502"/>
                        <a:pt x="16110" y="10502"/>
                        <a:pt x="16110" y="10502"/>
                      </a:cubicBezTo>
                      <a:cubicBezTo>
                        <a:pt x="16110" y="10502"/>
                        <a:pt x="16110" y="10502"/>
                        <a:pt x="16110" y="10561"/>
                      </a:cubicBezTo>
                      <a:cubicBezTo>
                        <a:pt x="16110" y="10621"/>
                        <a:pt x="16110" y="10740"/>
                        <a:pt x="16110" y="10800"/>
                      </a:cubicBezTo>
                      <a:cubicBezTo>
                        <a:pt x="16110" y="10860"/>
                        <a:pt x="16110" y="10979"/>
                        <a:pt x="16110" y="11039"/>
                      </a:cubicBezTo>
                      <a:cubicBezTo>
                        <a:pt x="16110" y="11098"/>
                        <a:pt x="16110" y="11098"/>
                        <a:pt x="16110" y="11098"/>
                      </a:cubicBezTo>
                      <a:cubicBezTo>
                        <a:pt x="16110" y="11158"/>
                        <a:pt x="16110" y="11158"/>
                        <a:pt x="16110" y="11158"/>
                      </a:cubicBezTo>
                      <a:cubicBezTo>
                        <a:pt x="16110" y="11158"/>
                        <a:pt x="16110" y="11158"/>
                        <a:pt x="16110" y="11158"/>
                      </a:cubicBezTo>
                      <a:cubicBezTo>
                        <a:pt x="16110" y="11218"/>
                        <a:pt x="16110" y="11277"/>
                        <a:pt x="16110" y="11337"/>
                      </a:cubicBezTo>
                      <a:cubicBezTo>
                        <a:pt x="16110" y="11337"/>
                        <a:pt x="16110" y="11397"/>
                        <a:pt x="16110" y="11397"/>
                      </a:cubicBezTo>
                      <a:cubicBezTo>
                        <a:pt x="16110" y="11456"/>
                        <a:pt x="16110" y="11456"/>
                        <a:pt x="16110" y="11456"/>
                      </a:cubicBezTo>
                      <a:cubicBezTo>
                        <a:pt x="16110" y="11456"/>
                        <a:pt x="16051" y="11516"/>
                        <a:pt x="16051" y="11576"/>
                      </a:cubicBezTo>
                      <a:cubicBezTo>
                        <a:pt x="16051" y="11635"/>
                        <a:pt x="16051" y="11635"/>
                        <a:pt x="16051" y="11695"/>
                      </a:cubicBezTo>
                      <a:cubicBezTo>
                        <a:pt x="16051" y="11755"/>
                        <a:pt x="16051" y="11755"/>
                        <a:pt x="16051" y="11814"/>
                      </a:cubicBezTo>
                      <a:cubicBezTo>
                        <a:pt x="16051" y="11874"/>
                        <a:pt x="15991" y="11934"/>
                        <a:pt x="15991" y="11934"/>
                      </a:cubicBezTo>
                      <a:cubicBezTo>
                        <a:pt x="15991" y="11993"/>
                        <a:pt x="15991" y="12053"/>
                        <a:pt x="15991" y="12053"/>
                      </a:cubicBezTo>
                      <a:cubicBezTo>
                        <a:pt x="15991" y="12113"/>
                        <a:pt x="15931" y="12172"/>
                        <a:pt x="15931" y="12172"/>
                      </a:cubicBezTo>
                      <a:cubicBezTo>
                        <a:pt x="15931" y="12232"/>
                        <a:pt x="15931" y="12292"/>
                        <a:pt x="15931" y="12292"/>
                      </a:cubicBezTo>
                      <a:cubicBezTo>
                        <a:pt x="15872" y="12351"/>
                        <a:pt x="15872" y="12411"/>
                        <a:pt x="15872" y="12411"/>
                      </a:cubicBezTo>
                      <a:cubicBezTo>
                        <a:pt x="15872" y="12471"/>
                        <a:pt x="15872" y="12471"/>
                        <a:pt x="15872" y="12530"/>
                      </a:cubicBezTo>
                      <a:cubicBezTo>
                        <a:pt x="15812" y="12530"/>
                        <a:pt x="15812" y="12530"/>
                        <a:pt x="15812" y="12530"/>
                      </a:cubicBezTo>
                      <a:cubicBezTo>
                        <a:pt x="15812" y="12590"/>
                        <a:pt x="15812" y="12650"/>
                        <a:pt x="15812" y="12650"/>
                      </a:cubicBezTo>
                      <a:cubicBezTo>
                        <a:pt x="15752" y="12769"/>
                        <a:pt x="15693" y="12888"/>
                        <a:pt x="15633" y="13067"/>
                      </a:cubicBezTo>
                      <a:cubicBezTo>
                        <a:pt x="15633" y="13067"/>
                        <a:pt x="15573" y="13127"/>
                        <a:pt x="15573" y="13187"/>
                      </a:cubicBezTo>
                      <a:cubicBezTo>
                        <a:pt x="15573" y="13187"/>
                        <a:pt x="15514" y="13246"/>
                        <a:pt x="15514" y="13246"/>
                      </a:cubicBezTo>
                      <a:cubicBezTo>
                        <a:pt x="15514" y="13306"/>
                        <a:pt x="15454" y="13366"/>
                        <a:pt x="15454" y="13366"/>
                      </a:cubicBezTo>
                      <a:cubicBezTo>
                        <a:pt x="15454" y="13425"/>
                        <a:pt x="15394" y="13425"/>
                        <a:pt x="15394" y="13485"/>
                      </a:cubicBezTo>
                      <a:cubicBezTo>
                        <a:pt x="15394" y="13485"/>
                        <a:pt x="15394" y="13485"/>
                        <a:pt x="15394" y="13485"/>
                      </a:cubicBezTo>
                      <a:cubicBezTo>
                        <a:pt x="15394" y="13545"/>
                        <a:pt x="15335" y="13545"/>
                        <a:pt x="15335" y="13604"/>
                      </a:cubicBezTo>
                      <a:cubicBezTo>
                        <a:pt x="15335" y="13604"/>
                        <a:pt x="15275" y="13664"/>
                        <a:pt x="15275" y="13664"/>
                      </a:cubicBezTo>
                      <a:cubicBezTo>
                        <a:pt x="15275" y="13724"/>
                        <a:pt x="15275" y="13724"/>
                        <a:pt x="15275" y="13724"/>
                      </a:cubicBezTo>
                      <a:cubicBezTo>
                        <a:pt x="15275" y="13724"/>
                        <a:pt x="15275" y="13724"/>
                        <a:pt x="15275" y="13724"/>
                      </a:cubicBezTo>
                      <a:cubicBezTo>
                        <a:pt x="15215" y="13724"/>
                        <a:pt x="15215" y="13783"/>
                        <a:pt x="15215" y="13783"/>
                      </a:cubicBezTo>
                      <a:cubicBezTo>
                        <a:pt x="15156" y="13843"/>
                        <a:pt x="15156" y="13843"/>
                        <a:pt x="15156" y="13903"/>
                      </a:cubicBezTo>
                      <a:cubicBezTo>
                        <a:pt x="15156" y="13903"/>
                        <a:pt x="15156" y="13903"/>
                        <a:pt x="15156" y="13903"/>
                      </a:cubicBezTo>
                      <a:cubicBezTo>
                        <a:pt x="15096" y="13962"/>
                        <a:pt x="15096" y="13962"/>
                        <a:pt x="15096" y="13962"/>
                      </a:cubicBezTo>
                      <a:cubicBezTo>
                        <a:pt x="15096" y="13962"/>
                        <a:pt x="15096" y="13962"/>
                        <a:pt x="15036" y="14022"/>
                      </a:cubicBezTo>
                      <a:cubicBezTo>
                        <a:pt x="15036" y="14022"/>
                        <a:pt x="15036" y="14082"/>
                        <a:pt x="14977" y="14082"/>
                      </a:cubicBezTo>
                      <a:cubicBezTo>
                        <a:pt x="14977" y="14082"/>
                        <a:pt x="14977" y="14082"/>
                        <a:pt x="14977" y="14082"/>
                      </a:cubicBezTo>
                      <a:cubicBezTo>
                        <a:pt x="14977" y="14141"/>
                        <a:pt x="14977" y="14141"/>
                        <a:pt x="14977" y="14141"/>
                      </a:cubicBezTo>
                      <a:cubicBezTo>
                        <a:pt x="14917" y="14141"/>
                        <a:pt x="14917" y="14201"/>
                        <a:pt x="14917" y="14201"/>
                      </a:cubicBezTo>
                      <a:cubicBezTo>
                        <a:pt x="14857" y="14201"/>
                        <a:pt x="14857" y="14261"/>
                        <a:pt x="14857" y="14261"/>
                      </a:cubicBezTo>
                      <a:cubicBezTo>
                        <a:pt x="14798" y="14320"/>
                        <a:pt x="14798" y="14320"/>
                        <a:pt x="14798" y="14320"/>
                      </a:cubicBezTo>
                      <a:cubicBezTo>
                        <a:pt x="14798" y="14320"/>
                        <a:pt x="14798" y="14320"/>
                        <a:pt x="14798" y="14320"/>
                      </a:cubicBezTo>
                      <a:cubicBezTo>
                        <a:pt x="14798" y="14320"/>
                        <a:pt x="14738" y="14380"/>
                        <a:pt x="14738" y="14380"/>
                      </a:cubicBezTo>
                      <a:cubicBezTo>
                        <a:pt x="14738" y="14440"/>
                        <a:pt x="14678" y="14440"/>
                        <a:pt x="14678" y="14440"/>
                      </a:cubicBezTo>
                      <a:cubicBezTo>
                        <a:pt x="14678" y="14499"/>
                        <a:pt x="14678" y="14499"/>
                        <a:pt x="14678" y="14499"/>
                      </a:cubicBezTo>
                      <a:cubicBezTo>
                        <a:pt x="14619" y="14499"/>
                        <a:pt x="14619" y="14499"/>
                        <a:pt x="14619" y="14499"/>
                      </a:cubicBezTo>
                      <a:cubicBezTo>
                        <a:pt x="14619" y="14559"/>
                        <a:pt x="14559" y="14559"/>
                        <a:pt x="14559" y="14559"/>
                      </a:cubicBezTo>
                      <a:cubicBezTo>
                        <a:pt x="14559" y="14559"/>
                        <a:pt x="14559" y="14559"/>
                        <a:pt x="14559" y="14619"/>
                      </a:cubicBezTo>
                      <a:cubicBezTo>
                        <a:pt x="14499" y="14619"/>
                        <a:pt x="14499" y="14619"/>
                        <a:pt x="14499" y="14619"/>
                      </a:cubicBezTo>
                      <a:cubicBezTo>
                        <a:pt x="14499" y="14619"/>
                        <a:pt x="14499" y="14619"/>
                        <a:pt x="14499" y="14619"/>
                      </a:cubicBezTo>
                      <a:cubicBezTo>
                        <a:pt x="14440" y="14678"/>
                        <a:pt x="14440" y="14678"/>
                        <a:pt x="14380" y="14738"/>
                      </a:cubicBezTo>
                      <a:cubicBezTo>
                        <a:pt x="14380" y="14738"/>
                        <a:pt x="14380" y="14738"/>
                        <a:pt x="14320" y="14798"/>
                      </a:cubicBezTo>
                      <a:cubicBezTo>
                        <a:pt x="14320" y="14798"/>
                        <a:pt x="14320" y="14798"/>
                        <a:pt x="14320" y="14798"/>
                      </a:cubicBezTo>
                      <a:cubicBezTo>
                        <a:pt x="14261" y="14857"/>
                        <a:pt x="14261" y="14857"/>
                        <a:pt x="14261" y="14857"/>
                      </a:cubicBezTo>
                      <a:cubicBezTo>
                        <a:pt x="14261" y="14857"/>
                        <a:pt x="14201" y="14857"/>
                        <a:pt x="14201" y="14917"/>
                      </a:cubicBezTo>
                      <a:cubicBezTo>
                        <a:pt x="14201" y="14917"/>
                        <a:pt x="14141" y="14917"/>
                        <a:pt x="14141" y="14977"/>
                      </a:cubicBezTo>
                      <a:cubicBezTo>
                        <a:pt x="14082" y="14977"/>
                        <a:pt x="14082" y="14977"/>
                        <a:pt x="14082" y="14977"/>
                      </a:cubicBezTo>
                      <a:cubicBezTo>
                        <a:pt x="14082" y="14977"/>
                        <a:pt x="14082" y="14977"/>
                        <a:pt x="14082" y="14977"/>
                      </a:cubicBezTo>
                      <a:cubicBezTo>
                        <a:pt x="14082" y="15036"/>
                        <a:pt x="14022" y="15036"/>
                        <a:pt x="14022" y="15036"/>
                      </a:cubicBezTo>
                      <a:cubicBezTo>
                        <a:pt x="13962" y="15096"/>
                        <a:pt x="13962" y="15096"/>
                        <a:pt x="13962" y="15096"/>
                      </a:cubicBezTo>
                      <a:cubicBezTo>
                        <a:pt x="13903" y="15156"/>
                        <a:pt x="13903" y="15156"/>
                        <a:pt x="13903" y="15156"/>
                      </a:cubicBezTo>
                      <a:cubicBezTo>
                        <a:pt x="13903" y="15156"/>
                        <a:pt x="13903" y="15156"/>
                        <a:pt x="13903" y="15156"/>
                      </a:cubicBezTo>
                      <a:cubicBezTo>
                        <a:pt x="13843" y="15156"/>
                        <a:pt x="13843" y="15156"/>
                        <a:pt x="13783" y="15215"/>
                      </a:cubicBezTo>
                      <a:cubicBezTo>
                        <a:pt x="13783" y="15215"/>
                        <a:pt x="13783" y="15215"/>
                        <a:pt x="13724" y="15275"/>
                      </a:cubicBezTo>
                      <a:cubicBezTo>
                        <a:pt x="13724" y="15275"/>
                        <a:pt x="13724" y="15275"/>
                        <a:pt x="13724" y="15275"/>
                      </a:cubicBezTo>
                      <a:cubicBezTo>
                        <a:pt x="13664" y="15275"/>
                        <a:pt x="13604" y="15335"/>
                        <a:pt x="13604" y="15335"/>
                      </a:cubicBezTo>
                      <a:cubicBezTo>
                        <a:pt x="13545" y="15335"/>
                        <a:pt x="13545" y="15394"/>
                        <a:pt x="13485" y="15394"/>
                      </a:cubicBezTo>
                      <a:cubicBezTo>
                        <a:pt x="13485" y="15394"/>
                        <a:pt x="13485" y="15394"/>
                        <a:pt x="13485" y="15394"/>
                      </a:cubicBezTo>
                      <a:cubicBezTo>
                        <a:pt x="13425" y="15394"/>
                        <a:pt x="13425" y="15454"/>
                        <a:pt x="13366" y="15454"/>
                      </a:cubicBezTo>
                      <a:cubicBezTo>
                        <a:pt x="13366" y="15454"/>
                        <a:pt x="13306" y="15514"/>
                        <a:pt x="13246" y="15514"/>
                      </a:cubicBezTo>
                      <a:cubicBezTo>
                        <a:pt x="13246" y="15514"/>
                        <a:pt x="13187" y="15573"/>
                        <a:pt x="13187" y="15573"/>
                      </a:cubicBezTo>
                      <a:cubicBezTo>
                        <a:pt x="13127" y="15573"/>
                        <a:pt x="13067" y="15633"/>
                        <a:pt x="13067" y="15633"/>
                      </a:cubicBezTo>
                      <a:cubicBezTo>
                        <a:pt x="12888" y="15693"/>
                        <a:pt x="12769" y="15752"/>
                        <a:pt x="12650" y="15812"/>
                      </a:cubicBezTo>
                      <a:cubicBezTo>
                        <a:pt x="12650" y="15812"/>
                        <a:pt x="12590" y="15812"/>
                        <a:pt x="12530" y="15812"/>
                      </a:cubicBezTo>
                      <a:cubicBezTo>
                        <a:pt x="12530" y="15812"/>
                        <a:pt x="12530" y="15812"/>
                        <a:pt x="12530" y="15812"/>
                      </a:cubicBezTo>
                      <a:cubicBezTo>
                        <a:pt x="12471" y="15872"/>
                        <a:pt x="12471" y="15872"/>
                        <a:pt x="12411" y="15872"/>
                      </a:cubicBezTo>
                      <a:cubicBezTo>
                        <a:pt x="12411" y="15872"/>
                        <a:pt x="12351" y="15872"/>
                        <a:pt x="12292" y="15931"/>
                      </a:cubicBezTo>
                      <a:cubicBezTo>
                        <a:pt x="12292" y="15931"/>
                        <a:pt x="12232" y="15931"/>
                        <a:pt x="12172" y="15931"/>
                      </a:cubicBezTo>
                      <a:cubicBezTo>
                        <a:pt x="12172" y="15931"/>
                        <a:pt x="12113" y="15991"/>
                        <a:pt x="12053" y="15991"/>
                      </a:cubicBezTo>
                      <a:cubicBezTo>
                        <a:pt x="12053" y="15991"/>
                        <a:pt x="11993" y="15991"/>
                        <a:pt x="11934" y="15991"/>
                      </a:cubicBezTo>
                      <a:cubicBezTo>
                        <a:pt x="11934" y="15991"/>
                        <a:pt x="11874" y="16051"/>
                        <a:pt x="11814" y="16051"/>
                      </a:cubicBezTo>
                      <a:cubicBezTo>
                        <a:pt x="11755" y="16051"/>
                        <a:pt x="11755" y="16051"/>
                        <a:pt x="11695" y="16051"/>
                      </a:cubicBezTo>
                      <a:cubicBezTo>
                        <a:pt x="11635" y="16051"/>
                        <a:pt x="11635" y="16051"/>
                        <a:pt x="11576" y="16051"/>
                      </a:cubicBezTo>
                      <a:cubicBezTo>
                        <a:pt x="11516" y="16051"/>
                        <a:pt x="11456" y="16110"/>
                        <a:pt x="11456" y="16110"/>
                      </a:cubicBezTo>
                      <a:cubicBezTo>
                        <a:pt x="11397" y="16110"/>
                        <a:pt x="11397" y="16110"/>
                        <a:pt x="11397" y="16110"/>
                      </a:cubicBezTo>
                      <a:cubicBezTo>
                        <a:pt x="11397" y="16110"/>
                        <a:pt x="11337" y="16110"/>
                        <a:pt x="11337" y="16110"/>
                      </a:cubicBezTo>
                      <a:cubicBezTo>
                        <a:pt x="11277" y="16110"/>
                        <a:pt x="11218" y="16110"/>
                        <a:pt x="11158" y="16110"/>
                      </a:cubicBezTo>
                      <a:cubicBezTo>
                        <a:pt x="11098" y="16110"/>
                        <a:pt x="11098" y="16110"/>
                        <a:pt x="11098" y="16110"/>
                      </a:cubicBezTo>
                      <a:cubicBezTo>
                        <a:pt x="11098" y="16110"/>
                        <a:pt x="11098" y="16110"/>
                        <a:pt x="11039" y="16110"/>
                      </a:cubicBezTo>
                      <a:cubicBezTo>
                        <a:pt x="10979" y="16110"/>
                        <a:pt x="10860" y="16110"/>
                        <a:pt x="10800" y="1611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7" name="Shape 215"/>
                <p:cNvSpPr/>
                <p:nvPr/>
              </p:nvSpPr>
              <p:spPr>
                <a:xfrm>
                  <a:off x="233574" y="434650"/>
                  <a:ext cx="111710" cy="131345"/>
                </a:xfrm>
                <a:custGeom>
                  <a:avLst/>
                  <a:gdLst/>
                  <a:ahLst/>
                  <a:cxnLst>
                    <a:cxn ang="0">
                      <a:pos x="wd2" y="hd2"/>
                    </a:cxn>
                    <a:cxn ang="5400000">
                      <a:pos x="wd2" y="hd2"/>
                    </a:cxn>
                    <a:cxn ang="10800000">
                      <a:pos x="wd2" y="hd2"/>
                    </a:cxn>
                    <a:cxn ang="16200000">
                      <a:pos x="wd2" y="hd2"/>
                    </a:cxn>
                  </a:cxnLst>
                  <a:rect l="0" t="0" r="r" b="b"/>
                  <a:pathLst>
                    <a:path w="21600" h="21600" extrusionOk="0">
                      <a:moveTo>
                        <a:pt x="10800" y="1580"/>
                      </a:moveTo>
                      <a:cubicBezTo>
                        <a:pt x="7097" y="1580"/>
                        <a:pt x="3394" y="1054"/>
                        <a:pt x="0" y="0"/>
                      </a:cubicBezTo>
                      <a:cubicBezTo>
                        <a:pt x="0" y="17122"/>
                        <a:pt x="0" y="17122"/>
                        <a:pt x="0" y="17122"/>
                      </a:cubicBezTo>
                      <a:cubicBezTo>
                        <a:pt x="0" y="19493"/>
                        <a:pt x="2469" y="21600"/>
                        <a:pt x="5554" y="21600"/>
                      </a:cubicBezTo>
                      <a:cubicBezTo>
                        <a:pt x="16046" y="21600"/>
                        <a:pt x="16046" y="21600"/>
                        <a:pt x="16046" y="21600"/>
                      </a:cubicBezTo>
                      <a:cubicBezTo>
                        <a:pt x="19131" y="21600"/>
                        <a:pt x="21600" y="19493"/>
                        <a:pt x="21600" y="17122"/>
                      </a:cubicBezTo>
                      <a:cubicBezTo>
                        <a:pt x="21600" y="0"/>
                        <a:pt x="21600" y="0"/>
                        <a:pt x="21600" y="0"/>
                      </a:cubicBezTo>
                      <a:cubicBezTo>
                        <a:pt x="18206" y="1054"/>
                        <a:pt x="14503" y="1580"/>
                        <a:pt x="10800" y="158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8" name="Shape 216"/>
                <p:cNvSpPr/>
                <p:nvPr/>
              </p:nvSpPr>
              <p:spPr>
                <a:xfrm>
                  <a:off x="233574" y="12186"/>
                  <a:ext cx="111710" cy="131344"/>
                </a:xfrm>
                <a:custGeom>
                  <a:avLst/>
                  <a:gdLst/>
                  <a:ahLst/>
                  <a:cxnLst>
                    <a:cxn ang="0">
                      <a:pos x="wd2" y="hd2"/>
                    </a:cxn>
                    <a:cxn ang="5400000">
                      <a:pos x="wd2" y="hd2"/>
                    </a:cxn>
                    <a:cxn ang="10800000">
                      <a:pos x="wd2" y="hd2"/>
                    </a:cxn>
                    <a:cxn ang="16200000">
                      <a:pos x="wd2" y="hd2"/>
                    </a:cxn>
                  </a:cxnLst>
                  <a:rect l="0" t="0" r="r" b="b"/>
                  <a:pathLst>
                    <a:path w="21600" h="21600" extrusionOk="0">
                      <a:moveTo>
                        <a:pt x="10800" y="20020"/>
                      </a:moveTo>
                      <a:cubicBezTo>
                        <a:pt x="14503" y="20020"/>
                        <a:pt x="18206" y="20546"/>
                        <a:pt x="21600" y="21600"/>
                      </a:cubicBezTo>
                      <a:cubicBezTo>
                        <a:pt x="21600" y="4478"/>
                        <a:pt x="21600" y="4478"/>
                        <a:pt x="21600" y="4478"/>
                      </a:cubicBezTo>
                      <a:cubicBezTo>
                        <a:pt x="21600" y="2107"/>
                        <a:pt x="19131" y="0"/>
                        <a:pt x="16046" y="0"/>
                      </a:cubicBezTo>
                      <a:cubicBezTo>
                        <a:pt x="5554" y="0"/>
                        <a:pt x="5554" y="0"/>
                        <a:pt x="5554" y="0"/>
                      </a:cubicBezTo>
                      <a:cubicBezTo>
                        <a:pt x="2469" y="0"/>
                        <a:pt x="0" y="2107"/>
                        <a:pt x="0" y="4478"/>
                      </a:cubicBezTo>
                      <a:cubicBezTo>
                        <a:pt x="0" y="21600"/>
                        <a:pt x="0" y="21600"/>
                        <a:pt x="0" y="21600"/>
                      </a:cubicBezTo>
                      <a:cubicBezTo>
                        <a:pt x="3394" y="20546"/>
                        <a:pt x="7097" y="20020"/>
                        <a:pt x="10800" y="2002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9" name="Shape 217"/>
                <p:cNvSpPr/>
                <p:nvPr/>
              </p:nvSpPr>
              <p:spPr>
                <a:xfrm>
                  <a:off x="353407" y="66043"/>
                  <a:ext cx="159407" cy="159407"/>
                </a:xfrm>
                <a:custGeom>
                  <a:avLst/>
                  <a:gdLst/>
                  <a:ahLst/>
                  <a:cxnLst>
                    <a:cxn ang="0">
                      <a:pos x="wd2" y="hd2"/>
                    </a:cxn>
                    <a:cxn ang="5400000">
                      <a:pos x="wd2" y="hd2"/>
                    </a:cxn>
                    <a:cxn ang="10800000">
                      <a:pos x="wd2" y="hd2"/>
                    </a:cxn>
                    <a:cxn ang="16200000">
                      <a:pos x="wd2" y="hd2"/>
                    </a:cxn>
                  </a:cxnLst>
                  <a:rect l="0" t="0" r="r" b="b"/>
                  <a:pathLst>
                    <a:path w="21279" h="21279" extrusionOk="0">
                      <a:moveTo>
                        <a:pt x="20317" y="6309"/>
                      </a:moveTo>
                      <a:cubicBezTo>
                        <a:pt x="14970" y="962"/>
                        <a:pt x="14970" y="962"/>
                        <a:pt x="14970" y="962"/>
                      </a:cubicBezTo>
                      <a:cubicBezTo>
                        <a:pt x="13473" y="-321"/>
                        <a:pt x="11121" y="-321"/>
                        <a:pt x="9838" y="962"/>
                      </a:cubicBezTo>
                      <a:cubicBezTo>
                        <a:pt x="0" y="10800"/>
                        <a:pt x="0" y="10800"/>
                        <a:pt x="0" y="10800"/>
                      </a:cubicBezTo>
                      <a:cubicBezTo>
                        <a:pt x="4705" y="12938"/>
                        <a:pt x="8341" y="16574"/>
                        <a:pt x="10479" y="21279"/>
                      </a:cubicBezTo>
                      <a:cubicBezTo>
                        <a:pt x="20317" y="11441"/>
                        <a:pt x="20317" y="11441"/>
                        <a:pt x="20317" y="11441"/>
                      </a:cubicBezTo>
                      <a:cubicBezTo>
                        <a:pt x="21600" y="10158"/>
                        <a:pt x="21600" y="7806"/>
                        <a:pt x="20317" y="6309"/>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0" name="Shape 218"/>
                <p:cNvSpPr/>
                <p:nvPr/>
              </p:nvSpPr>
              <p:spPr>
                <a:xfrm>
                  <a:off x="66710" y="353407"/>
                  <a:ext cx="158740" cy="158741"/>
                </a:xfrm>
                <a:custGeom>
                  <a:avLst/>
                  <a:gdLst/>
                  <a:ahLst/>
                  <a:cxnLst>
                    <a:cxn ang="0">
                      <a:pos x="wd2" y="hd2"/>
                    </a:cxn>
                    <a:cxn ang="5400000">
                      <a:pos x="wd2" y="hd2"/>
                    </a:cxn>
                    <a:cxn ang="10800000">
                      <a:pos x="wd2" y="hd2"/>
                    </a:cxn>
                    <a:cxn ang="16200000">
                      <a:pos x="wd2" y="hd2"/>
                    </a:cxn>
                  </a:cxnLst>
                  <a:rect l="0" t="0" r="r" b="b"/>
                  <a:pathLst>
                    <a:path w="21279" h="21279" extrusionOk="0">
                      <a:moveTo>
                        <a:pt x="10800" y="0"/>
                      </a:moveTo>
                      <a:cubicBezTo>
                        <a:pt x="962" y="9838"/>
                        <a:pt x="962" y="9838"/>
                        <a:pt x="962" y="9838"/>
                      </a:cubicBezTo>
                      <a:cubicBezTo>
                        <a:pt x="-321" y="11121"/>
                        <a:pt x="-321" y="13473"/>
                        <a:pt x="962" y="14970"/>
                      </a:cubicBezTo>
                      <a:cubicBezTo>
                        <a:pt x="6309" y="20317"/>
                        <a:pt x="6309" y="20317"/>
                        <a:pt x="6309" y="20317"/>
                      </a:cubicBezTo>
                      <a:cubicBezTo>
                        <a:pt x="7806" y="21600"/>
                        <a:pt x="10158" y="21600"/>
                        <a:pt x="11441" y="20317"/>
                      </a:cubicBezTo>
                      <a:cubicBezTo>
                        <a:pt x="21279" y="10479"/>
                        <a:pt x="21279" y="10479"/>
                        <a:pt x="21279" y="10479"/>
                      </a:cubicBezTo>
                      <a:cubicBezTo>
                        <a:pt x="16574" y="8341"/>
                        <a:pt x="12938" y="4705"/>
                        <a:pt x="10800"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1" name="Shape 219"/>
                <p:cNvSpPr/>
                <p:nvPr/>
              </p:nvSpPr>
              <p:spPr>
                <a:xfrm>
                  <a:off x="434650" y="232897"/>
                  <a:ext cx="131344" cy="112387"/>
                </a:xfrm>
                <a:custGeom>
                  <a:avLst/>
                  <a:gdLst/>
                  <a:ahLst/>
                  <a:cxnLst>
                    <a:cxn ang="0">
                      <a:pos x="wd2" y="hd2"/>
                    </a:cxn>
                    <a:cxn ang="5400000">
                      <a:pos x="wd2" y="hd2"/>
                    </a:cxn>
                    <a:cxn ang="10800000">
                      <a:pos x="wd2" y="hd2"/>
                    </a:cxn>
                    <a:cxn ang="16200000">
                      <a:pos x="wd2" y="hd2"/>
                    </a:cxn>
                  </a:cxnLst>
                  <a:rect l="0" t="0" r="r" b="b"/>
                  <a:pathLst>
                    <a:path w="21600" h="21600" extrusionOk="0">
                      <a:moveTo>
                        <a:pt x="17122" y="0"/>
                      </a:moveTo>
                      <a:cubicBezTo>
                        <a:pt x="0" y="0"/>
                        <a:pt x="0" y="0"/>
                        <a:pt x="0" y="0"/>
                      </a:cubicBezTo>
                      <a:cubicBezTo>
                        <a:pt x="1054" y="3394"/>
                        <a:pt x="1580" y="7097"/>
                        <a:pt x="1580" y="10800"/>
                      </a:cubicBezTo>
                      <a:cubicBezTo>
                        <a:pt x="1580" y="14503"/>
                        <a:pt x="1054" y="18206"/>
                        <a:pt x="0" y="21600"/>
                      </a:cubicBezTo>
                      <a:cubicBezTo>
                        <a:pt x="17122" y="21600"/>
                        <a:pt x="17122" y="21600"/>
                        <a:pt x="17122" y="21600"/>
                      </a:cubicBezTo>
                      <a:cubicBezTo>
                        <a:pt x="19493" y="21600"/>
                        <a:pt x="21600" y="19131"/>
                        <a:pt x="21600" y="16046"/>
                      </a:cubicBezTo>
                      <a:cubicBezTo>
                        <a:pt x="21600" y="5554"/>
                        <a:pt x="21600" y="5554"/>
                        <a:pt x="21600" y="5554"/>
                      </a:cubicBezTo>
                      <a:cubicBezTo>
                        <a:pt x="21600" y="2469"/>
                        <a:pt x="19493" y="0"/>
                        <a:pt x="17122"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2" name="Shape 220"/>
                <p:cNvSpPr/>
                <p:nvPr/>
              </p:nvSpPr>
              <p:spPr>
                <a:xfrm>
                  <a:off x="12863" y="232897"/>
                  <a:ext cx="131344" cy="112387"/>
                </a:xfrm>
                <a:custGeom>
                  <a:avLst/>
                  <a:gdLst/>
                  <a:ahLst/>
                  <a:cxnLst>
                    <a:cxn ang="0">
                      <a:pos x="wd2" y="hd2"/>
                    </a:cxn>
                    <a:cxn ang="5400000">
                      <a:pos x="wd2" y="hd2"/>
                    </a:cxn>
                    <a:cxn ang="10800000">
                      <a:pos x="wd2" y="hd2"/>
                    </a:cxn>
                    <a:cxn ang="16200000">
                      <a:pos x="wd2" y="hd2"/>
                    </a:cxn>
                  </a:cxnLst>
                  <a:rect l="0" t="0" r="r" b="b"/>
                  <a:pathLst>
                    <a:path w="21600" h="21600" extrusionOk="0">
                      <a:moveTo>
                        <a:pt x="20020" y="10800"/>
                      </a:moveTo>
                      <a:cubicBezTo>
                        <a:pt x="20020" y="7097"/>
                        <a:pt x="20546" y="3394"/>
                        <a:pt x="21600" y="0"/>
                      </a:cubicBezTo>
                      <a:cubicBezTo>
                        <a:pt x="4478" y="0"/>
                        <a:pt x="4478" y="0"/>
                        <a:pt x="4478" y="0"/>
                      </a:cubicBezTo>
                      <a:cubicBezTo>
                        <a:pt x="2107" y="0"/>
                        <a:pt x="0" y="2469"/>
                        <a:pt x="0" y="5554"/>
                      </a:cubicBezTo>
                      <a:cubicBezTo>
                        <a:pt x="0" y="16046"/>
                        <a:pt x="0" y="16046"/>
                        <a:pt x="0" y="16046"/>
                      </a:cubicBezTo>
                      <a:cubicBezTo>
                        <a:pt x="0" y="19131"/>
                        <a:pt x="2107" y="21600"/>
                        <a:pt x="4478" y="21600"/>
                      </a:cubicBezTo>
                      <a:cubicBezTo>
                        <a:pt x="21600" y="21600"/>
                        <a:pt x="21600" y="21600"/>
                        <a:pt x="21600" y="21600"/>
                      </a:cubicBezTo>
                      <a:cubicBezTo>
                        <a:pt x="20546" y="18206"/>
                        <a:pt x="20020" y="14503"/>
                        <a:pt x="20020" y="108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3" name="Shape 221"/>
                <p:cNvSpPr/>
                <p:nvPr/>
              </p:nvSpPr>
              <p:spPr>
                <a:xfrm>
                  <a:off x="353407" y="353407"/>
                  <a:ext cx="159407" cy="158741"/>
                </a:xfrm>
                <a:custGeom>
                  <a:avLst/>
                  <a:gdLst/>
                  <a:ahLst/>
                  <a:cxnLst>
                    <a:cxn ang="0">
                      <a:pos x="wd2" y="hd2"/>
                    </a:cxn>
                    <a:cxn ang="5400000">
                      <a:pos x="wd2" y="hd2"/>
                    </a:cxn>
                    <a:cxn ang="10800000">
                      <a:pos x="wd2" y="hd2"/>
                    </a:cxn>
                    <a:cxn ang="16200000">
                      <a:pos x="wd2" y="hd2"/>
                    </a:cxn>
                  </a:cxnLst>
                  <a:rect l="0" t="0" r="r" b="b"/>
                  <a:pathLst>
                    <a:path w="21279" h="21279" extrusionOk="0">
                      <a:moveTo>
                        <a:pt x="20317" y="9838"/>
                      </a:moveTo>
                      <a:cubicBezTo>
                        <a:pt x="10479" y="0"/>
                        <a:pt x="10479" y="0"/>
                        <a:pt x="10479" y="0"/>
                      </a:cubicBezTo>
                      <a:cubicBezTo>
                        <a:pt x="8341" y="4705"/>
                        <a:pt x="4705" y="8341"/>
                        <a:pt x="0" y="10479"/>
                      </a:cubicBezTo>
                      <a:cubicBezTo>
                        <a:pt x="9838" y="20317"/>
                        <a:pt x="9838" y="20317"/>
                        <a:pt x="9838" y="20317"/>
                      </a:cubicBezTo>
                      <a:cubicBezTo>
                        <a:pt x="11121" y="21600"/>
                        <a:pt x="13473" y="21600"/>
                        <a:pt x="14970" y="20317"/>
                      </a:cubicBezTo>
                      <a:cubicBezTo>
                        <a:pt x="20317" y="14970"/>
                        <a:pt x="20317" y="14970"/>
                        <a:pt x="20317" y="14970"/>
                      </a:cubicBezTo>
                      <a:cubicBezTo>
                        <a:pt x="21600" y="13473"/>
                        <a:pt x="21600" y="11121"/>
                        <a:pt x="20317" y="9838"/>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4" name="Shape 222"/>
                <p:cNvSpPr/>
                <p:nvPr/>
              </p:nvSpPr>
              <p:spPr>
                <a:xfrm>
                  <a:off x="66710" y="66043"/>
                  <a:ext cx="158740" cy="159407"/>
                </a:xfrm>
                <a:custGeom>
                  <a:avLst/>
                  <a:gdLst/>
                  <a:ahLst/>
                  <a:cxnLst>
                    <a:cxn ang="0">
                      <a:pos x="wd2" y="hd2"/>
                    </a:cxn>
                    <a:cxn ang="5400000">
                      <a:pos x="wd2" y="hd2"/>
                    </a:cxn>
                    <a:cxn ang="10800000">
                      <a:pos x="wd2" y="hd2"/>
                    </a:cxn>
                    <a:cxn ang="16200000">
                      <a:pos x="wd2" y="hd2"/>
                    </a:cxn>
                  </a:cxnLst>
                  <a:rect l="0" t="0" r="r" b="b"/>
                  <a:pathLst>
                    <a:path w="21279" h="21279" extrusionOk="0">
                      <a:moveTo>
                        <a:pt x="21279" y="10800"/>
                      </a:moveTo>
                      <a:cubicBezTo>
                        <a:pt x="11441" y="962"/>
                        <a:pt x="11441" y="962"/>
                        <a:pt x="11441" y="962"/>
                      </a:cubicBezTo>
                      <a:cubicBezTo>
                        <a:pt x="10158" y="-321"/>
                        <a:pt x="7806" y="-321"/>
                        <a:pt x="6309" y="962"/>
                      </a:cubicBezTo>
                      <a:cubicBezTo>
                        <a:pt x="962" y="6309"/>
                        <a:pt x="962" y="6309"/>
                        <a:pt x="962" y="6309"/>
                      </a:cubicBezTo>
                      <a:cubicBezTo>
                        <a:pt x="-321" y="7806"/>
                        <a:pt x="-321" y="10158"/>
                        <a:pt x="962" y="11441"/>
                      </a:cubicBezTo>
                      <a:cubicBezTo>
                        <a:pt x="10800" y="21279"/>
                        <a:pt x="10800" y="21279"/>
                        <a:pt x="10800" y="21279"/>
                      </a:cubicBezTo>
                      <a:cubicBezTo>
                        <a:pt x="12938" y="16574"/>
                        <a:pt x="16574" y="12938"/>
                        <a:pt x="21279" y="108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5" name="Shape 223"/>
                <p:cNvSpPr/>
                <p:nvPr/>
              </p:nvSpPr>
              <p:spPr>
                <a:xfrm>
                  <a:off x="353407" y="66038"/>
                  <a:ext cx="131344" cy="112697"/>
                </a:xfrm>
                <a:custGeom>
                  <a:avLst/>
                  <a:gdLst/>
                  <a:ahLst/>
                  <a:cxnLst>
                    <a:cxn ang="0">
                      <a:pos x="wd2" y="hd2"/>
                    </a:cxn>
                    <a:cxn ang="5400000">
                      <a:pos x="wd2" y="hd2"/>
                    </a:cxn>
                    <a:cxn ang="10800000">
                      <a:pos x="wd2" y="hd2"/>
                    </a:cxn>
                    <a:cxn ang="16200000">
                      <a:pos x="wd2" y="hd2"/>
                    </a:cxn>
                  </a:cxnLst>
                  <a:rect l="0" t="0" r="r" b="b"/>
                  <a:pathLst>
                    <a:path w="21600" h="21150" extrusionOk="0">
                      <a:moveTo>
                        <a:pt x="18439" y="1350"/>
                      </a:moveTo>
                      <a:cubicBezTo>
                        <a:pt x="16595" y="-450"/>
                        <a:pt x="13698" y="-450"/>
                        <a:pt x="12117" y="1350"/>
                      </a:cubicBezTo>
                      <a:cubicBezTo>
                        <a:pt x="0" y="15150"/>
                        <a:pt x="0" y="15150"/>
                        <a:pt x="0" y="15150"/>
                      </a:cubicBezTo>
                      <a:cubicBezTo>
                        <a:pt x="2898" y="16650"/>
                        <a:pt x="5532" y="18750"/>
                        <a:pt x="7639" y="21150"/>
                      </a:cubicBezTo>
                      <a:cubicBezTo>
                        <a:pt x="21600" y="5250"/>
                        <a:pt x="21600" y="5250"/>
                        <a:pt x="21600" y="5250"/>
                      </a:cubicBezTo>
                      <a:lnTo>
                        <a:pt x="18439" y="135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6" name="Shape 224"/>
                <p:cNvSpPr/>
                <p:nvPr/>
              </p:nvSpPr>
              <p:spPr>
                <a:xfrm>
                  <a:off x="434650" y="232897"/>
                  <a:ext cx="131344" cy="56194"/>
                </a:xfrm>
                <a:custGeom>
                  <a:avLst/>
                  <a:gdLst/>
                  <a:ahLst/>
                  <a:cxnLst>
                    <a:cxn ang="0">
                      <a:pos x="wd2" y="hd2"/>
                    </a:cxn>
                    <a:cxn ang="5400000">
                      <a:pos x="wd2" y="hd2"/>
                    </a:cxn>
                    <a:cxn ang="10800000">
                      <a:pos x="wd2" y="hd2"/>
                    </a:cxn>
                    <a:cxn ang="16200000">
                      <a:pos x="wd2" y="hd2"/>
                    </a:cxn>
                  </a:cxnLst>
                  <a:rect l="0" t="0" r="r" b="b"/>
                  <a:pathLst>
                    <a:path w="21600" h="21600" extrusionOk="0">
                      <a:moveTo>
                        <a:pt x="21600" y="11109"/>
                      </a:moveTo>
                      <a:cubicBezTo>
                        <a:pt x="21600" y="4937"/>
                        <a:pt x="19493" y="0"/>
                        <a:pt x="17122" y="0"/>
                      </a:cubicBezTo>
                      <a:cubicBezTo>
                        <a:pt x="0" y="0"/>
                        <a:pt x="0" y="0"/>
                        <a:pt x="0" y="0"/>
                      </a:cubicBezTo>
                      <a:cubicBezTo>
                        <a:pt x="1054" y="6789"/>
                        <a:pt x="1580" y="14194"/>
                        <a:pt x="1580" y="21600"/>
                      </a:cubicBezTo>
                      <a:cubicBezTo>
                        <a:pt x="21600" y="21600"/>
                        <a:pt x="21600" y="21600"/>
                        <a:pt x="21600" y="21600"/>
                      </a:cubicBezTo>
                      <a:lnTo>
                        <a:pt x="21600" y="11109"/>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7" name="Shape 225"/>
                <p:cNvSpPr/>
                <p:nvPr/>
              </p:nvSpPr>
              <p:spPr>
                <a:xfrm>
                  <a:off x="289767" y="434650"/>
                  <a:ext cx="55517" cy="131345"/>
                </a:xfrm>
                <a:custGeom>
                  <a:avLst/>
                  <a:gdLst/>
                  <a:ahLst/>
                  <a:cxnLst>
                    <a:cxn ang="0">
                      <a:pos x="wd2" y="hd2"/>
                    </a:cxn>
                    <a:cxn ang="5400000">
                      <a:pos x="wd2" y="hd2"/>
                    </a:cxn>
                    <a:cxn ang="10800000">
                      <a:pos x="wd2" y="hd2"/>
                    </a:cxn>
                    <a:cxn ang="16200000">
                      <a:pos x="wd2" y="hd2"/>
                    </a:cxn>
                  </a:cxnLst>
                  <a:rect l="0" t="0" r="r" b="b"/>
                  <a:pathLst>
                    <a:path w="21600" h="21600" extrusionOk="0">
                      <a:moveTo>
                        <a:pt x="10491" y="21600"/>
                      </a:moveTo>
                      <a:cubicBezTo>
                        <a:pt x="16663" y="21600"/>
                        <a:pt x="21600" y="19493"/>
                        <a:pt x="21600" y="17122"/>
                      </a:cubicBezTo>
                      <a:cubicBezTo>
                        <a:pt x="21600" y="0"/>
                        <a:pt x="21600" y="0"/>
                        <a:pt x="21600" y="0"/>
                      </a:cubicBezTo>
                      <a:cubicBezTo>
                        <a:pt x="14811" y="1054"/>
                        <a:pt x="7406" y="1580"/>
                        <a:pt x="0" y="1580"/>
                      </a:cubicBezTo>
                      <a:cubicBezTo>
                        <a:pt x="0" y="21600"/>
                        <a:pt x="0" y="21600"/>
                        <a:pt x="0" y="21600"/>
                      </a:cubicBezTo>
                      <a:lnTo>
                        <a:pt x="10491" y="2160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8" name="Shape 226"/>
                <p:cNvSpPr/>
                <p:nvPr/>
              </p:nvSpPr>
              <p:spPr>
                <a:xfrm>
                  <a:off x="399445" y="353407"/>
                  <a:ext cx="113360" cy="130667"/>
                </a:xfrm>
                <a:custGeom>
                  <a:avLst/>
                  <a:gdLst/>
                  <a:ahLst/>
                  <a:cxnLst>
                    <a:cxn ang="0">
                      <a:pos x="wd2" y="hd2"/>
                    </a:cxn>
                    <a:cxn ang="5400000">
                      <a:pos x="wd2" y="hd2"/>
                    </a:cxn>
                    <a:cxn ang="10800000">
                      <a:pos x="wd2" y="hd2"/>
                    </a:cxn>
                    <a:cxn ang="16200000">
                      <a:pos x="wd2" y="hd2"/>
                    </a:cxn>
                  </a:cxnLst>
                  <a:rect l="0" t="0" r="r" b="b"/>
                  <a:pathLst>
                    <a:path w="21150" h="21600" extrusionOk="0">
                      <a:moveTo>
                        <a:pt x="19800" y="18439"/>
                      </a:moveTo>
                      <a:cubicBezTo>
                        <a:pt x="21600" y="16595"/>
                        <a:pt x="21600" y="13698"/>
                        <a:pt x="19800" y="12117"/>
                      </a:cubicBezTo>
                      <a:cubicBezTo>
                        <a:pt x="6000" y="0"/>
                        <a:pt x="6000" y="0"/>
                        <a:pt x="6000" y="0"/>
                      </a:cubicBezTo>
                      <a:cubicBezTo>
                        <a:pt x="4500" y="2898"/>
                        <a:pt x="2400" y="5532"/>
                        <a:pt x="0" y="7639"/>
                      </a:cubicBezTo>
                      <a:cubicBezTo>
                        <a:pt x="15900" y="21600"/>
                        <a:pt x="15900" y="21600"/>
                        <a:pt x="15900" y="21600"/>
                      </a:cubicBezTo>
                      <a:lnTo>
                        <a:pt x="19800" y="18439"/>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59" name="Shape 227"/>
                <p:cNvSpPr/>
                <p:nvPr/>
              </p:nvSpPr>
              <p:spPr>
                <a:xfrm>
                  <a:off x="81920" y="81243"/>
                  <a:ext cx="415695" cy="4156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8" y="0"/>
                        <a:pt x="0" y="4818"/>
                        <a:pt x="0" y="10800"/>
                      </a:cubicBezTo>
                      <a:cubicBezTo>
                        <a:pt x="0" y="16782"/>
                        <a:pt x="4818" y="21600"/>
                        <a:pt x="10800" y="21600"/>
                      </a:cubicBezTo>
                      <a:cubicBezTo>
                        <a:pt x="16782" y="21600"/>
                        <a:pt x="21600" y="16782"/>
                        <a:pt x="21600" y="10800"/>
                      </a:cubicBezTo>
                      <a:cubicBezTo>
                        <a:pt x="21600" y="4818"/>
                        <a:pt x="16782" y="0"/>
                        <a:pt x="10800" y="0"/>
                      </a:cubicBezTo>
                      <a:close/>
                      <a:moveTo>
                        <a:pt x="10800" y="18858"/>
                      </a:moveTo>
                      <a:cubicBezTo>
                        <a:pt x="6314" y="18858"/>
                        <a:pt x="2742" y="15286"/>
                        <a:pt x="2742" y="10800"/>
                      </a:cubicBezTo>
                      <a:cubicBezTo>
                        <a:pt x="2742" y="6314"/>
                        <a:pt x="6314" y="2742"/>
                        <a:pt x="10800" y="2742"/>
                      </a:cubicBezTo>
                      <a:cubicBezTo>
                        <a:pt x="15286" y="2742"/>
                        <a:pt x="18858" y="6314"/>
                        <a:pt x="18858" y="10800"/>
                      </a:cubicBezTo>
                      <a:cubicBezTo>
                        <a:pt x="18858" y="15286"/>
                        <a:pt x="15286" y="18858"/>
                        <a:pt x="10800" y="18858"/>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0" name="Shape 228"/>
                <p:cNvSpPr/>
                <p:nvPr/>
              </p:nvSpPr>
              <p:spPr>
                <a:xfrm>
                  <a:off x="94106" y="399445"/>
                  <a:ext cx="131344" cy="112698"/>
                </a:xfrm>
                <a:custGeom>
                  <a:avLst/>
                  <a:gdLst/>
                  <a:ahLst/>
                  <a:cxnLst>
                    <a:cxn ang="0">
                      <a:pos x="wd2" y="hd2"/>
                    </a:cxn>
                    <a:cxn ang="5400000">
                      <a:pos x="wd2" y="hd2"/>
                    </a:cxn>
                    <a:cxn ang="10800000">
                      <a:pos x="wd2" y="hd2"/>
                    </a:cxn>
                    <a:cxn ang="16200000">
                      <a:pos x="wd2" y="hd2"/>
                    </a:cxn>
                  </a:cxnLst>
                  <a:rect l="0" t="0" r="r" b="b"/>
                  <a:pathLst>
                    <a:path w="21600" h="21150" extrusionOk="0">
                      <a:moveTo>
                        <a:pt x="3161" y="19800"/>
                      </a:moveTo>
                      <a:cubicBezTo>
                        <a:pt x="5005" y="21600"/>
                        <a:pt x="7902" y="21600"/>
                        <a:pt x="9483" y="19800"/>
                      </a:cubicBezTo>
                      <a:cubicBezTo>
                        <a:pt x="21600" y="6000"/>
                        <a:pt x="21600" y="6000"/>
                        <a:pt x="21600" y="6000"/>
                      </a:cubicBezTo>
                      <a:cubicBezTo>
                        <a:pt x="18702" y="4500"/>
                        <a:pt x="16068" y="2400"/>
                        <a:pt x="13961" y="0"/>
                      </a:cubicBezTo>
                      <a:cubicBezTo>
                        <a:pt x="0" y="15900"/>
                        <a:pt x="0" y="15900"/>
                        <a:pt x="0" y="15900"/>
                      </a:cubicBezTo>
                      <a:lnTo>
                        <a:pt x="3161" y="1980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1" name="Shape 229"/>
                <p:cNvSpPr/>
                <p:nvPr/>
              </p:nvSpPr>
              <p:spPr>
                <a:xfrm>
                  <a:off x="12863" y="289090"/>
                  <a:ext cx="131344" cy="56194"/>
                </a:xfrm>
                <a:custGeom>
                  <a:avLst/>
                  <a:gdLst/>
                  <a:ahLst/>
                  <a:cxnLst>
                    <a:cxn ang="0">
                      <a:pos x="wd2" y="hd2"/>
                    </a:cxn>
                    <a:cxn ang="5400000">
                      <a:pos x="wd2" y="hd2"/>
                    </a:cxn>
                    <a:cxn ang="10800000">
                      <a:pos x="wd2" y="hd2"/>
                    </a:cxn>
                    <a:cxn ang="16200000">
                      <a:pos x="wd2" y="hd2"/>
                    </a:cxn>
                  </a:cxnLst>
                  <a:rect l="0" t="0" r="r" b="b"/>
                  <a:pathLst>
                    <a:path w="21600" h="21600" extrusionOk="0">
                      <a:moveTo>
                        <a:pt x="0" y="10491"/>
                      </a:moveTo>
                      <a:cubicBezTo>
                        <a:pt x="0" y="16663"/>
                        <a:pt x="2107" y="21600"/>
                        <a:pt x="4478" y="21600"/>
                      </a:cubicBezTo>
                      <a:cubicBezTo>
                        <a:pt x="21600" y="21600"/>
                        <a:pt x="21600" y="21600"/>
                        <a:pt x="21600" y="21600"/>
                      </a:cubicBezTo>
                      <a:cubicBezTo>
                        <a:pt x="20546" y="14811"/>
                        <a:pt x="20020" y="7406"/>
                        <a:pt x="20020" y="0"/>
                      </a:cubicBezTo>
                      <a:cubicBezTo>
                        <a:pt x="0" y="0"/>
                        <a:pt x="0" y="0"/>
                        <a:pt x="0" y="0"/>
                      </a:cubicBezTo>
                      <a:lnTo>
                        <a:pt x="0" y="10491"/>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2" name="Shape 230"/>
                <p:cNvSpPr/>
                <p:nvPr/>
              </p:nvSpPr>
              <p:spPr>
                <a:xfrm>
                  <a:off x="66715" y="94106"/>
                  <a:ext cx="112697" cy="131344"/>
                </a:xfrm>
                <a:custGeom>
                  <a:avLst/>
                  <a:gdLst/>
                  <a:ahLst/>
                  <a:cxnLst>
                    <a:cxn ang="0">
                      <a:pos x="wd2" y="hd2"/>
                    </a:cxn>
                    <a:cxn ang="5400000">
                      <a:pos x="wd2" y="hd2"/>
                    </a:cxn>
                    <a:cxn ang="10800000">
                      <a:pos x="wd2" y="hd2"/>
                    </a:cxn>
                    <a:cxn ang="16200000">
                      <a:pos x="wd2" y="hd2"/>
                    </a:cxn>
                  </a:cxnLst>
                  <a:rect l="0" t="0" r="r" b="b"/>
                  <a:pathLst>
                    <a:path w="21150" h="21600" extrusionOk="0">
                      <a:moveTo>
                        <a:pt x="1350" y="3161"/>
                      </a:moveTo>
                      <a:cubicBezTo>
                        <a:pt x="-450" y="5005"/>
                        <a:pt x="-450" y="7902"/>
                        <a:pt x="1350" y="9483"/>
                      </a:cubicBezTo>
                      <a:cubicBezTo>
                        <a:pt x="15150" y="21600"/>
                        <a:pt x="15150" y="21600"/>
                        <a:pt x="15150" y="21600"/>
                      </a:cubicBezTo>
                      <a:cubicBezTo>
                        <a:pt x="16650" y="18702"/>
                        <a:pt x="18750" y="16068"/>
                        <a:pt x="21150" y="13961"/>
                      </a:cubicBezTo>
                      <a:cubicBezTo>
                        <a:pt x="5250" y="0"/>
                        <a:pt x="5250" y="0"/>
                        <a:pt x="5250" y="0"/>
                      </a:cubicBezTo>
                      <a:lnTo>
                        <a:pt x="1350" y="3161"/>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3" name="Shape 231"/>
                <p:cNvSpPr/>
                <p:nvPr/>
              </p:nvSpPr>
              <p:spPr>
                <a:xfrm>
                  <a:off x="233574" y="12186"/>
                  <a:ext cx="56194" cy="131344"/>
                </a:xfrm>
                <a:custGeom>
                  <a:avLst/>
                  <a:gdLst/>
                  <a:ahLst/>
                  <a:cxnLst>
                    <a:cxn ang="0">
                      <a:pos x="wd2" y="hd2"/>
                    </a:cxn>
                    <a:cxn ang="5400000">
                      <a:pos x="wd2" y="hd2"/>
                    </a:cxn>
                    <a:cxn ang="10800000">
                      <a:pos x="wd2" y="hd2"/>
                    </a:cxn>
                    <a:cxn ang="16200000">
                      <a:pos x="wd2" y="hd2"/>
                    </a:cxn>
                  </a:cxnLst>
                  <a:rect l="0" t="0" r="r" b="b"/>
                  <a:pathLst>
                    <a:path w="21600" h="21600" extrusionOk="0">
                      <a:moveTo>
                        <a:pt x="11109" y="0"/>
                      </a:moveTo>
                      <a:cubicBezTo>
                        <a:pt x="4937" y="0"/>
                        <a:pt x="0" y="2107"/>
                        <a:pt x="0" y="4478"/>
                      </a:cubicBezTo>
                      <a:cubicBezTo>
                        <a:pt x="0" y="21600"/>
                        <a:pt x="0" y="21600"/>
                        <a:pt x="0" y="21600"/>
                      </a:cubicBezTo>
                      <a:cubicBezTo>
                        <a:pt x="6789" y="20546"/>
                        <a:pt x="14194" y="20020"/>
                        <a:pt x="21600" y="20020"/>
                      </a:cubicBezTo>
                      <a:cubicBezTo>
                        <a:pt x="21600" y="0"/>
                        <a:pt x="21600" y="0"/>
                        <a:pt x="21600" y="0"/>
                      </a:cubicBezTo>
                      <a:lnTo>
                        <a:pt x="11109" y="0"/>
                      </a:ln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4" name="Shape 232"/>
                <p:cNvSpPr/>
                <p:nvPr/>
              </p:nvSpPr>
              <p:spPr>
                <a:xfrm>
                  <a:off x="81920" y="81243"/>
                  <a:ext cx="207848" cy="4156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6782"/>
                        <a:pt x="9637" y="21600"/>
                        <a:pt x="21600" y="21600"/>
                      </a:cubicBezTo>
                      <a:cubicBezTo>
                        <a:pt x="21600" y="18858"/>
                        <a:pt x="21600" y="18858"/>
                        <a:pt x="21600" y="18858"/>
                      </a:cubicBezTo>
                      <a:cubicBezTo>
                        <a:pt x="12628" y="18858"/>
                        <a:pt x="5483" y="15286"/>
                        <a:pt x="5483" y="10800"/>
                      </a:cubicBezTo>
                      <a:cubicBezTo>
                        <a:pt x="5483" y="6314"/>
                        <a:pt x="12628" y="2742"/>
                        <a:pt x="21600" y="2742"/>
                      </a:cubicBezTo>
                      <a:cubicBezTo>
                        <a:pt x="21600" y="0"/>
                        <a:pt x="21600" y="0"/>
                        <a:pt x="21600" y="0"/>
                      </a:cubicBezTo>
                      <a:cubicBezTo>
                        <a:pt x="9637" y="0"/>
                        <a:pt x="0" y="4818"/>
                        <a:pt x="0" y="10800"/>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65" name="Shape 233"/>
                <p:cNvSpPr/>
                <p:nvPr/>
              </p:nvSpPr>
              <p:spPr>
                <a:xfrm>
                  <a:off x="12863" y="12186"/>
                  <a:ext cx="553131" cy="553809"/>
                </a:xfrm>
                <a:custGeom>
                  <a:avLst/>
                  <a:gdLst/>
                  <a:ahLst/>
                  <a:cxnLst>
                    <a:cxn ang="0">
                      <a:pos x="wd2" y="hd2"/>
                    </a:cxn>
                    <a:cxn ang="5400000">
                      <a:pos x="wd2" y="hd2"/>
                    </a:cxn>
                    <a:cxn ang="10800000">
                      <a:pos x="wd2" y="hd2"/>
                    </a:cxn>
                    <a:cxn ang="16200000">
                      <a:pos x="wd2" y="hd2"/>
                    </a:cxn>
                  </a:cxnLst>
                  <a:rect l="0" t="0" r="r" b="b"/>
                  <a:pathLst>
                    <a:path w="21600" h="21600" extrusionOk="0">
                      <a:moveTo>
                        <a:pt x="11861" y="499"/>
                      </a:moveTo>
                      <a:cubicBezTo>
                        <a:pt x="12173" y="499"/>
                        <a:pt x="12486" y="749"/>
                        <a:pt x="12486" y="1061"/>
                      </a:cubicBezTo>
                      <a:cubicBezTo>
                        <a:pt x="12486" y="2997"/>
                        <a:pt x="12486" y="2997"/>
                        <a:pt x="12486" y="2997"/>
                      </a:cubicBezTo>
                      <a:cubicBezTo>
                        <a:pt x="12486" y="3246"/>
                        <a:pt x="12610" y="3434"/>
                        <a:pt x="12798" y="3496"/>
                      </a:cubicBezTo>
                      <a:cubicBezTo>
                        <a:pt x="13422" y="3621"/>
                        <a:pt x="13984" y="3871"/>
                        <a:pt x="14546" y="4183"/>
                      </a:cubicBezTo>
                      <a:cubicBezTo>
                        <a:pt x="14608" y="4245"/>
                        <a:pt x="14733" y="4245"/>
                        <a:pt x="14795" y="4245"/>
                      </a:cubicBezTo>
                      <a:cubicBezTo>
                        <a:pt x="14920" y="4245"/>
                        <a:pt x="15045" y="4183"/>
                        <a:pt x="15170" y="4120"/>
                      </a:cubicBezTo>
                      <a:cubicBezTo>
                        <a:pt x="16481" y="2747"/>
                        <a:pt x="16481" y="2747"/>
                        <a:pt x="16481" y="2747"/>
                      </a:cubicBezTo>
                      <a:cubicBezTo>
                        <a:pt x="16606" y="2622"/>
                        <a:pt x="16731" y="2560"/>
                        <a:pt x="16918" y="2560"/>
                      </a:cubicBezTo>
                      <a:cubicBezTo>
                        <a:pt x="17043" y="2560"/>
                        <a:pt x="17230" y="2622"/>
                        <a:pt x="17292" y="2747"/>
                      </a:cubicBezTo>
                      <a:cubicBezTo>
                        <a:pt x="18853" y="4308"/>
                        <a:pt x="18853" y="4308"/>
                        <a:pt x="18853" y="4308"/>
                      </a:cubicBezTo>
                      <a:cubicBezTo>
                        <a:pt x="19103" y="4495"/>
                        <a:pt x="19103" y="4869"/>
                        <a:pt x="18853" y="5119"/>
                      </a:cubicBezTo>
                      <a:cubicBezTo>
                        <a:pt x="17480" y="6430"/>
                        <a:pt x="17480" y="6430"/>
                        <a:pt x="17480" y="6430"/>
                      </a:cubicBezTo>
                      <a:cubicBezTo>
                        <a:pt x="17355" y="6617"/>
                        <a:pt x="17292" y="6867"/>
                        <a:pt x="17417" y="7054"/>
                      </a:cubicBezTo>
                      <a:cubicBezTo>
                        <a:pt x="17729" y="7616"/>
                        <a:pt x="17979" y="8178"/>
                        <a:pt x="18104" y="8802"/>
                      </a:cubicBezTo>
                      <a:cubicBezTo>
                        <a:pt x="18166" y="8990"/>
                        <a:pt x="18354" y="9114"/>
                        <a:pt x="18603" y="9114"/>
                      </a:cubicBezTo>
                      <a:cubicBezTo>
                        <a:pt x="20539" y="9114"/>
                        <a:pt x="20539" y="9114"/>
                        <a:pt x="20539" y="9114"/>
                      </a:cubicBezTo>
                      <a:cubicBezTo>
                        <a:pt x="20851" y="9114"/>
                        <a:pt x="21101" y="9427"/>
                        <a:pt x="21101" y="9739"/>
                      </a:cubicBezTo>
                      <a:cubicBezTo>
                        <a:pt x="21101" y="10800"/>
                        <a:pt x="21101" y="10800"/>
                        <a:pt x="21101" y="10800"/>
                      </a:cubicBezTo>
                      <a:cubicBezTo>
                        <a:pt x="21101" y="11861"/>
                        <a:pt x="21101" y="11861"/>
                        <a:pt x="21101" y="11861"/>
                      </a:cubicBezTo>
                      <a:cubicBezTo>
                        <a:pt x="21101" y="12173"/>
                        <a:pt x="20851" y="12486"/>
                        <a:pt x="20539" y="12486"/>
                      </a:cubicBezTo>
                      <a:cubicBezTo>
                        <a:pt x="18603" y="12486"/>
                        <a:pt x="18603" y="12486"/>
                        <a:pt x="18603" y="12486"/>
                      </a:cubicBezTo>
                      <a:cubicBezTo>
                        <a:pt x="18354" y="12486"/>
                        <a:pt x="18166" y="12610"/>
                        <a:pt x="18104" y="12798"/>
                      </a:cubicBezTo>
                      <a:cubicBezTo>
                        <a:pt x="17979" y="13422"/>
                        <a:pt x="17729" y="13984"/>
                        <a:pt x="17417" y="14546"/>
                      </a:cubicBezTo>
                      <a:cubicBezTo>
                        <a:pt x="17292" y="14733"/>
                        <a:pt x="17355" y="14983"/>
                        <a:pt x="17480" y="15170"/>
                      </a:cubicBezTo>
                      <a:cubicBezTo>
                        <a:pt x="18853" y="16481"/>
                        <a:pt x="18853" y="16481"/>
                        <a:pt x="18853" y="16481"/>
                      </a:cubicBezTo>
                      <a:cubicBezTo>
                        <a:pt x="18978" y="16606"/>
                        <a:pt x="19040" y="16731"/>
                        <a:pt x="19040" y="16918"/>
                      </a:cubicBezTo>
                      <a:cubicBezTo>
                        <a:pt x="19040" y="17043"/>
                        <a:pt x="18978" y="17230"/>
                        <a:pt x="18853" y="17292"/>
                      </a:cubicBezTo>
                      <a:cubicBezTo>
                        <a:pt x="17292" y="18853"/>
                        <a:pt x="17292" y="18853"/>
                        <a:pt x="17292" y="18853"/>
                      </a:cubicBezTo>
                      <a:cubicBezTo>
                        <a:pt x="17230" y="18978"/>
                        <a:pt x="17043" y="19040"/>
                        <a:pt x="16918" y="19040"/>
                      </a:cubicBezTo>
                      <a:cubicBezTo>
                        <a:pt x="16731" y="19040"/>
                        <a:pt x="16606" y="18978"/>
                        <a:pt x="16481" y="18853"/>
                      </a:cubicBezTo>
                      <a:cubicBezTo>
                        <a:pt x="15170" y="17480"/>
                        <a:pt x="15170" y="17480"/>
                        <a:pt x="15170" y="17480"/>
                      </a:cubicBezTo>
                      <a:cubicBezTo>
                        <a:pt x="15045" y="17417"/>
                        <a:pt x="14920" y="17355"/>
                        <a:pt x="14795" y="17355"/>
                      </a:cubicBezTo>
                      <a:cubicBezTo>
                        <a:pt x="14733" y="17355"/>
                        <a:pt x="14608" y="17355"/>
                        <a:pt x="14546" y="17417"/>
                      </a:cubicBezTo>
                      <a:cubicBezTo>
                        <a:pt x="13984" y="17729"/>
                        <a:pt x="13422" y="17979"/>
                        <a:pt x="12798" y="18104"/>
                      </a:cubicBezTo>
                      <a:cubicBezTo>
                        <a:pt x="12610" y="18166"/>
                        <a:pt x="12486" y="18354"/>
                        <a:pt x="12486" y="18603"/>
                      </a:cubicBezTo>
                      <a:cubicBezTo>
                        <a:pt x="12486" y="20539"/>
                        <a:pt x="12486" y="20539"/>
                        <a:pt x="12486" y="20539"/>
                      </a:cubicBezTo>
                      <a:cubicBezTo>
                        <a:pt x="12486" y="20851"/>
                        <a:pt x="12173" y="21101"/>
                        <a:pt x="11861" y="21101"/>
                      </a:cubicBezTo>
                      <a:cubicBezTo>
                        <a:pt x="10800" y="21101"/>
                        <a:pt x="10800" y="21101"/>
                        <a:pt x="10800" y="21101"/>
                      </a:cubicBezTo>
                      <a:cubicBezTo>
                        <a:pt x="9739" y="21101"/>
                        <a:pt x="9739" y="21101"/>
                        <a:pt x="9739" y="21101"/>
                      </a:cubicBezTo>
                      <a:cubicBezTo>
                        <a:pt x="9427" y="21101"/>
                        <a:pt x="9114" y="20851"/>
                        <a:pt x="9114" y="20539"/>
                      </a:cubicBezTo>
                      <a:cubicBezTo>
                        <a:pt x="9114" y="18603"/>
                        <a:pt x="9114" y="18603"/>
                        <a:pt x="9114" y="18603"/>
                      </a:cubicBezTo>
                      <a:cubicBezTo>
                        <a:pt x="9114" y="18354"/>
                        <a:pt x="8990" y="18166"/>
                        <a:pt x="8802" y="18104"/>
                      </a:cubicBezTo>
                      <a:cubicBezTo>
                        <a:pt x="8178" y="17979"/>
                        <a:pt x="7616" y="17729"/>
                        <a:pt x="7054" y="17417"/>
                      </a:cubicBezTo>
                      <a:cubicBezTo>
                        <a:pt x="6992" y="17355"/>
                        <a:pt x="6867" y="17355"/>
                        <a:pt x="6805" y="17355"/>
                      </a:cubicBezTo>
                      <a:cubicBezTo>
                        <a:pt x="6680" y="17355"/>
                        <a:pt x="6555" y="17417"/>
                        <a:pt x="6430" y="17480"/>
                      </a:cubicBezTo>
                      <a:cubicBezTo>
                        <a:pt x="5119" y="18853"/>
                        <a:pt x="5119" y="18853"/>
                        <a:pt x="5119" y="18853"/>
                      </a:cubicBezTo>
                      <a:cubicBezTo>
                        <a:pt x="4994" y="18978"/>
                        <a:pt x="4869" y="19040"/>
                        <a:pt x="4682" y="19040"/>
                      </a:cubicBezTo>
                      <a:cubicBezTo>
                        <a:pt x="4557" y="19040"/>
                        <a:pt x="4370" y="18978"/>
                        <a:pt x="4308" y="18853"/>
                      </a:cubicBezTo>
                      <a:cubicBezTo>
                        <a:pt x="2747" y="17292"/>
                        <a:pt x="2747" y="17292"/>
                        <a:pt x="2747" y="17292"/>
                      </a:cubicBezTo>
                      <a:cubicBezTo>
                        <a:pt x="2497" y="17105"/>
                        <a:pt x="2497" y="16731"/>
                        <a:pt x="2747" y="16481"/>
                      </a:cubicBezTo>
                      <a:cubicBezTo>
                        <a:pt x="4120" y="15170"/>
                        <a:pt x="4120" y="15170"/>
                        <a:pt x="4120" y="15170"/>
                      </a:cubicBezTo>
                      <a:cubicBezTo>
                        <a:pt x="4245" y="14983"/>
                        <a:pt x="4308" y="14733"/>
                        <a:pt x="4183" y="14546"/>
                      </a:cubicBezTo>
                      <a:cubicBezTo>
                        <a:pt x="3871" y="13984"/>
                        <a:pt x="3621" y="13422"/>
                        <a:pt x="3496" y="12798"/>
                      </a:cubicBezTo>
                      <a:cubicBezTo>
                        <a:pt x="3434" y="12610"/>
                        <a:pt x="3246" y="12486"/>
                        <a:pt x="2997" y="12486"/>
                      </a:cubicBezTo>
                      <a:cubicBezTo>
                        <a:pt x="1061" y="12486"/>
                        <a:pt x="1061" y="12486"/>
                        <a:pt x="1061" y="12486"/>
                      </a:cubicBezTo>
                      <a:cubicBezTo>
                        <a:pt x="749" y="12486"/>
                        <a:pt x="499" y="12173"/>
                        <a:pt x="499" y="11861"/>
                      </a:cubicBezTo>
                      <a:cubicBezTo>
                        <a:pt x="499" y="10800"/>
                        <a:pt x="499" y="10800"/>
                        <a:pt x="499" y="10800"/>
                      </a:cubicBezTo>
                      <a:cubicBezTo>
                        <a:pt x="499" y="9739"/>
                        <a:pt x="499" y="9739"/>
                        <a:pt x="499" y="9739"/>
                      </a:cubicBezTo>
                      <a:cubicBezTo>
                        <a:pt x="499" y="9427"/>
                        <a:pt x="749" y="9114"/>
                        <a:pt x="1061" y="9114"/>
                      </a:cubicBezTo>
                      <a:cubicBezTo>
                        <a:pt x="2997" y="9114"/>
                        <a:pt x="2997" y="9114"/>
                        <a:pt x="2997" y="9114"/>
                      </a:cubicBezTo>
                      <a:cubicBezTo>
                        <a:pt x="3246" y="9114"/>
                        <a:pt x="3434" y="8990"/>
                        <a:pt x="3496" y="8802"/>
                      </a:cubicBezTo>
                      <a:cubicBezTo>
                        <a:pt x="3621" y="8178"/>
                        <a:pt x="3871" y="7616"/>
                        <a:pt x="4183" y="7054"/>
                      </a:cubicBezTo>
                      <a:cubicBezTo>
                        <a:pt x="4308" y="6867"/>
                        <a:pt x="4245" y="6617"/>
                        <a:pt x="4120" y="6430"/>
                      </a:cubicBezTo>
                      <a:cubicBezTo>
                        <a:pt x="2747" y="5119"/>
                        <a:pt x="2747" y="5119"/>
                        <a:pt x="2747" y="5119"/>
                      </a:cubicBezTo>
                      <a:cubicBezTo>
                        <a:pt x="2497" y="4869"/>
                        <a:pt x="2497" y="4495"/>
                        <a:pt x="2747" y="4308"/>
                      </a:cubicBezTo>
                      <a:cubicBezTo>
                        <a:pt x="4308" y="2747"/>
                        <a:pt x="4308" y="2747"/>
                        <a:pt x="4308" y="2747"/>
                      </a:cubicBezTo>
                      <a:cubicBezTo>
                        <a:pt x="4370" y="2622"/>
                        <a:pt x="4557" y="2560"/>
                        <a:pt x="4682" y="2560"/>
                      </a:cubicBezTo>
                      <a:cubicBezTo>
                        <a:pt x="4869" y="2560"/>
                        <a:pt x="4994" y="2622"/>
                        <a:pt x="5119" y="2747"/>
                      </a:cubicBezTo>
                      <a:cubicBezTo>
                        <a:pt x="6430" y="4120"/>
                        <a:pt x="6430" y="4120"/>
                        <a:pt x="6430" y="4120"/>
                      </a:cubicBezTo>
                      <a:cubicBezTo>
                        <a:pt x="6555" y="4183"/>
                        <a:pt x="6680" y="4245"/>
                        <a:pt x="6805" y="4245"/>
                      </a:cubicBezTo>
                      <a:cubicBezTo>
                        <a:pt x="6867" y="4245"/>
                        <a:pt x="6992" y="4245"/>
                        <a:pt x="7054" y="4183"/>
                      </a:cubicBezTo>
                      <a:cubicBezTo>
                        <a:pt x="7616" y="3871"/>
                        <a:pt x="8178" y="3621"/>
                        <a:pt x="8802" y="3496"/>
                      </a:cubicBezTo>
                      <a:cubicBezTo>
                        <a:pt x="8990" y="3434"/>
                        <a:pt x="9114" y="3246"/>
                        <a:pt x="9114" y="2997"/>
                      </a:cubicBezTo>
                      <a:cubicBezTo>
                        <a:pt x="9114" y="1061"/>
                        <a:pt x="9114" y="1061"/>
                        <a:pt x="9114" y="1061"/>
                      </a:cubicBezTo>
                      <a:cubicBezTo>
                        <a:pt x="9114" y="749"/>
                        <a:pt x="9427" y="499"/>
                        <a:pt x="9739" y="499"/>
                      </a:cubicBezTo>
                      <a:cubicBezTo>
                        <a:pt x="10800" y="499"/>
                        <a:pt x="10800" y="499"/>
                        <a:pt x="10800" y="499"/>
                      </a:cubicBezTo>
                      <a:cubicBezTo>
                        <a:pt x="11861" y="499"/>
                        <a:pt x="11861" y="499"/>
                        <a:pt x="11861" y="499"/>
                      </a:cubicBezTo>
                      <a:moveTo>
                        <a:pt x="6180" y="15420"/>
                      </a:moveTo>
                      <a:cubicBezTo>
                        <a:pt x="6180" y="15420"/>
                        <a:pt x="6180" y="15420"/>
                        <a:pt x="6180" y="15420"/>
                      </a:cubicBezTo>
                      <a:cubicBezTo>
                        <a:pt x="6180" y="15482"/>
                        <a:pt x="6180" y="15482"/>
                        <a:pt x="6243" y="15545"/>
                      </a:cubicBezTo>
                      <a:cubicBezTo>
                        <a:pt x="6243" y="15545"/>
                        <a:pt x="6243" y="15545"/>
                        <a:pt x="6243" y="15545"/>
                      </a:cubicBezTo>
                      <a:cubicBezTo>
                        <a:pt x="6305" y="15607"/>
                        <a:pt x="6305" y="15607"/>
                        <a:pt x="6305" y="15607"/>
                      </a:cubicBezTo>
                      <a:cubicBezTo>
                        <a:pt x="6305" y="15607"/>
                        <a:pt x="6368" y="15607"/>
                        <a:pt x="6368" y="15669"/>
                      </a:cubicBezTo>
                      <a:cubicBezTo>
                        <a:pt x="6430" y="15669"/>
                        <a:pt x="6430" y="15732"/>
                        <a:pt x="6430" y="15732"/>
                      </a:cubicBezTo>
                      <a:cubicBezTo>
                        <a:pt x="6492" y="15732"/>
                        <a:pt x="6492" y="15732"/>
                        <a:pt x="6492" y="15732"/>
                      </a:cubicBezTo>
                      <a:cubicBezTo>
                        <a:pt x="6492" y="15794"/>
                        <a:pt x="6492" y="15794"/>
                        <a:pt x="6492" y="15794"/>
                      </a:cubicBezTo>
                      <a:cubicBezTo>
                        <a:pt x="6555" y="15794"/>
                        <a:pt x="6555" y="15857"/>
                        <a:pt x="6617" y="15857"/>
                      </a:cubicBezTo>
                      <a:cubicBezTo>
                        <a:pt x="6617" y="15857"/>
                        <a:pt x="6680" y="15919"/>
                        <a:pt x="6680" y="15919"/>
                      </a:cubicBezTo>
                      <a:cubicBezTo>
                        <a:pt x="6742" y="15982"/>
                        <a:pt x="6742" y="15982"/>
                        <a:pt x="6742" y="15982"/>
                      </a:cubicBezTo>
                      <a:cubicBezTo>
                        <a:pt x="6742" y="15982"/>
                        <a:pt x="6742" y="15982"/>
                        <a:pt x="6742" y="15982"/>
                      </a:cubicBezTo>
                      <a:cubicBezTo>
                        <a:pt x="6742" y="15982"/>
                        <a:pt x="6805" y="16044"/>
                        <a:pt x="6867" y="16044"/>
                      </a:cubicBezTo>
                      <a:cubicBezTo>
                        <a:pt x="6867" y="16044"/>
                        <a:pt x="6929" y="16106"/>
                        <a:pt x="6929" y="16106"/>
                      </a:cubicBezTo>
                      <a:cubicBezTo>
                        <a:pt x="6992" y="16169"/>
                        <a:pt x="6992" y="16169"/>
                        <a:pt x="6992" y="16169"/>
                      </a:cubicBezTo>
                      <a:cubicBezTo>
                        <a:pt x="6992" y="16169"/>
                        <a:pt x="6992" y="16169"/>
                        <a:pt x="6992" y="16169"/>
                      </a:cubicBezTo>
                      <a:cubicBezTo>
                        <a:pt x="7054" y="16169"/>
                        <a:pt x="7054" y="16231"/>
                        <a:pt x="7117" y="16231"/>
                      </a:cubicBezTo>
                      <a:cubicBezTo>
                        <a:pt x="7117" y="16231"/>
                        <a:pt x="7179" y="16294"/>
                        <a:pt x="7179" y="16294"/>
                      </a:cubicBezTo>
                      <a:cubicBezTo>
                        <a:pt x="7242" y="16294"/>
                        <a:pt x="7242" y="16294"/>
                        <a:pt x="7242" y="16294"/>
                      </a:cubicBezTo>
                      <a:cubicBezTo>
                        <a:pt x="7242" y="16294"/>
                        <a:pt x="7242" y="16294"/>
                        <a:pt x="7242" y="16294"/>
                      </a:cubicBezTo>
                      <a:cubicBezTo>
                        <a:pt x="7242" y="16356"/>
                        <a:pt x="7304" y="16356"/>
                        <a:pt x="7366" y="16418"/>
                      </a:cubicBezTo>
                      <a:cubicBezTo>
                        <a:pt x="7366" y="16418"/>
                        <a:pt x="7429" y="16418"/>
                        <a:pt x="7491" y="16481"/>
                      </a:cubicBezTo>
                      <a:cubicBezTo>
                        <a:pt x="7554" y="16481"/>
                        <a:pt x="7554" y="16543"/>
                        <a:pt x="7616" y="16543"/>
                      </a:cubicBezTo>
                      <a:cubicBezTo>
                        <a:pt x="7679" y="16606"/>
                        <a:pt x="7679" y="16606"/>
                        <a:pt x="7741" y="16606"/>
                      </a:cubicBezTo>
                      <a:cubicBezTo>
                        <a:pt x="7803" y="16668"/>
                        <a:pt x="7866" y="16668"/>
                        <a:pt x="7866" y="16668"/>
                      </a:cubicBezTo>
                      <a:cubicBezTo>
                        <a:pt x="7928" y="16731"/>
                        <a:pt x="7991" y="16731"/>
                        <a:pt x="8053" y="16793"/>
                      </a:cubicBezTo>
                      <a:cubicBezTo>
                        <a:pt x="8178" y="16855"/>
                        <a:pt x="8365" y="16918"/>
                        <a:pt x="8490" y="16980"/>
                      </a:cubicBezTo>
                      <a:cubicBezTo>
                        <a:pt x="8553" y="16980"/>
                        <a:pt x="8615" y="16980"/>
                        <a:pt x="8677" y="17043"/>
                      </a:cubicBezTo>
                      <a:cubicBezTo>
                        <a:pt x="8677" y="17043"/>
                        <a:pt x="8677" y="17043"/>
                        <a:pt x="8677" y="17043"/>
                      </a:cubicBezTo>
                      <a:cubicBezTo>
                        <a:pt x="8677" y="17043"/>
                        <a:pt x="8740" y="17043"/>
                        <a:pt x="8802" y="17043"/>
                      </a:cubicBezTo>
                      <a:cubicBezTo>
                        <a:pt x="8865" y="17105"/>
                        <a:pt x="8865" y="17105"/>
                        <a:pt x="8927" y="17105"/>
                      </a:cubicBezTo>
                      <a:cubicBezTo>
                        <a:pt x="8990" y="17105"/>
                        <a:pt x="9052" y="17105"/>
                        <a:pt x="9052" y="17168"/>
                      </a:cubicBezTo>
                      <a:cubicBezTo>
                        <a:pt x="9114" y="17168"/>
                        <a:pt x="9177" y="17168"/>
                        <a:pt x="9239" y="17168"/>
                      </a:cubicBezTo>
                      <a:cubicBezTo>
                        <a:pt x="9302" y="17168"/>
                        <a:pt x="9364" y="17230"/>
                        <a:pt x="9364" y="17230"/>
                      </a:cubicBezTo>
                      <a:cubicBezTo>
                        <a:pt x="9427" y="17230"/>
                        <a:pt x="9489" y="17230"/>
                        <a:pt x="9551" y="17230"/>
                      </a:cubicBezTo>
                      <a:cubicBezTo>
                        <a:pt x="9614" y="17292"/>
                        <a:pt x="9614" y="17292"/>
                        <a:pt x="9676" y="17292"/>
                      </a:cubicBezTo>
                      <a:cubicBezTo>
                        <a:pt x="9739" y="17292"/>
                        <a:pt x="9801" y="17292"/>
                        <a:pt x="9864" y="17292"/>
                      </a:cubicBezTo>
                      <a:cubicBezTo>
                        <a:pt x="9926" y="17292"/>
                        <a:pt x="9926" y="17292"/>
                        <a:pt x="10051" y="17355"/>
                      </a:cubicBezTo>
                      <a:cubicBezTo>
                        <a:pt x="10051" y="17355"/>
                        <a:pt x="10051" y="17355"/>
                        <a:pt x="10051" y="17355"/>
                      </a:cubicBezTo>
                      <a:cubicBezTo>
                        <a:pt x="10113" y="17355"/>
                        <a:pt x="10113" y="17355"/>
                        <a:pt x="10176" y="17355"/>
                      </a:cubicBezTo>
                      <a:cubicBezTo>
                        <a:pt x="10238" y="17355"/>
                        <a:pt x="10301" y="17355"/>
                        <a:pt x="10363" y="17355"/>
                      </a:cubicBezTo>
                      <a:cubicBezTo>
                        <a:pt x="10425" y="17355"/>
                        <a:pt x="10425" y="17355"/>
                        <a:pt x="10425" y="17355"/>
                      </a:cubicBezTo>
                      <a:cubicBezTo>
                        <a:pt x="10425" y="17355"/>
                        <a:pt x="10425" y="17355"/>
                        <a:pt x="10488" y="17355"/>
                      </a:cubicBezTo>
                      <a:cubicBezTo>
                        <a:pt x="10613" y="17355"/>
                        <a:pt x="10675" y="17355"/>
                        <a:pt x="10800" y="17355"/>
                      </a:cubicBezTo>
                      <a:cubicBezTo>
                        <a:pt x="10925" y="17355"/>
                        <a:pt x="10987" y="17355"/>
                        <a:pt x="11112" y="17355"/>
                      </a:cubicBezTo>
                      <a:cubicBezTo>
                        <a:pt x="11175" y="17355"/>
                        <a:pt x="11175" y="17355"/>
                        <a:pt x="11175" y="17355"/>
                      </a:cubicBezTo>
                      <a:cubicBezTo>
                        <a:pt x="11237" y="17355"/>
                        <a:pt x="11237" y="17355"/>
                        <a:pt x="11237" y="17355"/>
                      </a:cubicBezTo>
                      <a:cubicBezTo>
                        <a:pt x="11299" y="17355"/>
                        <a:pt x="11362" y="17355"/>
                        <a:pt x="11424" y="17355"/>
                      </a:cubicBezTo>
                      <a:cubicBezTo>
                        <a:pt x="11487" y="17355"/>
                        <a:pt x="11487" y="17355"/>
                        <a:pt x="11549" y="17355"/>
                      </a:cubicBezTo>
                      <a:cubicBezTo>
                        <a:pt x="11612" y="17355"/>
                        <a:pt x="11612" y="17355"/>
                        <a:pt x="11612" y="17355"/>
                      </a:cubicBezTo>
                      <a:cubicBezTo>
                        <a:pt x="11612" y="17292"/>
                        <a:pt x="11674" y="17292"/>
                        <a:pt x="11736" y="17292"/>
                      </a:cubicBezTo>
                      <a:cubicBezTo>
                        <a:pt x="11799" y="17292"/>
                        <a:pt x="11861" y="17292"/>
                        <a:pt x="11924" y="17292"/>
                      </a:cubicBezTo>
                      <a:cubicBezTo>
                        <a:pt x="11986" y="17292"/>
                        <a:pt x="11986" y="17292"/>
                        <a:pt x="12049" y="17230"/>
                      </a:cubicBezTo>
                      <a:cubicBezTo>
                        <a:pt x="12111" y="17230"/>
                        <a:pt x="12173" y="17230"/>
                        <a:pt x="12236" y="17230"/>
                      </a:cubicBezTo>
                      <a:cubicBezTo>
                        <a:pt x="12236" y="17230"/>
                        <a:pt x="12298" y="17168"/>
                        <a:pt x="12361" y="17168"/>
                      </a:cubicBezTo>
                      <a:cubicBezTo>
                        <a:pt x="12423" y="17168"/>
                        <a:pt x="12486" y="17168"/>
                        <a:pt x="12548" y="17168"/>
                      </a:cubicBezTo>
                      <a:cubicBezTo>
                        <a:pt x="12548" y="17105"/>
                        <a:pt x="12610" y="17105"/>
                        <a:pt x="12673" y="17105"/>
                      </a:cubicBezTo>
                      <a:cubicBezTo>
                        <a:pt x="12735" y="17105"/>
                        <a:pt x="12735" y="17105"/>
                        <a:pt x="12798" y="17043"/>
                      </a:cubicBezTo>
                      <a:cubicBezTo>
                        <a:pt x="12860" y="17043"/>
                        <a:pt x="12923" y="17043"/>
                        <a:pt x="12923" y="17043"/>
                      </a:cubicBezTo>
                      <a:cubicBezTo>
                        <a:pt x="12985" y="16980"/>
                        <a:pt x="13047" y="16980"/>
                        <a:pt x="13110" y="16980"/>
                      </a:cubicBezTo>
                      <a:cubicBezTo>
                        <a:pt x="13235" y="16918"/>
                        <a:pt x="13422" y="16855"/>
                        <a:pt x="13547" y="16793"/>
                      </a:cubicBezTo>
                      <a:cubicBezTo>
                        <a:pt x="13609" y="16731"/>
                        <a:pt x="13672" y="16731"/>
                        <a:pt x="13734" y="16668"/>
                      </a:cubicBezTo>
                      <a:cubicBezTo>
                        <a:pt x="13734" y="16668"/>
                        <a:pt x="13797" y="16668"/>
                        <a:pt x="13859" y="16606"/>
                      </a:cubicBezTo>
                      <a:cubicBezTo>
                        <a:pt x="13921" y="16606"/>
                        <a:pt x="13921" y="16606"/>
                        <a:pt x="13984" y="16543"/>
                      </a:cubicBezTo>
                      <a:cubicBezTo>
                        <a:pt x="14046" y="16543"/>
                        <a:pt x="14046" y="16481"/>
                        <a:pt x="14109" y="16481"/>
                      </a:cubicBezTo>
                      <a:cubicBezTo>
                        <a:pt x="14109" y="16481"/>
                        <a:pt x="14109" y="16481"/>
                        <a:pt x="14109" y="16481"/>
                      </a:cubicBezTo>
                      <a:cubicBezTo>
                        <a:pt x="14171" y="16418"/>
                        <a:pt x="14234" y="16418"/>
                        <a:pt x="14234" y="16418"/>
                      </a:cubicBezTo>
                      <a:cubicBezTo>
                        <a:pt x="14296" y="16356"/>
                        <a:pt x="14358" y="16356"/>
                        <a:pt x="14358" y="16294"/>
                      </a:cubicBezTo>
                      <a:cubicBezTo>
                        <a:pt x="14421" y="16294"/>
                        <a:pt x="14421" y="16294"/>
                        <a:pt x="14421" y="16294"/>
                      </a:cubicBezTo>
                      <a:cubicBezTo>
                        <a:pt x="14421" y="16294"/>
                        <a:pt x="14483" y="16231"/>
                        <a:pt x="14483" y="16231"/>
                      </a:cubicBezTo>
                      <a:cubicBezTo>
                        <a:pt x="14546" y="16231"/>
                        <a:pt x="14608" y="16169"/>
                        <a:pt x="14608" y="16169"/>
                      </a:cubicBezTo>
                      <a:cubicBezTo>
                        <a:pt x="14608" y="16106"/>
                        <a:pt x="14608" y="16106"/>
                        <a:pt x="14608" y="16106"/>
                      </a:cubicBezTo>
                      <a:cubicBezTo>
                        <a:pt x="14671" y="16106"/>
                        <a:pt x="14671" y="16106"/>
                        <a:pt x="14671" y="16106"/>
                      </a:cubicBezTo>
                      <a:cubicBezTo>
                        <a:pt x="14671" y="16106"/>
                        <a:pt x="14733" y="16044"/>
                        <a:pt x="14733" y="16044"/>
                      </a:cubicBezTo>
                      <a:cubicBezTo>
                        <a:pt x="14795" y="16044"/>
                        <a:pt x="14858" y="15982"/>
                        <a:pt x="14858" y="15982"/>
                      </a:cubicBezTo>
                      <a:cubicBezTo>
                        <a:pt x="14858" y="15919"/>
                        <a:pt x="14858" y="15919"/>
                        <a:pt x="14858" y="15919"/>
                      </a:cubicBezTo>
                      <a:cubicBezTo>
                        <a:pt x="14920" y="15919"/>
                        <a:pt x="14920" y="15919"/>
                        <a:pt x="14920" y="15919"/>
                      </a:cubicBezTo>
                      <a:cubicBezTo>
                        <a:pt x="14920" y="15919"/>
                        <a:pt x="14983" y="15857"/>
                        <a:pt x="14983" y="15857"/>
                      </a:cubicBezTo>
                      <a:cubicBezTo>
                        <a:pt x="15045" y="15857"/>
                        <a:pt x="15045" y="15794"/>
                        <a:pt x="15108" y="15794"/>
                      </a:cubicBezTo>
                      <a:cubicBezTo>
                        <a:pt x="15108" y="15732"/>
                        <a:pt x="15108" y="15732"/>
                        <a:pt x="15108" y="15732"/>
                      </a:cubicBezTo>
                      <a:cubicBezTo>
                        <a:pt x="15170" y="15732"/>
                        <a:pt x="15170" y="15732"/>
                        <a:pt x="15170" y="15732"/>
                      </a:cubicBezTo>
                      <a:cubicBezTo>
                        <a:pt x="15170" y="15669"/>
                        <a:pt x="15232" y="15669"/>
                        <a:pt x="15232" y="15669"/>
                      </a:cubicBezTo>
                      <a:cubicBezTo>
                        <a:pt x="15295" y="15607"/>
                        <a:pt x="15295" y="15545"/>
                        <a:pt x="15357" y="15545"/>
                      </a:cubicBezTo>
                      <a:cubicBezTo>
                        <a:pt x="15357" y="15545"/>
                        <a:pt x="15357" y="15545"/>
                        <a:pt x="15357" y="15545"/>
                      </a:cubicBezTo>
                      <a:cubicBezTo>
                        <a:pt x="15420" y="15482"/>
                        <a:pt x="15420" y="15482"/>
                        <a:pt x="15420" y="15482"/>
                      </a:cubicBezTo>
                      <a:cubicBezTo>
                        <a:pt x="15420" y="15482"/>
                        <a:pt x="15420" y="15482"/>
                        <a:pt x="15420" y="15420"/>
                      </a:cubicBezTo>
                      <a:cubicBezTo>
                        <a:pt x="15482" y="15420"/>
                        <a:pt x="15482" y="15420"/>
                        <a:pt x="15545" y="15357"/>
                      </a:cubicBezTo>
                      <a:cubicBezTo>
                        <a:pt x="15545" y="15357"/>
                        <a:pt x="15545" y="15357"/>
                        <a:pt x="15545" y="15357"/>
                      </a:cubicBezTo>
                      <a:cubicBezTo>
                        <a:pt x="15607" y="15295"/>
                        <a:pt x="15607" y="15295"/>
                        <a:pt x="15607" y="15295"/>
                      </a:cubicBezTo>
                      <a:cubicBezTo>
                        <a:pt x="15607" y="15295"/>
                        <a:pt x="15607" y="15232"/>
                        <a:pt x="15669" y="15232"/>
                      </a:cubicBezTo>
                      <a:cubicBezTo>
                        <a:pt x="15669" y="15170"/>
                        <a:pt x="15732" y="15170"/>
                        <a:pt x="15732" y="15170"/>
                      </a:cubicBezTo>
                      <a:cubicBezTo>
                        <a:pt x="15732" y="15108"/>
                        <a:pt x="15732" y="15108"/>
                        <a:pt x="15732" y="15108"/>
                      </a:cubicBezTo>
                      <a:cubicBezTo>
                        <a:pt x="15794" y="15108"/>
                        <a:pt x="15794" y="15108"/>
                        <a:pt x="15794" y="15108"/>
                      </a:cubicBezTo>
                      <a:cubicBezTo>
                        <a:pt x="15794" y="15045"/>
                        <a:pt x="15857" y="15045"/>
                        <a:pt x="15857" y="14983"/>
                      </a:cubicBezTo>
                      <a:cubicBezTo>
                        <a:pt x="15857" y="14983"/>
                        <a:pt x="15919" y="14920"/>
                        <a:pt x="15919" y="14920"/>
                      </a:cubicBezTo>
                      <a:cubicBezTo>
                        <a:pt x="15982" y="14858"/>
                        <a:pt x="15982" y="14858"/>
                        <a:pt x="15982" y="14858"/>
                      </a:cubicBezTo>
                      <a:cubicBezTo>
                        <a:pt x="15982" y="14858"/>
                        <a:pt x="15982" y="14858"/>
                        <a:pt x="15982" y="14858"/>
                      </a:cubicBezTo>
                      <a:cubicBezTo>
                        <a:pt x="15982" y="14795"/>
                        <a:pt x="16044" y="14795"/>
                        <a:pt x="16044" y="14733"/>
                      </a:cubicBezTo>
                      <a:cubicBezTo>
                        <a:pt x="16044" y="14733"/>
                        <a:pt x="16106" y="14671"/>
                        <a:pt x="16106" y="14671"/>
                      </a:cubicBezTo>
                      <a:cubicBezTo>
                        <a:pt x="16169" y="14608"/>
                        <a:pt x="16169" y="14608"/>
                        <a:pt x="16169" y="14608"/>
                      </a:cubicBezTo>
                      <a:cubicBezTo>
                        <a:pt x="16169" y="14608"/>
                        <a:pt x="16169" y="14608"/>
                        <a:pt x="16169" y="14608"/>
                      </a:cubicBezTo>
                      <a:cubicBezTo>
                        <a:pt x="16169" y="14608"/>
                        <a:pt x="16231" y="14546"/>
                        <a:pt x="16231" y="14483"/>
                      </a:cubicBezTo>
                      <a:cubicBezTo>
                        <a:pt x="16231" y="14483"/>
                        <a:pt x="16294" y="14421"/>
                        <a:pt x="16294" y="14421"/>
                      </a:cubicBezTo>
                      <a:cubicBezTo>
                        <a:pt x="16294" y="14358"/>
                        <a:pt x="16294" y="14358"/>
                        <a:pt x="16294" y="14358"/>
                      </a:cubicBezTo>
                      <a:cubicBezTo>
                        <a:pt x="16356" y="14358"/>
                        <a:pt x="16356" y="14358"/>
                        <a:pt x="16356" y="14358"/>
                      </a:cubicBezTo>
                      <a:cubicBezTo>
                        <a:pt x="16356" y="14296"/>
                        <a:pt x="16356" y="14296"/>
                        <a:pt x="16418" y="14234"/>
                      </a:cubicBezTo>
                      <a:cubicBezTo>
                        <a:pt x="16418" y="14234"/>
                        <a:pt x="16418" y="14171"/>
                        <a:pt x="16481" y="14109"/>
                      </a:cubicBezTo>
                      <a:cubicBezTo>
                        <a:pt x="16481" y="14109"/>
                        <a:pt x="16481" y="14109"/>
                        <a:pt x="16481" y="14109"/>
                      </a:cubicBezTo>
                      <a:cubicBezTo>
                        <a:pt x="16481" y="14046"/>
                        <a:pt x="16543" y="14046"/>
                        <a:pt x="16543" y="13984"/>
                      </a:cubicBezTo>
                      <a:cubicBezTo>
                        <a:pt x="16606" y="13921"/>
                        <a:pt x="16606" y="13921"/>
                        <a:pt x="16606" y="13859"/>
                      </a:cubicBezTo>
                      <a:cubicBezTo>
                        <a:pt x="16668" y="13797"/>
                        <a:pt x="16668" y="13734"/>
                        <a:pt x="16668" y="13734"/>
                      </a:cubicBezTo>
                      <a:cubicBezTo>
                        <a:pt x="16731" y="13672"/>
                        <a:pt x="16731" y="13609"/>
                        <a:pt x="16793" y="13547"/>
                      </a:cubicBezTo>
                      <a:cubicBezTo>
                        <a:pt x="16855" y="13422"/>
                        <a:pt x="16918" y="13235"/>
                        <a:pt x="16980" y="13110"/>
                      </a:cubicBezTo>
                      <a:cubicBezTo>
                        <a:pt x="16980" y="13047"/>
                        <a:pt x="16980" y="12985"/>
                        <a:pt x="17043" y="12923"/>
                      </a:cubicBezTo>
                      <a:cubicBezTo>
                        <a:pt x="17043" y="12923"/>
                        <a:pt x="17043" y="12923"/>
                        <a:pt x="17043" y="12923"/>
                      </a:cubicBezTo>
                      <a:cubicBezTo>
                        <a:pt x="17043" y="12923"/>
                        <a:pt x="17043" y="12860"/>
                        <a:pt x="17043" y="12798"/>
                      </a:cubicBezTo>
                      <a:cubicBezTo>
                        <a:pt x="17105" y="12735"/>
                        <a:pt x="17105" y="12735"/>
                        <a:pt x="17105" y="12673"/>
                      </a:cubicBezTo>
                      <a:cubicBezTo>
                        <a:pt x="17105" y="12610"/>
                        <a:pt x="17105" y="12548"/>
                        <a:pt x="17168" y="12548"/>
                      </a:cubicBezTo>
                      <a:cubicBezTo>
                        <a:pt x="17168" y="12486"/>
                        <a:pt x="17168" y="12423"/>
                        <a:pt x="17168" y="12361"/>
                      </a:cubicBezTo>
                      <a:cubicBezTo>
                        <a:pt x="17168" y="12298"/>
                        <a:pt x="17230" y="12236"/>
                        <a:pt x="17230" y="12236"/>
                      </a:cubicBezTo>
                      <a:cubicBezTo>
                        <a:pt x="17230" y="12173"/>
                        <a:pt x="17230" y="12111"/>
                        <a:pt x="17230" y="12049"/>
                      </a:cubicBezTo>
                      <a:cubicBezTo>
                        <a:pt x="17292" y="11986"/>
                        <a:pt x="17292" y="11924"/>
                        <a:pt x="17292" y="11924"/>
                      </a:cubicBezTo>
                      <a:cubicBezTo>
                        <a:pt x="17292" y="11861"/>
                        <a:pt x="17292" y="11799"/>
                        <a:pt x="17292" y="11736"/>
                      </a:cubicBezTo>
                      <a:cubicBezTo>
                        <a:pt x="17292" y="11674"/>
                        <a:pt x="17292" y="11612"/>
                        <a:pt x="17355" y="11549"/>
                      </a:cubicBezTo>
                      <a:cubicBezTo>
                        <a:pt x="17355" y="11549"/>
                        <a:pt x="17355" y="11549"/>
                        <a:pt x="17355" y="11549"/>
                      </a:cubicBezTo>
                      <a:cubicBezTo>
                        <a:pt x="17355" y="11487"/>
                        <a:pt x="17355" y="11487"/>
                        <a:pt x="17355" y="11424"/>
                      </a:cubicBezTo>
                      <a:cubicBezTo>
                        <a:pt x="17355" y="11362"/>
                        <a:pt x="17355" y="11299"/>
                        <a:pt x="17355" y="11237"/>
                      </a:cubicBezTo>
                      <a:cubicBezTo>
                        <a:pt x="17355" y="11237"/>
                        <a:pt x="17355" y="11237"/>
                        <a:pt x="17355" y="11237"/>
                      </a:cubicBezTo>
                      <a:cubicBezTo>
                        <a:pt x="17355" y="11175"/>
                        <a:pt x="17355" y="11175"/>
                        <a:pt x="17355" y="11175"/>
                      </a:cubicBezTo>
                      <a:cubicBezTo>
                        <a:pt x="17355" y="11175"/>
                        <a:pt x="17355" y="11175"/>
                        <a:pt x="17355" y="11112"/>
                      </a:cubicBezTo>
                      <a:cubicBezTo>
                        <a:pt x="17355" y="10987"/>
                        <a:pt x="17355" y="10925"/>
                        <a:pt x="17355" y="10800"/>
                      </a:cubicBezTo>
                      <a:cubicBezTo>
                        <a:pt x="17355" y="10675"/>
                        <a:pt x="17355" y="10613"/>
                        <a:pt x="17355" y="10488"/>
                      </a:cubicBezTo>
                      <a:cubicBezTo>
                        <a:pt x="17355" y="10425"/>
                        <a:pt x="17355" y="10425"/>
                        <a:pt x="17355" y="10425"/>
                      </a:cubicBezTo>
                      <a:cubicBezTo>
                        <a:pt x="17355" y="10363"/>
                        <a:pt x="17355" y="10363"/>
                        <a:pt x="17355" y="10363"/>
                      </a:cubicBezTo>
                      <a:cubicBezTo>
                        <a:pt x="17355" y="10301"/>
                        <a:pt x="17355" y="10238"/>
                        <a:pt x="17355" y="10176"/>
                      </a:cubicBezTo>
                      <a:cubicBezTo>
                        <a:pt x="17355" y="10113"/>
                        <a:pt x="17355" y="10113"/>
                        <a:pt x="17355" y="10051"/>
                      </a:cubicBezTo>
                      <a:cubicBezTo>
                        <a:pt x="17355" y="9988"/>
                        <a:pt x="17355" y="9988"/>
                        <a:pt x="17355" y="9988"/>
                      </a:cubicBezTo>
                      <a:cubicBezTo>
                        <a:pt x="17292" y="9926"/>
                        <a:pt x="17292" y="9926"/>
                        <a:pt x="17292" y="9864"/>
                      </a:cubicBezTo>
                      <a:cubicBezTo>
                        <a:pt x="17292" y="9801"/>
                        <a:pt x="17292" y="9739"/>
                        <a:pt x="17292" y="9676"/>
                      </a:cubicBezTo>
                      <a:cubicBezTo>
                        <a:pt x="17292" y="9676"/>
                        <a:pt x="17292" y="9614"/>
                        <a:pt x="17230" y="9551"/>
                      </a:cubicBezTo>
                      <a:cubicBezTo>
                        <a:pt x="17230" y="9489"/>
                        <a:pt x="17230" y="9427"/>
                        <a:pt x="17230" y="9364"/>
                      </a:cubicBezTo>
                      <a:cubicBezTo>
                        <a:pt x="17230" y="9364"/>
                        <a:pt x="17168" y="9302"/>
                        <a:pt x="17168" y="9239"/>
                      </a:cubicBezTo>
                      <a:cubicBezTo>
                        <a:pt x="17168" y="9177"/>
                        <a:pt x="17168" y="9114"/>
                        <a:pt x="17168" y="9052"/>
                      </a:cubicBezTo>
                      <a:cubicBezTo>
                        <a:pt x="17105" y="9052"/>
                        <a:pt x="17105" y="8990"/>
                        <a:pt x="17105" y="8927"/>
                      </a:cubicBezTo>
                      <a:cubicBezTo>
                        <a:pt x="17105" y="8865"/>
                        <a:pt x="17105" y="8865"/>
                        <a:pt x="17043" y="8802"/>
                      </a:cubicBezTo>
                      <a:cubicBezTo>
                        <a:pt x="17043" y="8740"/>
                        <a:pt x="17043" y="8677"/>
                        <a:pt x="17043" y="8677"/>
                      </a:cubicBezTo>
                      <a:cubicBezTo>
                        <a:pt x="17043" y="8677"/>
                        <a:pt x="17043" y="8677"/>
                        <a:pt x="17043" y="8677"/>
                      </a:cubicBezTo>
                      <a:cubicBezTo>
                        <a:pt x="16980" y="8615"/>
                        <a:pt x="16980" y="8553"/>
                        <a:pt x="16980" y="8490"/>
                      </a:cubicBezTo>
                      <a:cubicBezTo>
                        <a:pt x="16918" y="8365"/>
                        <a:pt x="16855" y="8178"/>
                        <a:pt x="16793" y="8053"/>
                      </a:cubicBezTo>
                      <a:cubicBezTo>
                        <a:pt x="16731" y="7991"/>
                        <a:pt x="16731" y="7928"/>
                        <a:pt x="16668" y="7866"/>
                      </a:cubicBezTo>
                      <a:cubicBezTo>
                        <a:pt x="16668" y="7866"/>
                        <a:pt x="16668" y="7803"/>
                        <a:pt x="16606" y="7741"/>
                      </a:cubicBezTo>
                      <a:cubicBezTo>
                        <a:pt x="16606" y="7679"/>
                        <a:pt x="16606" y="7679"/>
                        <a:pt x="16543" y="7616"/>
                      </a:cubicBezTo>
                      <a:cubicBezTo>
                        <a:pt x="16543" y="7554"/>
                        <a:pt x="16481" y="7554"/>
                        <a:pt x="16481" y="7491"/>
                      </a:cubicBezTo>
                      <a:cubicBezTo>
                        <a:pt x="16418" y="7429"/>
                        <a:pt x="16418" y="7366"/>
                        <a:pt x="16418" y="7366"/>
                      </a:cubicBezTo>
                      <a:cubicBezTo>
                        <a:pt x="16356" y="7304"/>
                        <a:pt x="16356" y="7304"/>
                        <a:pt x="16356" y="7242"/>
                      </a:cubicBezTo>
                      <a:cubicBezTo>
                        <a:pt x="16294" y="7242"/>
                        <a:pt x="16294" y="7242"/>
                        <a:pt x="16294" y="7242"/>
                      </a:cubicBezTo>
                      <a:cubicBezTo>
                        <a:pt x="16294" y="7179"/>
                        <a:pt x="16294" y="7179"/>
                        <a:pt x="16294" y="7179"/>
                      </a:cubicBezTo>
                      <a:cubicBezTo>
                        <a:pt x="16294" y="7179"/>
                        <a:pt x="16231" y="7117"/>
                        <a:pt x="16231" y="7117"/>
                      </a:cubicBezTo>
                      <a:cubicBezTo>
                        <a:pt x="16169" y="7054"/>
                        <a:pt x="16169" y="6992"/>
                        <a:pt x="16106" y="6992"/>
                      </a:cubicBezTo>
                      <a:cubicBezTo>
                        <a:pt x="16106" y="6929"/>
                        <a:pt x="16106" y="6929"/>
                        <a:pt x="16106" y="6929"/>
                      </a:cubicBezTo>
                      <a:cubicBezTo>
                        <a:pt x="16106" y="6929"/>
                        <a:pt x="16044" y="6867"/>
                        <a:pt x="16044" y="6867"/>
                      </a:cubicBezTo>
                      <a:cubicBezTo>
                        <a:pt x="16044" y="6805"/>
                        <a:pt x="15982" y="6805"/>
                        <a:pt x="15982" y="6742"/>
                      </a:cubicBezTo>
                      <a:cubicBezTo>
                        <a:pt x="15919" y="6742"/>
                        <a:pt x="15919" y="6742"/>
                        <a:pt x="15919" y="6742"/>
                      </a:cubicBezTo>
                      <a:cubicBezTo>
                        <a:pt x="15919" y="6680"/>
                        <a:pt x="15919" y="6680"/>
                        <a:pt x="15919" y="6680"/>
                      </a:cubicBezTo>
                      <a:cubicBezTo>
                        <a:pt x="15919" y="6680"/>
                        <a:pt x="15857" y="6617"/>
                        <a:pt x="15857" y="6617"/>
                      </a:cubicBezTo>
                      <a:cubicBezTo>
                        <a:pt x="15857" y="6555"/>
                        <a:pt x="15794" y="6555"/>
                        <a:pt x="15794" y="6492"/>
                      </a:cubicBezTo>
                      <a:cubicBezTo>
                        <a:pt x="15732" y="6492"/>
                        <a:pt x="15732" y="6492"/>
                        <a:pt x="15732" y="6492"/>
                      </a:cubicBezTo>
                      <a:cubicBezTo>
                        <a:pt x="15732" y="6430"/>
                        <a:pt x="15732" y="6430"/>
                        <a:pt x="15732" y="6430"/>
                      </a:cubicBezTo>
                      <a:cubicBezTo>
                        <a:pt x="15732" y="6430"/>
                        <a:pt x="15669" y="6368"/>
                        <a:pt x="15669" y="6368"/>
                      </a:cubicBezTo>
                      <a:cubicBezTo>
                        <a:pt x="15607" y="6305"/>
                        <a:pt x="15545" y="6305"/>
                        <a:pt x="15545" y="6243"/>
                      </a:cubicBezTo>
                      <a:cubicBezTo>
                        <a:pt x="15545" y="6243"/>
                        <a:pt x="15545" y="6243"/>
                        <a:pt x="15545" y="6243"/>
                      </a:cubicBezTo>
                      <a:cubicBezTo>
                        <a:pt x="15482" y="6180"/>
                        <a:pt x="15482" y="6180"/>
                        <a:pt x="15482" y="6180"/>
                      </a:cubicBezTo>
                      <a:cubicBezTo>
                        <a:pt x="15482" y="6180"/>
                        <a:pt x="15482" y="6180"/>
                        <a:pt x="15420" y="6180"/>
                      </a:cubicBezTo>
                      <a:cubicBezTo>
                        <a:pt x="15420" y="6118"/>
                        <a:pt x="15420" y="6118"/>
                        <a:pt x="15357" y="6118"/>
                      </a:cubicBezTo>
                      <a:cubicBezTo>
                        <a:pt x="15357" y="6055"/>
                        <a:pt x="15357" y="6055"/>
                        <a:pt x="15357" y="6055"/>
                      </a:cubicBezTo>
                      <a:cubicBezTo>
                        <a:pt x="15357" y="6055"/>
                        <a:pt x="15357" y="6055"/>
                        <a:pt x="15357" y="6055"/>
                      </a:cubicBezTo>
                      <a:cubicBezTo>
                        <a:pt x="15295" y="5993"/>
                        <a:pt x="15295" y="5993"/>
                        <a:pt x="15232" y="5931"/>
                      </a:cubicBezTo>
                      <a:cubicBezTo>
                        <a:pt x="15232" y="5931"/>
                        <a:pt x="15170" y="5868"/>
                        <a:pt x="15170" y="5868"/>
                      </a:cubicBezTo>
                      <a:cubicBezTo>
                        <a:pt x="15108" y="5868"/>
                        <a:pt x="15108" y="5868"/>
                        <a:pt x="15108" y="5868"/>
                      </a:cubicBezTo>
                      <a:cubicBezTo>
                        <a:pt x="15108" y="5806"/>
                        <a:pt x="15108" y="5806"/>
                        <a:pt x="15108" y="5806"/>
                      </a:cubicBezTo>
                      <a:cubicBezTo>
                        <a:pt x="15045" y="5806"/>
                        <a:pt x="15045" y="5743"/>
                        <a:pt x="14983" y="5743"/>
                      </a:cubicBezTo>
                      <a:cubicBezTo>
                        <a:pt x="14983" y="5743"/>
                        <a:pt x="14920" y="5681"/>
                        <a:pt x="14920" y="5681"/>
                      </a:cubicBezTo>
                      <a:cubicBezTo>
                        <a:pt x="14858" y="5618"/>
                        <a:pt x="14858" y="5618"/>
                        <a:pt x="14858" y="5618"/>
                      </a:cubicBezTo>
                      <a:cubicBezTo>
                        <a:pt x="14858" y="5618"/>
                        <a:pt x="14795" y="5556"/>
                        <a:pt x="14733" y="5556"/>
                      </a:cubicBezTo>
                      <a:cubicBezTo>
                        <a:pt x="14733" y="5556"/>
                        <a:pt x="14671" y="5494"/>
                        <a:pt x="14671" y="5494"/>
                      </a:cubicBezTo>
                      <a:cubicBezTo>
                        <a:pt x="14608" y="5431"/>
                        <a:pt x="14608" y="5431"/>
                        <a:pt x="14608" y="5431"/>
                      </a:cubicBezTo>
                      <a:cubicBezTo>
                        <a:pt x="14608" y="5431"/>
                        <a:pt x="14546" y="5369"/>
                        <a:pt x="14483" y="5369"/>
                      </a:cubicBezTo>
                      <a:cubicBezTo>
                        <a:pt x="14483" y="5369"/>
                        <a:pt x="14421" y="5306"/>
                        <a:pt x="14421" y="5306"/>
                      </a:cubicBezTo>
                      <a:cubicBezTo>
                        <a:pt x="14358" y="5306"/>
                        <a:pt x="14358" y="5306"/>
                        <a:pt x="14358" y="5306"/>
                      </a:cubicBezTo>
                      <a:cubicBezTo>
                        <a:pt x="14358" y="5244"/>
                        <a:pt x="14358" y="5244"/>
                        <a:pt x="14358" y="5244"/>
                      </a:cubicBezTo>
                      <a:cubicBezTo>
                        <a:pt x="14296" y="5244"/>
                        <a:pt x="14296" y="5244"/>
                        <a:pt x="14234" y="5182"/>
                      </a:cubicBezTo>
                      <a:cubicBezTo>
                        <a:pt x="14234" y="5182"/>
                        <a:pt x="14171" y="5182"/>
                        <a:pt x="14109" y="5119"/>
                      </a:cubicBezTo>
                      <a:cubicBezTo>
                        <a:pt x="14046" y="5119"/>
                        <a:pt x="14046" y="5057"/>
                        <a:pt x="13984" y="5057"/>
                      </a:cubicBezTo>
                      <a:cubicBezTo>
                        <a:pt x="13921" y="4994"/>
                        <a:pt x="13921" y="4994"/>
                        <a:pt x="13859" y="4994"/>
                      </a:cubicBezTo>
                      <a:cubicBezTo>
                        <a:pt x="13797" y="4932"/>
                        <a:pt x="13734" y="4932"/>
                        <a:pt x="13734" y="4932"/>
                      </a:cubicBezTo>
                      <a:cubicBezTo>
                        <a:pt x="13672" y="4869"/>
                        <a:pt x="13609" y="4869"/>
                        <a:pt x="13547" y="4807"/>
                      </a:cubicBezTo>
                      <a:cubicBezTo>
                        <a:pt x="13422" y="4745"/>
                        <a:pt x="13235" y="4682"/>
                        <a:pt x="13110" y="4620"/>
                      </a:cubicBezTo>
                      <a:cubicBezTo>
                        <a:pt x="13047" y="4620"/>
                        <a:pt x="12985" y="4620"/>
                        <a:pt x="12923" y="4557"/>
                      </a:cubicBezTo>
                      <a:cubicBezTo>
                        <a:pt x="12923" y="4557"/>
                        <a:pt x="12860" y="4557"/>
                        <a:pt x="12798" y="4557"/>
                      </a:cubicBezTo>
                      <a:cubicBezTo>
                        <a:pt x="12735" y="4495"/>
                        <a:pt x="12735" y="4495"/>
                        <a:pt x="12673" y="4495"/>
                      </a:cubicBezTo>
                      <a:cubicBezTo>
                        <a:pt x="12610" y="4495"/>
                        <a:pt x="12548" y="4495"/>
                        <a:pt x="12548" y="4432"/>
                      </a:cubicBezTo>
                      <a:cubicBezTo>
                        <a:pt x="12486" y="4432"/>
                        <a:pt x="12423" y="4432"/>
                        <a:pt x="12361" y="4432"/>
                      </a:cubicBezTo>
                      <a:cubicBezTo>
                        <a:pt x="12298" y="4432"/>
                        <a:pt x="12236" y="4370"/>
                        <a:pt x="12236" y="4370"/>
                      </a:cubicBezTo>
                      <a:cubicBezTo>
                        <a:pt x="12173" y="4370"/>
                        <a:pt x="12111" y="4370"/>
                        <a:pt x="12049" y="4370"/>
                      </a:cubicBezTo>
                      <a:cubicBezTo>
                        <a:pt x="11986" y="4308"/>
                        <a:pt x="11986" y="4308"/>
                        <a:pt x="11924" y="4308"/>
                      </a:cubicBezTo>
                      <a:cubicBezTo>
                        <a:pt x="11861" y="4308"/>
                        <a:pt x="11799" y="4308"/>
                        <a:pt x="11736" y="4308"/>
                      </a:cubicBezTo>
                      <a:cubicBezTo>
                        <a:pt x="11674" y="4308"/>
                        <a:pt x="11612" y="4308"/>
                        <a:pt x="11549" y="4245"/>
                      </a:cubicBezTo>
                      <a:cubicBezTo>
                        <a:pt x="11549" y="4245"/>
                        <a:pt x="11549" y="4245"/>
                        <a:pt x="11549" y="4245"/>
                      </a:cubicBezTo>
                      <a:cubicBezTo>
                        <a:pt x="11487" y="4245"/>
                        <a:pt x="11487" y="4245"/>
                        <a:pt x="11424" y="4245"/>
                      </a:cubicBezTo>
                      <a:cubicBezTo>
                        <a:pt x="11362" y="4245"/>
                        <a:pt x="11299" y="4245"/>
                        <a:pt x="11237" y="4245"/>
                      </a:cubicBezTo>
                      <a:cubicBezTo>
                        <a:pt x="11175" y="4245"/>
                        <a:pt x="11175" y="4245"/>
                        <a:pt x="11175" y="4245"/>
                      </a:cubicBezTo>
                      <a:cubicBezTo>
                        <a:pt x="11175" y="4245"/>
                        <a:pt x="11175" y="4245"/>
                        <a:pt x="11112" y="4245"/>
                      </a:cubicBezTo>
                      <a:cubicBezTo>
                        <a:pt x="10987" y="4245"/>
                        <a:pt x="10925" y="4245"/>
                        <a:pt x="10800" y="4245"/>
                      </a:cubicBezTo>
                      <a:cubicBezTo>
                        <a:pt x="10675" y="4245"/>
                        <a:pt x="10613" y="4245"/>
                        <a:pt x="10488" y="4245"/>
                      </a:cubicBezTo>
                      <a:cubicBezTo>
                        <a:pt x="10425" y="4245"/>
                        <a:pt x="10425" y="4245"/>
                        <a:pt x="10425" y="4245"/>
                      </a:cubicBezTo>
                      <a:cubicBezTo>
                        <a:pt x="10363" y="4245"/>
                        <a:pt x="10363" y="4245"/>
                        <a:pt x="10363" y="4245"/>
                      </a:cubicBezTo>
                      <a:cubicBezTo>
                        <a:pt x="10301" y="4245"/>
                        <a:pt x="10238" y="4245"/>
                        <a:pt x="10176" y="4245"/>
                      </a:cubicBezTo>
                      <a:cubicBezTo>
                        <a:pt x="10113" y="4245"/>
                        <a:pt x="10113" y="4245"/>
                        <a:pt x="10051" y="4245"/>
                      </a:cubicBezTo>
                      <a:cubicBezTo>
                        <a:pt x="10051" y="4245"/>
                        <a:pt x="10051" y="4245"/>
                        <a:pt x="10051" y="4245"/>
                      </a:cubicBezTo>
                      <a:cubicBezTo>
                        <a:pt x="9988" y="4308"/>
                        <a:pt x="9926" y="4308"/>
                        <a:pt x="9864" y="4308"/>
                      </a:cubicBezTo>
                      <a:cubicBezTo>
                        <a:pt x="9801" y="4308"/>
                        <a:pt x="9739" y="4308"/>
                        <a:pt x="9676" y="4308"/>
                      </a:cubicBezTo>
                      <a:cubicBezTo>
                        <a:pt x="9614" y="4308"/>
                        <a:pt x="9614" y="4308"/>
                        <a:pt x="9551" y="4370"/>
                      </a:cubicBezTo>
                      <a:cubicBezTo>
                        <a:pt x="9489" y="4370"/>
                        <a:pt x="9427" y="4370"/>
                        <a:pt x="9364" y="4370"/>
                      </a:cubicBezTo>
                      <a:cubicBezTo>
                        <a:pt x="9364" y="4370"/>
                        <a:pt x="9302" y="4432"/>
                        <a:pt x="9239" y="4432"/>
                      </a:cubicBezTo>
                      <a:cubicBezTo>
                        <a:pt x="9177" y="4432"/>
                        <a:pt x="9114" y="4432"/>
                        <a:pt x="9052" y="4432"/>
                      </a:cubicBezTo>
                      <a:cubicBezTo>
                        <a:pt x="9052" y="4495"/>
                        <a:pt x="8990" y="4495"/>
                        <a:pt x="8927" y="4495"/>
                      </a:cubicBezTo>
                      <a:cubicBezTo>
                        <a:pt x="8865" y="4495"/>
                        <a:pt x="8865" y="4495"/>
                        <a:pt x="8802" y="4557"/>
                      </a:cubicBezTo>
                      <a:cubicBezTo>
                        <a:pt x="8740" y="4557"/>
                        <a:pt x="8677" y="4557"/>
                        <a:pt x="8677" y="4557"/>
                      </a:cubicBezTo>
                      <a:cubicBezTo>
                        <a:pt x="8615" y="4620"/>
                        <a:pt x="8553" y="4620"/>
                        <a:pt x="8490" y="4620"/>
                      </a:cubicBezTo>
                      <a:cubicBezTo>
                        <a:pt x="8365" y="4682"/>
                        <a:pt x="8178" y="4745"/>
                        <a:pt x="8053" y="4807"/>
                      </a:cubicBezTo>
                      <a:cubicBezTo>
                        <a:pt x="7991" y="4869"/>
                        <a:pt x="7928" y="4869"/>
                        <a:pt x="7866" y="4932"/>
                      </a:cubicBezTo>
                      <a:cubicBezTo>
                        <a:pt x="7866" y="4932"/>
                        <a:pt x="7803" y="4932"/>
                        <a:pt x="7741" y="4994"/>
                      </a:cubicBezTo>
                      <a:cubicBezTo>
                        <a:pt x="7679" y="4994"/>
                        <a:pt x="7679" y="4994"/>
                        <a:pt x="7616" y="5057"/>
                      </a:cubicBezTo>
                      <a:cubicBezTo>
                        <a:pt x="7554" y="5057"/>
                        <a:pt x="7554" y="5119"/>
                        <a:pt x="7491" y="5119"/>
                      </a:cubicBezTo>
                      <a:cubicBezTo>
                        <a:pt x="7429" y="5182"/>
                        <a:pt x="7366" y="5182"/>
                        <a:pt x="7366" y="5182"/>
                      </a:cubicBezTo>
                      <a:cubicBezTo>
                        <a:pt x="7304" y="5244"/>
                        <a:pt x="7242" y="5244"/>
                        <a:pt x="7242" y="5306"/>
                      </a:cubicBezTo>
                      <a:cubicBezTo>
                        <a:pt x="7179" y="5306"/>
                        <a:pt x="7179" y="5306"/>
                        <a:pt x="7179" y="5306"/>
                      </a:cubicBezTo>
                      <a:cubicBezTo>
                        <a:pt x="7179" y="5306"/>
                        <a:pt x="7117" y="5369"/>
                        <a:pt x="7117" y="5369"/>
                      </a:cubicBezTo>
                      <a:cubicBezTo>
                        <a:pt x="7054" y="5369"/>
                        <a:pt x="6992" y="5431"/>
                        <a:pt x="6992" y="5431"/>
                      </a:cubicBezTo>
                      <a:cubicBezTo>
                        <a:pt x="6992" y="5431"/>
                        <a:pt x="6992" y="5431"/>
                        <a:pt x="6992" y="5431"/>
                      </a:cubicBezTo>
                      <a:cubicBezTo>
                        <a:pt x="6929" y="5494"/>
                        <a:pt x="6929" y="5494"/>
                        <a:pt x="6929" y="5494"/>
                      </a:cubicBezTo>
                      <a:cubicBezTo>
                        <a:pt x="6929" y="5494"/>
                        <a:pt x="6867" y="5494"/>
                        <a:pt x="6867" y="5556"/>
                      </a:cubicBezTo>
                      <a:cubicBezTo>
                        <a:pt x="6805" y="5556"/>
                        <a:pt x="6742" y="5618"/>
                        <a:pt x="6742" y="5618"/>
                      </a:cubicBezTo>
                      <a:cubicBezTo>
                        <a:pt x="6742" y="5618"/>
                        <a:pt x="6742" y="5618"/>
                        <a:pt x="6742" y="5618"/>
                      </a:cubicBezTo>
                      <a:cubicBezTo>
                        <a:pt x="6680" y="5681"/>
                        <a:pt x="6680" y="5681"/>
                        <a:pt x="6680" y="5681"/>
                      </a:cubicBezTo>
                      <a:cubicBezTo>
                        <a:pt x="6680" y="5681"/>
                        <a:pt x="6617" y="5743"/>
                        <a:pt x="6617" y="5743"/>
                      </a:cubicBezTo>
                      <a:cubicBezTo>
                        <a:pt x="6555" y="5743"/>
                        <a:pt x="6555" y="5806"/>
                        <a:pt x="6492" y="5806"/>
                      </a:cubicBezTo>
                      <a:cubicBezTo>
                        <a:pt x="6492" y="5868"/>
                        <a:pt x="6492" y="5868"/>
                        <a:pt x="6492" y="5868"/>
                      </a:cubicBezTo>
                      <a:cubicBezTo>
                        <a:pt x="6430" y="5868"/>
                        <a:pt x="6430" y="5868"/>
                        <a:pt x="6430" y="5868"/>
                      </a:cubicBezTo>
                      <a:cubicBezTo>
                        <a:pt x="6430" y="5931"/>
                        <a:pt x="6368" y="5931"/>
                        <a:pt x="6368" y="5931"/>
                      </a:cubicBezTo>
                      <a:cubicBezTo>
                        <a:pt x="6305" y="5993"/>
                        <a:pt x="6305" y="6055"/>
                        <a:pt x="6243" y="6055"/>
                      </a:cubicBezTo>
                      <a:cubicBezTo>
                        <a:pt x="6243" y="6118"/>
                        <a:pt x="6243" y="6118"/>
                        <a:pt x="6243" y="6118"/>
                      </a:cubicBezTo>
                      <a:cubicBezTo>
                        <a:pt x="6180" y="6118"/>
                        <a:pt x="6180" y="6118"/>
                        <a:pt x="6180" y="6118"/>
                      </a:cubicBezTo>
                      <a:cubicBezTo>
                        <a:pt x="6180" y="6118"/>
                        <a:pt x="6180" y="6118"/>
                        <a:pt x="6180" y="6180"/>
                      </a:cubicBezTo>
                      <a:cubicBezTo>
                        <a:pt x="6118" y="6180"/>
                        <a:pt x="6118" y="6180"/>
                        <a:pt x="6055" y="6243"/>
                      </a:cubicBezTo>
                      <a:cubicBezTo>
                        <a:pt x="6055" y="6243"/>
                        <a:pt x="6055" y="6243"/>
                        <a:pt x="6055" y="6243"/>
                      </a:cubicBezTo>
                      <a:cubicBezTo>
                        <a:pt x="6055" y="6305"/>
                        <a:pt x="6055" y="6305"/>
                        <a:pt x="6055" y="6305"/>
                      </a:cubicBezTo>
                      <a:cubicBezTo>
                        <a:pt x="5993" y="6305"/>
                        <a:pt x="5993" y="6368"/>
                        <a:pt x="5931" y="6368"/>
                      </a:cubicBezTo>
                      <a:cubicBezTo>
                        <a:pt x="5931" y="6368"/>
                        <a:pt x="5868" y="6430"/>
                        <a:pt x="5868" y="6430"/>
                      </a:cubicBezTo>
                      <a:cubicBezTo>
                        <a:pt x="5868" y="6492"/>
                        <a:pt x="5868" y="6492"/>
                        <a:pt x="5868" y="6492"/>
                      </a:cubicBezTo>
                      <a:cubicBezTo>
                        <a:pt x="5806" y="6492"/>
                        <a:pt x="5806" y="6492"/>
                        <a:pt x="5806" y="6492"/>
                      </a:cubicBezTo>
                      <a:cubicBezTo>
                        <a:pt x="5806" y="6555"/>
                        <a:pt x="5743" y="6555"/>
                        <a:pt x="5743" y="6617"/>
                      </a:cubicBezTo>
                      <a:cubicBezTo>
                        <a:pt x="5743" y="6617"/>
                        <a:pt x="5681" y="6680"/>
                        <a:pt x="5681" y="6680"/>
                      </a:cubicBezTo>
                      <a:cubicBezTo>
                        <a:pt x="5618" y="6742"/>
                        <a:pt x="5618" y="6742"/>
                        <a:pt x="5618" y="6742"/>
                      </a:cubicBezTo>
                      <a:cubicBezTo>
                        <a:pt x="5618" y="6742"/>
                        <a:pt x="5618" y="6742"/>
                        <a:pt x="5618" y="6742"/>
                      </a:cubicBezTo>
                      <a:cubicBezTo>
                        <a:pt x="5618" y="6805"/>
                        <a:pt x="5556" y="6805"/>
                        <a:pt x="5556" y="6867"/>
                      </a:cubicBezTo>
                      <a:cubicBezTo>
                        <a:pt x="5556" y="6867"/>
                        <a:pt x="5494" y="6929"/>
                        <a:pt x="5494" y="6929"/>
                      </a:cubicBezTo>
                      <a:cubicBezTo>
                        <a:pt x="5431" y="6992"/>
                        <a:pt x="5431" y="6992"/>
                        <a:pt x="5431" y="6992"/>
                      </a:cubicBezTo>
                      <a:cubicBezTo>
                        <a:pt x="5431" y="6992"/>
                        <a:pt x="5431" y="6992"/>
                        <a:pt x="5431" y="6992"/>
                      </a:cubicBezTo>
                      <a:cubicBezTo>
                        <a:pt x="5431" y="6992"/>
                        <a:pt x="5369" y="7054"/>
                        <a:pt x="5369" y="7117"/>
                      </a:cubicBezTo>
                      <a:cubicBezTo>
                        <a:pt x="5369" y="7117"/>
                        <a:pt x="5306" y="7179"/>
                        <a:pt x="5306" y="7179"/>
                      </a:cubicBezTo>
                      <a:cubicBezTo>
                        <a:pt x="5306" y="7242"/>
                        <a:pt x="5306" y="7242"/>
                        <a:pt x="5306" y="7242"/>
                      </a:cubicBezTo>
                      <a:cubicBezTo>
                        <a:pt x="5306" y="7242"/>
                        <a:pt x="5306" y="7242"/>
                        <a:pt x="5306" y="7242"/>
                      </a:cubicBezTo>
                      <a:cubicBezTo>
                        <a:pt x="5244" y="7304"/>
                        <a:pt x="5244" y="7304"/>
                        <a:pt x="5182" y="7366"/>
                      </a:cubicBezTo>
                      <a:cubicBezTo>
                        <a:pt x="5182" y="7366"/>
                        <a:pt x="5119" y="7429"/>
                        <a:pt x="5119" y="7491"/>
                      </a:cubicBezTo>
                      <a:cubicBezTo>
                        <a:pt x="5119" y="7554"/>
                        <a:pt x="5057" y="7554"/>
                        <a:pt x="5057" y="7616"/>
                      </a:cubicBezTo>
                      <a:cubicBezTo>
                        <a:pt x="4994" y="7679"/>
                        <a:pt x="4994" y="7679"/>
                        <a:pt x="4994" y="7741"/>
                      </a:cubicBezTo>
                      <a:cubicBezTo>
                        <a:pt x="4932" y="7803"/>
                        <a:pt x="4932" y="7866"/>
                        <a:pt x="4932" y="7866"/>
                      </a:cubicBezTo>
                      <a:cubicBezTo>
                        <a:pt x="4869" y="7928"/>
                        <a:pt x="4869" y="7991"/>
                        <a:pt x="4807" y="8053"/>
                      </a:cubicBezTo>
                      <a:cubicBezTo>
                        <a:pt x="4745" y="8178"/>
                        <a:pt x="4682" y="8365"/>
                        <a:pt x="4620" y="8490"/>
                      </a:cubicBezTo>
                      <a:cubicBezTo>
                        <a:pt x="4620" y="8553"/>
                        <a:pt x="4620" y="8615"/>
                        <a:pt x="4557" y="8677"/>
                      </a:cubicBezTo>
                      <a:cubicBezTo>
                        <a:pt x="4557" y="8677"/>
                        <a:pt x="4557" y="8740"/>
                        <a:pt x="4557" y="8802"/>
                      </a:cubicBezTo>
                      <a:cubicBezTo>
                        <a:pt x="4495" y="8865"/>
                        <a:pt x="4495" y="8865"/>
                        <a:pt x="4495" y="8927"/>
                      </a:cubicBezTo>
                      <a:cubicBezTo>
                        <a:pt x="4495" y="8990"/>
                        <a:pt x="4495" y="9052"/>
                        <a:pt x="4432" y="9052"/>
                      </a:cubicBezTo>
                      <a:cubicBezTo>
                        <a:pt x="4432" y="9114"/>
                        <a:pt x="4432" y="9177"/>
                        <a:pt x="4432" y="9239"/>
                      </a:cubicBezTo>
                      <a:cubicBezTo>
                        <a:pt x="4432" y="9302"/>
                        <a:pt x="4370" y="9364"/>
                        <a:pt x="4370" y="9364"/>
                      </a:cubicBezTo>
                      <a:cubicBezTo>
                        <a:pt x="4370" y="9427"/>
                        <a:pt x="4370" y="9489"/>
                        <a:pt x="4370" y="9551"/>
                      </a:cubicBezTo>
                      <a:cubicBezTo>
                        <a:pt x="4308" y="9614"/>
                        <a:pt x="4308" y="9676"/>
                        <a:pt x="4308" y="9676"/>
                      </a:cubicBezTo>
                      <a:cubicBezTo>
                        <a:pt x="4308" y="9739"/>
                        <a:pt x="4308" y="9801"/>
                        <a:pt x="4308" y="9864"/>
                      </a:cubicBezTo>
                      <a:cubicBezTo>
                        <a:pt x="4308" y="9926"/>
                        <a:pt x="4308" y="9988"/>
                        <a:pt x="4245" y="10051"/>
                      </a:cubicBezTo>
                      <a:cubicBezTo>
                        <a:pt x="4245" y="10051"/>
                        <a:pt x="4245" y="10051"/>
                        <a:pt x="4245" y="10051"/>
                      </a:cubicBezTo>
                      <a:cubicBezTo>
                        <a:pt x="4245" y="10113"/>
                        <a:pt x="4245" y="10113"/>
                        <a:pt x="4245" y="10176"/>
                      </a:cubicBezTo>
                      <a:cubicBezTo>
                        <a:pt x="4245" y="10238"/>
                        <a:pt x="4245" y="10301"/>
                        <a:pt x="4245" y="10363"/>
                      </a:cubicBezTo>
                      <a:cubicBezTo>
                        <a:pt x="4245" y="10425"/>
                        <a:pt x="4245" y="10425"/>
                        <a:pt x="4245" y="10425"/>
                      </a:cubicBezTo>
                      <a:cubicBezTo>
                        <a:pt x="4245" y="10425"/>
                        <a:pt x="4245" y="10425"/>
                        <a:pt x="4245" y="10488"/>
                      </a:cubicBezTo>
                      <a:cubicBezTo>
                        <a:pt x="4245" y="10613"/>
                        <a:pt x="4245" y="10675"/>
                        <a:pt x="4245" y="10800"/>
                      </a:cubicBezTo>
                      <a:cubicBezTo>
                        <a:pt x="4245" y="10925"/>
                        <a:pt x="4245" y="10987"/>
                        <a:pt x="4245" y="11112"/>
                      </a:cubicBezTo>
                      <a:cubicBezTo>
                        <a:pt x="4245" y="11175"/>
                        <a:pt x="4245" y="11175"/>
                        <a:pt x="4245" y="11175"/>
                      </a:cubicBezTo>
                      <a:cubicBezTo>
                        <a:pt x="4245" y="11237"/>
                        <a:pt x="4245" y="11237"/>
                        <a:pt x="4245" y="11237"/>
                      </a:cubicBezTo>
                      <a:cubicBezTo>
                        <a:pt x="4245" y="11299"/>
                        <a:pt x="4245" y="11362"/>
                        <a:pt x="4245" y="11424"/>
                      </a:cubicBezTo>
                      <a:cubicBezTo>
                        <a:pt x="4245" y="11487"/>
                        <a:pt x="4245" y="11487"/>
                        <a:pt x="4245" y="11549"/>
                      </a:cubicBezTo>
                      <a:cubicBezTo>
                        <a:pt x="4245" y="11549"/>
                        <a:pt x="4245" y="11549"/>
                        <a:pt x="4245" y="11549"/>
                      </a:cubicBezTo>
                      <a:cubicBezTo>
                        <a:pt x="4308" y="11612"/>
                        <a:pt x="4308" y="11674"/>
                        <a:pt x="4308" y="11736"/>
                      </a:cubicBezTo>
                      <a:cubicBezTo>
                        <a:pt x="4308" y="11799"/>
                        <a:pt x="4308" y="11861"/>
                        <a:pt x="4308" y="11924"/>
                      </a:cubicBezTo>
                      <a:cubicBezTo>
                        <a:pt x="4308" y="11924"/>
                        <a:pt x="4308" y="11986"/>
                        <a:pt x="4370" y="12049"/>
                      </a:cubicBezTo>
                      <a:cubicBezTo>
                        <a:pt x="4370" y="12111"/>
                        <a:pt x="4370" y="12173"/>
                        <a:pt x="4370" y="12236"/>
                      </a:cubicBezTo>
                      <a:cubicBezTo>
                        <a:pt x="4370" y="12236"/>
                        <a:pt x="4432" y="12298"/>
                        <a:pt x="4432" y="12361"/>
                      </a:cubicBezTo>
                      <a:cubicBezTo>
                        <a:pt x="4432" y="12423"/>
                        <a:pt x="4432" y="12486"/>
                        <a:pt x="4432" y="12548"/>
                      </a:cubicBezTo>
                      <a:cubicBezTo>
                        <a:pt x="4495" y="12548"/>
                        <a:pt x="4495" y="12610"/>
                        <a:pt x="4495" y="12673"/>
                      </a:cubicBezTo>
                      <a:cubicBezTo>
                        <a:pt x="4495" y="12735"/>
                        <a:pt x="4495" y="12735"/>
                        <a:pt x="4557" y="12798"/>
                      </a:cubicBezTo>
                      <a:cubicBezTo>
                        <a:pt x="4557" y="12860"/>
                        <a:pt x="4557" y="12923"/>
                        <a:pt x="4557" y="12923"/>
                      </a:cubicBezTo>
                      <a:cubicBezTo>
                        <a:pt x="4557" y="12923"/>
                        <a:pt x="4557" y="12923"/>
                        <a:pt x="4557" y="12923"/>
                      </a:cubicBezTo>
                      <a:cubicBezTo>
                        <a:pt x="4620" y="12985"/>
                        <a:pt x="4620" y="13047"/>
                        <a:pt x="4620" y="13110"/>
                      </a:cubicBezTo>
                      <a:cubicBezTo>
                        <a:pt x="4682" y="13235"/>
                        <a:pt x="4745" y="13422"/>
                        <a:pt x="4807" y="13547"/>
                      </a:cubicBezTo>
                      <a:cubicBezTo>
                        <a:pt x="4869" y="13609"/>
                        <a:pt x="4869" y="13672"/>
                        <a:pt x="4932" y="13734"/>
                      </a:cubicBezTo>
                      <a:cubicBezTo>
                        <a:pt x="4932" y="13734"/>
                        <a:pt x="4932" y="13797"/>
                        <a:pt x="4994" y="13859"/>
                      </a:cubicBezTo>
                      <a:cubicBezTo>
                        <a:pt x="4994" y="13921"/>
                        <a:pt x="4994" y="13921"/>
                        <a:pt x="5057" y="13984"/>
                      </a:cubicBezTo>
                      <a:cubicBezTo>
                        <a:pt x="5057" y="14046"/>
                        <a:pt x="5119" y="14046"/>
                        <a:pt x="5119" y="14109"/>
                      </a:cubicBezTo>
                      <a:cubicBezTo>
                        <a:pt x="5119" y="14171"/>
                        <a:pt x="5182" y="14234"/>
                        <a:pt x="5182" y="14234"/>
                      </a:cubicBezTo>
                      <a:cubicBezTo>
                        <a:pt x="5244" y="14296"/>
                        <a:pt x="5244" y="14296"/>
                        <a:pt x="5306" y="14358"/>
                      </a:cubicBezTo>
                      <a:cubicBezTo>
                        <a:pt x="5306" y="14358"/>
                        <a:pt x="5306" y="14358"/>
                        <a:pt x="5306" y="14358"/>
                      </a:cubicBezTo>
                      <a:cubicBezTo>
                        <a:pt x="5306" y="14421"/>
                        <a:pt x="5369" y="14483"/>
                        <a:pt x="5369" y="14483"/>
                      </a:cubicBezTo>
                      <a:cubicBezTo>
                        <a:pt x="5369" y="14546"/>
                        <a:pt x="5431" y="14546"/>
                        <a:pt x="5431" y="14608"/>
                      </a:cubicBezTo>
                      <a:cubicBezTo>
                        <a:pt x="5431" y="14608"/>
                        <a:pt x="5431" y="14608"/>
                        <a:pt x="5431" y="14608"/>
                      </a:cubicBezTo>
                      <a:cubicBezTo>
                        <a:pt x="5494" y="14671"/>
                        <a:pt x="5494" y="14671"/>
                        <a:pt x="5494" y="14671"/>
                      </a:cubicBezTo>
                      <a:cubicBezTo>
                        <a:pt x="5494" y="14671"/>
                        <a:pt x="5556" y="14733"/>
                        <a:pt x="5556" y="14733"/>
                      </a:cubicBezTo>
                      <a:cubicBezTo>
                        <a:pt x="5556" y="14795"/>
                        <a:pt x="5618" y="14795"/>
                        <a:pt x="5618" y="14858"/>
                      </a:cubicBezTo>
                      <a:cubicBezTo>
                        <a:pt x="5618" y="14858"/>
                        <a:pt x="5618" y="14858"/>
                        <a:pt x="5618" y="14858"/>
                      </a:cubicBezTo>
                      <a:cubicBezTo>
                        <a:pt x="5681" y="14920"/>
                        <a:pt x="5681" y="14920"/>
                        <a:pt x="5681" y="14920"/>
                      </a:cubicBezTo>
                      <a:cubicBezTo>
                        <a:pt x="5681" y="14920"/>
                        <a:pt x="5743" y="14983"/>
                        <a:pt x="5743" y="14983"/>
                      </a:cubicBezTo>
                      <a:cubicBezTo>
                        <a:pt x="5743" y="15045"/>
                        <a:pt x="5806" y="15045"/>
                        <a:pt x="5806" y="15108"/>
                      </a:cubicBezTo>
                      <a:cubicBezTo>
                        <a:pt x="5868" y="15108"/>
                        <a:pt x="5868" y="15108"/>
                        <a:pt x="5868" y="15108"/>
                      </a:cubicBezTo>
                      <a:cubicBezTo>
                        <a:pt x="5868" y="15170"/>
                        <a:pt x="5868" y="15170"/>
                        <a:pt x="5868" y="15170"/>
                      </a:cubicBezTo>
                      <a:cubicBezTo>
                        <a:pt x="5868" y="15170"/>
                        <a:pt x="5931" y="15232"/>
                        <a:pt x="5931" y="15232"/>
                      </a:cubicBezTo>
                      <a:cubicBezTo>
                        <a:pt x="5993" y="15295"/>
                        <a:pt x="5993" y="15295"/>
                        <a:pt x="6055" y="15357"/>
                      </a:cubicBezTo>
                      <a:cubicBezTo>
                        <a:pt x="6055" y="15357"/>
                        <a:pt x="6055" y="15357"/>
                        <a:pt x="6055" y="15357"/>
                      </a:cubicBezTo>
                      <a:cubicBezTo>
                        <a:pt x="6118" y="15420"/>
                        <a:pt x="6118" y="15420"/>
                        <a:pt x="6118" y="15420"/>
                      </a:cubicBezTo>
                      <a:cubicBezTo>
                        <a:pt x="6118" y="15420"/>
                        <a:pt x="6118" y="15420"/>
                        <a:pt x="6180" y="15420"/>
                      </a:cubicBezTo>
                      <a:moveTo>
                        <a:pt x="11861" y="0"/>
                      </a:moveTo>
                      <a:cubicBezTo>
                        <a:pt x="10800" y="0"/>
                        <a:pt x="10800" y="0"/>
                        <a:pt x="10800" y="0"/>
                      </a:cubicBezTo>
                      <a:cubicBezTo>
                        <a:pt x="9739" y="0"/>
                        <a:pt x="9739" y="0"/>
                        <a:pt x="9739" y="0"/>
                      </a:cubicBezTo>
                      <a:cubicBezTo>
                        <a:pt x="9114" y="0"/>
                        <a:pt x="8615" y="499"/>
                        <a:pt x="8615" y="1061"/>
                      </a:cubicBezTo>
                      <a:cubicBezTo>
                        <a:pt x="8615" y="2997"/>
                        <a:pt x="8615" y="2997"/>
                        <a:pt x="8615" y="2997"/>
                      </a:cubicBezTo>
                      <a:cubicBezTo>
                        <a:pt x="7991" y="3184"/>
                        <a:pt x="7366" y="3434"/>
                        <a:pt x="6805" y="3746"/>
                      </a:cubicBezTo>
                      <a:cubicBezTo>
                        <a:pt x="5431" y="2372"/>
                        <a:pt x="5431" y="2372"/>
                        <a:pt x="5431" y="2372"/>
                      </a:cubicBezTo>
                      <a:cubicBezTo>
                        <a:pt x="5244" y="2185"/>
                        <a:pt x="4994" y="2060"/>
                        <a:pt x="4682" y="2060"/>
                      </a:cubicBezTo>
                      <a:cubicBezTo>
                        <a:pt x="4432" y="2060"/>
                        <a:pt x="4120" y="2185"/>
                        <a:pt x="3933" y="2372"/>
                      </a:cubicBezTo>
                      <a:cubicBezTo>
                        <a:pt x="2372" y="3933"/>
                        <a:pt x="2372" y="3933"/>
                        <a:pt x="2372" y="3933"/>
                      </a:cubicBezTo>
                      <a:cubicBezTo>
                        <a:pt x="1998" y="4370"/>
                        <a:pt x="1998" y="5057"/>
                        <a:pt x="2372" y="5431"/>
                      </a:cubicBezTo>
                      <a:cubicBezTo>
                        <a:pt x="3746" y="6805"/>
                        <a:pt x="3746" y="6805"/>
                        <a:pt x="3746" y="6805"/>
                      </a:cubicBezTo>
                      <a:cubicBezTo>
                        <a:pt x="3434" y="7366"/>
                        <a:pt x="3184" y="7991"/>
                        <a:pt x="2997" y="8615"/>
                      </a:cubicBezTo>
                      <a:cubicBezTo>
                        <a:pt x="1061" y="8615"/>
                        <a:pt x="1061" y="8615"/>
                        <a:pt x="1061" y="8615"/>
                      </a:cubicBezTo>
                      <a:cubicBezTo>
                        <a:pt x="499" y="8615"/>
                        <a:pt x="0" y="9114"/>
                        <a:pt x="0" y="9739"/>
                      </a:cubicBezTo>
                      <a:cubicBezTo>
                        <a:pt x="0" y="10800"/>
                        <a:pt x="0" y="10800"/>
                        <a:pt x="0" y="10800"/>
                      </a:cubicBezTo>
                      <a:cubicBezTo>
                        <a:pt x="0" y="11861"/>
                        <a:pt x="0" y="11861"/>
                        <a:pt x="0" y="11861"/>
                      </a:cubicBezTo>
                      <a:cubicBezTo>
                        <a:pt x="0" y="12486"/>
                        <a:pt x="499" y="12985"/>
                        <a:pt x="1061" y="12985"/>
                      </a:cubicBezTo>
                      <a:cubicBezTo>
                        <a:pt x="2997" y="12985"/>
                        <a:pt x="2997" y="12985"/>
                        <a:pt x="2997" y="12985"/>
                      </a:cubicBezTo>
                      <a:cubicBezTo>
                        <a:pt x="3184" y="13609"/>
                        <a:pt x="3434" y="14234"/>
                        <a:pt x="3746" y="14795"/>
                      </a:cubicBezTo>
                      <a:cubicBezTo>
                        <a:pt x="2372" y="16169"/>
                        <a:pt x="2372" y="16169"/>
                        <a:pt x="2372" y="16169"/>
                      </a:cubicBezTo>
                      <a:cubicBezTo>
                        <a:pt x="1998" y="16543"/>
                        <a:pt x="1998" y="17230"/>
                        <a:pt x="2372" y="17667"/>
                      </a:cubicBezTo>
                      <a:cubicBezTo>
                        <a:pt x="3933" y="19228"/>
                        <a:pt x="3933" y="19228"/>
                        <a:pt x="3933" y="19228"/>
                      </a:cubicBezTo>
                      <a:cubicBezTo>
                        <a:pt x="4120" y="19415"/>
                        <a:pt x="4432" y="19540"/>
                        <a:pt x="4682" y="19540"/>
                      </a:cubicBezTo>
                      <a:cubicBezTo>
                        <a:pt x="4994" y="19540"/>
                        <a:pt x="5244" y="19415"/>
                        <a:pt x="5431" y="19228"/>
                      </a:cubicBezTo>
                      <a:cubicBezTo>
                        <a:pt x="6805" y="17854"/>
                        <a:pt x="6805" y="17854"/>
                        <a:pt x="6805" y="17854"/>
                      </a:cubicBezTo>
                      <a:cubicBezTo>
                        <a:pt x="7366" y="18166"/>
                        <a:pt x="7991" y="18416"/>
                        <a:pt x="8615" y="18603"/>
                      </a:cubicBezTo>
                      <a:cubicBezTo>
                        <a:pt x="8615" y="20539"/>
                        <a:pt x="8615" y="20539"/>
                        <a:pt x="8615" y="20539"/>
                      </a:cubicBezTo>
                      <a:cubicBezTo>
                        <a:pt x="8615" y="21101"/>
                        <a:pt x="9114" y="21600"/>
                        <a:pt x="9739" y="21600"/>
                      </a:cubicBezTo>
                      <a:cubicBezTo>
                        <a:pt x="10800" y="21600"/>
                        <a:pt x="10800" y="21600"/>
                        <a:pt x="10800" y="21600"/>
                      </a:cubicBezTo>
                      <a:cubicBezTo>
                        <a:pt x="11861" y="21600"/>
                        <a:pt x="11861" y="21600"/>
                        <a:pt x="11861" y="21600"/>
                      </a:cubicBezTo>
                      <a:cubicBezTo>
                        <a:pt x="12486" y="21600"/>
                        <a:pt x="12985" y="21101"/>
                        <a:pt x="12985" y="20539"/>
                      </a:cubicBezTo>
                      <a:cubicBezTo>
                        <a:pt x="12985" y="18603"/>
                        <a:pt x="12985" y="18603"/>
                        <a:pt x="12985" y="18603"/>
                      </a:cubicBezTo>
                      <a:cubicBezTo>
                        <a:pt x="13609" y="18416"/>
                        <a:pt x="14234" y="18166"/>
                        <a:pt x="14795" y="17854"/>
                      </a:cubicBezTo>
                      <a:cubicBezTo>
                        <a:pt x="16169" y="19228"/>
                        <a:pt x="16169" y="19228"/>
                        <a:pt x="16169" y="19228"/>
                      </a:cubicBezTo>
                      <a:cubicBezTo>
                        <a:pt x="16356" y="19415"/>
                        <a:pt x="16606" y="19540"/>
                        <a:pt x="16918" y="19540"/>
                      </a:cubicBezTo>
                      <a:cubicBezTo>
                        <a:pt x="17168" y="19540"/>
                        <a:pt x="17480" y="19415"/>
                        <a:pt x="17667" y="19228"/>
                      </a:cubicBezTo>
                      <a:cubicBezTo>
                        <a:pt x="19228" y="17667"/>
                        <a:pt x="19228" y="17667"/>
                        <a:pt x="19228" y="17667"/>
                      </a:cubicBezTo>
                      <a:cubicBezTo>
                        <a:pt x="19602" y="17230"/>
                        <a:pt x="19602" y="16543"/>
                        <a:pt x="19228" y="16169"/>
                      </a:cubicBezTo>
                      <a:cubicBezTo>
                        <a:pt x="17854" y="14795"/>
                        <a:pt x="17854" y="14795"/>
                        <a:pt x="17854" y="14795"/>
                      </a:cubicBezTo>
                      <a:cubicBezTo>
                        <a:pt x="18166" y="14234"/>
                        <a:pt x="18416" y="13609"/>
                        <a:pt x="18603" y="12985"/>
                      </a:cubicBezTo>
                      <a:cubicBezTo>
                        <a:pt x="20539" y="12985"/>
                        <a:pt x="20539" y="12985"/>
                        <a:pt x="20539" y="12985"/>
                      </a:cubicBezTo>
                      <a:cubicBezTo>
                        <a:pt x="21101" y="12985"/>
                        <a:pt x="21600" y="12486"/>
                        <a:pt x="21600" y="11861"/>
                      </a:cubicBezTo>
                      <a:cubicBezTo>
                        <a:pt x="21600" y="10800"/>
                        <a:pt x="21600" y="10800"/>
                        <a:pt x="21600" y="10800"/>
                      </a:cubicBezTo>
                      <a:cubicBezTo>
                        <a:pt x="21600" y="9739"/>
                        <a:pt x="21600" y="9739"/>
                        <a:pt x="21600" y="9739"/>
                      </a:cubicBezTo>
                      <a:cubicBezTo>
                        <a:pt x="21600" y="9114"/>
                        <a:pt x="21101" y="8615"/>
                        <a:pt x="20539" y="8615"/>
                      </a:cubicBezTo>
                      <a:cubicBezTo>
                        <a:pt x="18603" y="8615"/>
                        <a:pt x="18603" y="8615"/>
                        <a:pt x="18603" y="8615"/>
                      </a:cubicBezTo>
                      <a:cubicBezTo>
                        <a:pt x="18416" y="7991"/>
                        <a:pt x="18166" y="7366"/>
                        <a:pt x="17854" y="6805"/>
                      </a:cubicBezTo>
                      <a:cubicBezTo>
                        <a:pt x="19228" y="5431"/>
                        <a:pt x="19228" y="5431"/>
                        <a:pt x="19228" y="5431"/>
                      </a:cubicBezTo>
                      <a:cubicBezTo>
                        <a:pt x="19602" y="5057"/>
                        <a:pt x="19602" y="4370"/>
                        <a:pt x="19228" y="3933"/>
                      </a:cubicBezTo>
                      <a:cubicBezTo>
                        <a:pt x="17667" y="2372"/>
                        <a:pt x="17667" y="2372"/>
                        <a:pt x="17667" y="2372"/>
                      </a:cubicBezTo>
                      <a:cubicBezTo>
                        <a:pt x="17480" y="2185"/>
                        <a:pt x="17168" y="2060"/>
                        <a:pt x="16918" y="2060"/>
                      </a:cubicBezTo>
                      <a:cubicBezTo>
                        <a:pt x="16606" y="2060"/>
                        <a:pt x="16356" y="2185"/>
                        <a:pt x="16169" y="2372"/>
                      </a:cubicBezTo>
                      <a:cubicBezTo>
                        <a:pt x="14795" y="3746"/>
                        <a:pt x="14795" y="3746"/>
                        <a:pt x="14795" y="3746"/>
                      </a:cubicBezTo>
                      <a:cubicBezTo>
                        <a:pt x="14234" y="3434"/>
                        <a:pt x="13609" y="3184"/>
                        <a:pt x="12985" y="2997"/>
                      </a:cubicBezTo>
                      <a:cubicBezTo>
                        <a:pt x="12985" y="1061"/>
                        <a:pt x="12985" y="1061"/>
                        <a:pt x="12985" y="1061"/>
                      </a:cubicBezTo>
                      <a:cubicBezTo>
                        <a:pt x="12985" y="499"/>
                        <a:pt x="12486" y="0"/>
                        <a:pt x="11861" y="0"/>
                      </a:cubicBezTo>
                      <a:close/>
                      <a:moveTo>
                        <a:pt x="6492" y="15108"/>
                      </a:moveTo>
                      <a:cubicBezTo>
                        <a:pt x="6492" y="15045"/>
                        <a:pt x="6430" y="15045"/>
                        <a:pt x="6430" y="15045"/>
                      </a:cubicBezTo>
                      <a:cubicBezTo>
                        <a:pt x="6368" y="14983"/>
                        <a:pt x="6368" y="14920"/>
                        <a:pt x="6305" y="14920"/>
                      </a:cubicBezTo>
                      <a:cubicBezTo>
                        <a:pt x="6305" y="14858"/>
                        <a:pt x="6243" y="14795"/>
                        <a:pt x="6243" y="14795"/>
                      </a:cubicBezTo>
                      <a:cubicBezTo>
                        <a:pt x="6180" y="14733"/>
                        <a:pt x="6180" y="14733"/>
                        <a:pt x="6118" y="14671"/>
                      </a:cubicBezTo>
                      <a:cubicBezTo>
                        <a:pt x="6118" y="14671"/>
                        <a:pt x="6055" y="14608"/>
                        <a:pt x="6055" y="14546"/>
                      </a:cubicBezTo>
                      <a:cubicBezTo>
                        <a:pt x="5993" y="14546"/>
                        <a:pt x="5993" y="14483"/>
                        <a:pt x="5931" y="14483"/>
                      </a:cubicBezTo>
                      <a:cubicBezTo>
                        <a:pt x="5931" y="14421"/>
                        <a:pt x="5868" y="14358"/>
                        <a:pt x="5868" y="14358"/>
                      </a:cubicBezTo>
                      <a:cubicBezTo>
                        <a:pt x="5868" y="14296"/>
                        <a:pt x="5806" y="14296"/>
                        <a:pt x="5806" y="14234"/>
                      </a:cubicBezTo>
                      <a:cubicBezTo>
                        <a:pt x="5743" y="14171"/>
                        <a:pt x="5743" y="14171"/>
                        <a:pt x="5681" y="14109"/>
                      </a:cubicBezTo>
                      <a:cubicBezTo>
                        <a:pt x="5681" y="14046"/>
                        <a:pt x="5681" y="14046"/>
                        <a:pt x="5618" y="13984"/>
                      </a:cubicBezTo>
                      <a:cubicBezTo>
                        <a:pt x="5618" y="13921"/>
                        <a:pt x="5556" y="13921"/>
                        <a:pt x="5556" y="13859"/>
                      </a:cubicBezTo>
                      <a:cubicBezTo>
                        <a:pt x="5556" y="13797"/>
                        <a:pt x="5494" y="13797"/>
                        <a:pt x="5494" y="13734"/>
                      </a:cubicBezTo>
                      <a:cubicBezTo>
                        <a:pt x="5431" y="13672"/>
                        <a:pt x="5431" y="13672"/>
                        <a:pt x="5431" y="13609"/>
                      </a:cubicBezTo>
                      <a:cubicBezTo>
                        <a:pt x="5369" y="13547"/>
                        <a:pt x="5369" y="13547"/>
                        <a:pt x="5369" y="13484"/>
                      </a:cubicBezTo>
                      <a:cubicBezTo>
                        <a:pt x="5306" y="13422"/>
                        <a:pt x="5306" y="13422"/>
                        <a:pt x="5306" y="13360"/>
                      </a:cubicBezTo>
                      <a:cubicBezTo>
                        <a:pt x="5244" y="13235"/>
                        <a:pt x="5182" y="13047"/>
                        <a:pt x="5119" y="12923"/>
                      </a:cubicBezTo>
                      <a:cubicBezTo>
                        <a:pt x="5119" y="12860"/>
                        <a:pt x="5057" y="12860"/>
                        <a:pt x="5057" y="12798"/>
                      </a:cubicBezTo>
                      <a:cubicBezTo>
                        <a:pt x="5057" y="12735"/>
                        <a:pt x="5057" y="12735"/>
                        <a:pt x="4994" y="12673"/>
                      </a:cubicBezTo>
                      <a:cubicBezTo>
                        <a:pt x="4994" y="12610"/>
                        <a:pt x="4994" y="12548"/>
                        <a:pt x="4994" y="12548"/>
                      </a:cubicBezTo>
                      <a:cubicBezTo>
                        <a:pt x="4932" y="12486"/>
                        <a:pt x="4932" y="12423"/>
                        <a:pt x="4932" y="12361"/>
                      </a:cubicBezTo>
                      <a:cubicBezTo>
                        <a:pt x="4932" y="12361"/>
                        <a:pt x="4932" y="12298"/>
                        <a:pt x="4869" y="12236"/>
                      </a:cubicBezTo>
                      <a:cubicBezTo>
                        <a:pt x="4869" y="12173"/>
                        <a:pt x="4869" y="12173"/>
                        <a:pt x="4869" y="12111"/>
                      </a:cubicBezTo>
                      <a:cubicBezTo>
                        <a:pt x="4869" y="12049"/>
                        <a:pt x="4869" y="11986"/>
                        <a:pt x="4807" y="11986"/>
                      </a:cubicBezTo>
                      <a:cubicBezTo>
                        <a:pt x="4807" y="11924"/>
                        <a:pt x="4807" y="11861"/>
                        <a:pt x="4807" y="11799"/>
                      </a:cubicBezTo>
                      <a:cubicBezTo>
                        <a:pt x="4807" y="11799"/>
                        <a:pt x="4807" y="11736"/>
                        <a:pt x="4807" y="11674"/>
                      </a:cubicBezTo>
                      <a:cubicBezTo>
                        <a:pt x="4807" y="11612"/>
                        <a:pt x="4745" y="11549"/>
                        <a:pt x="4745" y="11487"/>
                      </a:cubicBezTo>
                      <a:cubicBezTo>
                        <a:pt x="4745" y="11487"/>
                        <a:pt x="4745" y="11424"/>
                        <a:pt x="4745" y="11362"/>
                      </a:cubicBezTo>
                      <a:cubicBezTo>
                        <a:pt x="4745" y="11299"/>
                        <a:pt x="4745" y="11237"/>
                        <a:pt x="4745" y="11175"/>
                      </a:cubicBezTo>
                      <a:cubicBezTo>
                        <a:pt x="4745" y="11175"/>
                        <a:pt x="4745" y="11112"/>
                        <a:pt x="4745" y="11112"/>
                      </a:cubicBezTo>
                      <a:cubicBezTo>
                        <a:pt x="4745" y="10987"/>
                        <a:pt x="4745" y="10925"/>
                        <a:pt x="4745" y="10800"/>
                      </a:cubicBezTo>
                      <a:cubicBezTo>
                        <a:pt x="4745" y="10675"/>
                        <a:pt x="4745" y="10613"/>
                        <a:pt x="4745" y="10488"/>
                      </a:cubicBezTo>
                      <a:cubicBezTo>
                        <a:pt x="4745" y="10488"/>
                        <a:pt x="4745" y="10425"/>
                        <a:pt x="4745" y="10425"/>
                      </a:cubicBezTo>
                      <a:cubicBezTo>
                        <a:pt x="4745" y="10363"/>
                        <a:pt x="4745" y="10301"/>
                        <a:pt x="4745" y="10238"/>
                      </a:cubicBezTo>
                      <a:cubicBezTo>
                        <a:pt x="4745" y="10176"/>
                        <a:pt x="4745" y="10113"/>
                        <a:pt x="4745" y="10051"/>
                      </a:cubicBezTo>
                      <a:cubicBezTo>
                        <a:pt x="4745" y="10051"/>
                        <a:pt x="4807" y="9988"/>
                        <a:pt x="4807" y="9926"/>
                      </a:cubicBezTo>
                      <a:cubicBezTo>
                        <a:pt x="4807" y="9864"/>
                        <a:pt x="4807" y="9801"/>
                        <a:pt x="4807" y="9801"/>
                      </a:cubicBezTo>
                      <a:cubicBezTo>
                        <a:pt x="4807" y="9739"/>
                        <a:pt x="4807" y="9676"/>
                        <a:pt x="4807" y="9614"/>
                      </a:cubicBezTo>
                      <a:cubicBezTo>
                        <a:pt x="4869" y="9614"/>
                        <a:pt x="4869" y="9551"/>
                        <a:pt x="4869" y="9489"/>
                      </a:cubicBezTo>
                      <a:cubicBezTo>
                        <a:pt x="4869" y="9427"/>
                        <a:pt x="4869" y="9427"/>
                        <a:pt x="4869" y="9364"/>
                      </a:cubicBezTo>
                      <a:cubicBezTo>
                        <a:pt x="4932" y="9302"/>
                        <a:pt x="4932" y="9239"/>
                        <a:pt x="4932" y="9239"/>
                      </a:cubicBezTo>
                      <a:cubicBezTo>
                        <a:pt x="4932" y="9177"/>
                        <a:pt x="4932" y="9114"/>
                        <a:pt x="4994" y="9114"/>
                      </a:cubicBezTo>
                      <a:cubicBezTo>
                        <a:pt x="4994" y="9052"/>
                        <a:pt x="4994" y="8990"/>
                        <a:pt x="4994" y="8927"/>
                      </a:cubicBezTo>
                      <a:cubicBezTo>
                        <a:pt x="5057" y="8865"/>
                        <a:pt x="5057" y="8865"/>
                        <a:pt x="5057" y="8802"/>
                      </a:cubicBezTo>
                      <a:cubicBezTo>
                        <a:pt x="5057" y="8740"/>
                        <a:pt x="5119" y="8740"/>
                        <a:pt x="5119" y="8677"/>
                      </a:cubicBezTo>
                      <a:cubicBezTo>
                        <a:pt x="5182" y="8553"/>
                        <a:pt x="5244" y="8365"/>
                        <a:pt x="5306" y="8240"/>
                      </a:cubicBezTo>
                      <a:cubicBezTo>
                        <a:pt x="5306" y="8178"/>
                        <a:pt x="5306" y="8178"/>
                        <a:pt x="5369" y="8116"/>
                      </a:cubicBezTo>
                      <a:cubicBezTo>
                        <a:pt x="5369" y="8053"/>
                        <a:pt x="5369" y="8053"/>
                        <a:pt x="5431" y="7991"/>
                      </a:cubicBezTo>
                      <a:cubicBezTo>
                        <a:pt x="5431" y="7928"/>
                        <a:pt x="5431" y="7928"/>
                        <a:pt x="5494" y="7866"/>
                      </a:cubicBezTo>
                      <a:cubicBezTo>
                        <a:pt x="5494" y="7803"/>
                        <a:pt x="5556" y="7803"/>
                        <a:pt x="5556" y="7741"/>
                      </a:cubicBezTo>
                      <a:cubicBezTo>
                        <a:pt x="5556" y="7679"/>
                        <a:pt x="5618" y="7679"/>
                        <a:pt x="5618" y="7616"/>
                      </a:cubicBezTo>
                      <a:cubicBezTo>
                        <a:pt x="5681" y="7554"/>
                        <a:pt x="5681" y="7554"/>
                        <a:pt x="5681" y="7491"/>
                      </a:cubicBezTo>
                      <a:cubicBezTo>
                        <a:pt x="5743" y="7429"/>
                        <a:pt x="5743" y="7429"/>
                        <a:pt x="5806" y="7366"/>
                      </a:cubicBezTo>
                      <a:cubicBezTo>
                        <a:pt x="5806" y="7304"/>
                        <a:pt x="5868" y="7304"/>
                        <a:pt x="5868" y="7242"/>
                      </a:cubicBezTo>
                      <a:cubicBezTo>
                        <a:pt x="5868" y="7242"/>
                        <a:pt x="5931" y="7179"/>
                        <a:pt x="5931" y="7117"/>
                      </a:cubicBezTo>
                      <a:cubicBezTo>
                        <a:pt x="5993" y="7117"/>
                        <a:pt x="5993" y="7054"/>
                        <a:pt x="6055" y="7054"/>
                      </a:cubicBezTo>
                      <a:cubicBezTo>
                        <a:pt x="6055" y="6992"/>
                        <a:pt x="6118" y="6929"/>
                        <a:pt x="6118" y="6929"/>
                      </a:cubicBezTo>
                      <a:cubicBezTo>
                        <a:pt x="6180" y="6867"/>
                        <a:pt x="6180" y="6867"/>
                        <a:pt x="6243" y="6805"/>
                      </a:cubicBezTo>
                      <a:cubicBezTo>
                        <a:pt x="6243" y="6805"/>
                        <a:pt x="6305" y="6742"/>
                        <a:pt x="6305" y="6680"/>
                      </a:cubicBezTo>
                      <a:cubicBezTo>
                        <a:pt x="6368" y="6680"/>
                        <a:pt x="6368" y="6617"/>
                        <a:pt x="6430" y="6617"/>
                      </a:cubicBezTo>
                      <a:cubicBezTo>
                        <a:pt x="6430" y="6555"/>
                        <a:pt x="6492" y="6555"/>
                        <a:pt x="6492" y="6492"/>
                      </a:cubicBezTo>
                      <a:cubicBezTo>
                        <a:pt x="6492" y="6492"/>
                        <a:pt x="6492" y="6492"/>
                        <a:pt x="6492" y="6492"/>
                      </a:cubicBezTo>
                      <a:cubicBezTo>
                        <a:pt x="6555" y="6492"/>
                        <a:pt x="6555" y="6492"/>
                        <a:pt x="6555" y="6430"/>
                      </a:cubicBezTo>
                      <a:cubicBezTo>
                        <a:pt x="6617" y="6430"/>
                        <a:pt x="6680" y="6368"/>
                        <a:pt x="6680" y="6305"/>
                      </a:cubicBezTo>
                      <a:cubicBezTo>
                        <a:pt x="6742" y="6305"/>
                        <a:pt x="6742" y="6243"/>
                        <a:pt x="6805" y="6243"/>
                      </a:cubicBezTo>
                      <a:cubicBezTo>
                        <a:pt x="6867" y="6180"/>
                        <a:pt x="6867" y="6180"/>
                        <a:pt x="6929" y="6118"/>
                      </a:cubicBezTo>
                      <a:cubicBezTo>
                        <a:pt x="6929" y="6118"/>
                        <a:pt x="6992" y="6055"/>
                        <a:pt x="7054" y="6055"/>
                      </a:cubicBezTo>
                      <a:cubicBezTo>
                        <a:pt x="7054" y="5993"/>
                        <a:pt x="7117" y="5993"/>
                        <a:pt x="7117" y="5931"/>
                      </a:cubicBezTo>
                      <a:cubicBezTo>
                        <a:pt x="7179" y="5931"/>
                        <a:pt x="7242" y="5868"/>
                        <a:pt x="7242" y="5868"/>
                      </a:cubicBezTo>
                      <a:cubicBezTo>
                        <a:pt x="7304" y="5868"/>
                        <a:pt x="7304" y="5806"/>
                        <a:pt x="7366" y="5806"/>
                      </a:cubicBezTo>
                      <a:cubicBezTo>
                        <a:pt x="7429" y="5743"/>
                        <a:pt x="7429" y="5743"/>
                        <a:pt x="7491" y="5681"/>
                      </a:cubicBezTo>
                      <a:cubicBezTo>
                        <a:pt x="7554" y="5681"/>
                        <a:pt x="7554" y="5681"/>
                        <a:pt x="7616" y="5618"/>
                      </a:cubicBezTo>
                      <a:cubicBezTo>
                        <a:pt x="7679" y="5618"/>
                        <a:pt x="7679" y="5556"/>
                        <a:pt x="7741" y="5556"/>
                      </a:cubicBezTo>
                      <a:cubicBezTo>
                        <a:pt x="7803" y="5556"/>
                        <a:pt x="7803" y="5494"/>
                        <a:pt x="7866" y="5494"/>
                      </a:cubicBezTo>
                      <a:cubicBezTo>
                        <a:pt x="7928" y="5431"/>
                        <a:pt x="7928" y="5431"/>
                        <a:pt x="7991" y="5431"/>
                      </a:cubicBezTo>
                      <a:cubicBezTo>
                        <a:pt x="8053" y="5369"/>
                        <a:pt x="8053" y="5369"/>
                        <a:pt x="8116" y="5369"/>
                      </a:cubicBezTo>
                      <a:cubicBezTo>
                        <a:pt x="8178" y="5306"/>
                        <a:pt x="8178" y="5306"/>
                        <a:pt x="8240" y="5306"/>
                      </a:cubicBezTo>
                      <a:cubicBezTo>
                        <a:pt x="8365" y="5244"/>
                        <a:pt x="8553" y="5182"/>
                        <a:pt x="8677" y="5119"/>
                      </a:cubicBezTo>
                      <a:cubicBezTo>
                        <a:pt x="8740" y="5119"/>
                        <a:pt x="8740" y="5057"/>
                        <a:pt x="8802" y="5057"/>
                      </a:cubicBezTo>
                      <a:cubicBezTo>
                        <a:pt x="8865" y="5057"/>
                        <a:pt x="8865" y="5057"/>
                        <a:pt x="8927" y="4994"/>
                      </a:cubicBezTo>
                      <a:cubicBezTo>
                        <a:pt x="8990" y="4994"/>
                        <a:pt x="9052" y="4994"/>
                        <a:pt x="9114" y="4994"/>
                      </a:cubicBezTo>
                      <a:cubicBezTo>
                        <a:pt x="9114" y="4932"/>
                        <a:pt x="9177" y="4932"/>
                        <a:pt x="9239" y="4932"/>
                      </a:cubicBezTo>
                      <a:cubicBezTo>
                        <a:pt x="9239" y="4932"/>
                        <a:pt x="9302" y="4932"/>
                        <a:pt x="9364" y="4869"/>
                      </a:cubicBezTo>
                      <a:cubicBezTo>
                        <a:pt x="9427" y="4869"/>
                        <a:pt x="9427" y="4869"/>
                        <a:pt x="9489" y="4869"/>
                      </a:cubicBezTo>
                      <a:cubicBezTo>
                        <a:pt x="9551" y="4869"/>
                        <a:pt x="9614" y="4869"/>
                        <a:pt x="9614" y="4807"/>
                      </a:cubicBezTo>
                      <a:cubicBezTo>
                        <a:pt x="9676" y="4807"/>
                        <a:pt x="9739" y="4807"/>
                        <a:pt x="9801" y="4807"/>
                      </a:cubicBezTo>
                      <a:cubicBezTo>
                        <a:pt x="9801" y="4807"/>
                        <a:pt x="9864" y="4807"/>
                        <a:pt x="9926" y="4807"/>
                      </a:cubicBezTo>
                      <a:cubicBezTo>
                        <a:pt x="9988" y="4807"/>
                        <a:pt x="10051" y="4745"/>
                        <a:pt x="10051" y="4745"/>
                      </a:cubicBezTo>
                      <a:cubicBezTo>
                        <a:pt x="10113" y="4745"/>
                        <a:pt x="10176" y="4745"/>
                        <a:pt x="10238" y="4745"/>
                      </a:cubicBezTo>
                      <a:cubicBezTo>
                        <a:pt x="10301" y="4745"/>
                        <a:pt x="10363" y="4745"/>
                        <a:pt x="10425" y="4745"/>
                      </a:cubicBezTo>
                      <a:cubicBezTo>
                        <a:pt x="10425" y="4745"/>
                        <a:pt x="10488" y="4745"/>
                        <a:pt x="10488" y="4745"/>
                      </a:cubicBezTo>
                      <a:cubicBezTo>
                        <a:pt x="10613" y="4745"/>
                        <a:pt x="10675" y="4745"/>
                        <a:pt x="10800" y="4745"/>
                      </a:cubicBezTo>
                      <a:cubicBezTo>
                        <a:pt x="10925" y="4745"/>
                        <a:pt x="10987" y="4745"/>
                        <a:pt x="11112" y="4745"/>
                      </a:cubicBezTo>
                      <a:cubicBezTo>
                        <a:pt x="11112" y="4745"/>
                        <a:pt x="11175" y="4745"/>
                        <a:pt x="11175" y="4745"/>
                      </a:cubicBezTo>
                      <a:cubicBezTo>
                        <a:pt x="11237" y="4745"/>
                        <a:pt x="11299" y="4745"/>
                        <a:pt x="11362" y="4745"/>
                      </a:cubicBezTo>
                      <a:cubicBezTo>
                        <a:pt x="11424" y="4745"/>
                        <a:pt x="11487" y="4745"/>
                        <a:pt x="11549" y="4745"/>
                      </a:cubicBezTo>
                      <a:cubicBezTo>
                        <a:pt x="11549" y="4745"/>
                        <a:pt x="11612" y="4807"/>
                        <a:pt x="11674" y="4807"/>
                      </a:cubicBezTo>
                      <a:cubicBezTo>
                        <a:pt x="11736" y="4807"/>
                        <a:pt x="11799" y="4807"/>
                        <a:pt x="11799" y="4807"/>
                      </a:cubicBezTo>
                      <a:cubicBezTo>
                        <a:pt x="11861" y="4807"/>
                        <a:pt x="11924" y="4807"/>
                        <a:pt x="11986" y="4807"/>
                      </a:cubicBezTo>
                      <a:cubicBezTo>
                        <a:pt x="11986" y="4869"/>
                        <a:pt x="12049" y="4869"/>
                        <a:pt x="12111" y="4869"/>
                      </a:cubicBezTo>
                      <a:cubicBezTo>
                        <a:pt x="12173" y="4869"/>
                        <a:pt x="12173" y="4869"/>
                        <a:pt x="12236" y="4869"/>
                      </a:cubicBezTo>
                      <a:cubicBezTo>
                        <a:pt x="12298" y="4932"/>
                        <a:pt x="12361" y="4932"/>
                        <a:pt x="12361" y="4932"/>
                      </a:cubicBezTo>
                      <a:cubicBezTo>
                        <a:pt x="12423" y="4932"/>
                        <a:pt x="12486" y="4932"/>
                        <a:pt x="12486" y="4994"/>
                      </a:cubicBezTo>
                      <a:cubicBezTo>
                        <a:pt x="12548" y="4994"/>
                        <a:pt x="12610" y="4994"/>
                        <a:pt x="12673" y="4994"/>
                      </a:cubicBezTo>
                      <a:cubicBezTo>
                        <a:pt x="12735" y="5057"/>
                        <a:pt x="12735" y="5057"/>
                        <a:pt x="12798" y="5057"/>
                      </a:cubicBezTo>
                      <a:cubicBezTo>
                        <a:pt x="12860" y="5057"/>
                        <a:pt x="12860" y="5119"/>
                        <a:pt x="12923" y="5119"/>
                      </a:cubicBezTo>
                      <a:cubicBezTo>
                        <a:pt x="13047" y="5182"/>
                        <a:pt x="13235" y="5244"/>
                        <a:pt x="13360" y="5306"/>
                      </a:cubicBezTo>
                      <a:cubicBezTo>
                        <a:pt x="13422" y="5306"/>
                        <a:pt x="13422" y="5306"/>
                        <a:pt x="13484" y="5369"/>
                      </a:cubicBezTo>
                      <a:cubicBezTo>
                        <a:pt x="13547" y="5369"/>
                        <a:pt x="13547" y="5369"/>
                        <a:pt x="13609" y="5431"/>
                      </a:cubicBezTo>
                      <a:cubicBezTo>
                        <a:pt x="13672" y="5431"/>
                        <a:pt x="13672" y="5431"/>
                        <a:pt x="13734" y="5494"/>
                      </a:cubicBezTo>
                      <a:cubicBezTo>
                        <a:pt x="13797" y="5494"/>
                        <a:pt x="13797" y="5556"/>
                        <a:pt x="13859" y="5556"/>
                      </a:cubicBezTo>
                      <a:cubicBezTo>
                        <a:pt x="13921" y="5556"/>
                        <a:pt x="13921" y="5618"/>
                        <a:pt x="13984" y="5618"/>
                      </a:cubicBezTo>
                      <a:cubicBezTo>
                        <a:pt x="14046" y="5681"/>
                        <a:pt x="14046" y="5681"/>
                        <a:pt x="14109" y="5681"/>
                      </a:cubicBezTo>
                      <a:cubicBezTo>
                        <a:pt x="14171" y="5743"/>
                        <a:pt x="14171" y="5743"/>
                        <a:pt x="14234" y="5806"/>
                      </a:cubicBezTo>
                      <a:cubicBezTo>
                        <a:pt x="14296" y="5806"/>
                        <a:pt x="14296" y="5868"/>
                        <a:pt x="14358" y="5868"/>
                      </a:cubicBezTo>
                      <a:cubicBezTo>
                        <a:pt x="14358" y="5868"/>
                        <a:pt x="14421" y="5931"/>
                        <a:pt x="14483" y="5931"/>
                      </a:cubicBezTo>
                      <a:cubicBezTo>
                        <a:pt x="14483" y="5993"/>
                        <a:pt x="14546" y="5993"/>
                        <a:pt x="14546" y="6055"/>
                      </a:cubicBezTo>
                      <a:cubicBezTo>
                        <a:pt x="14608" y="6055"/>
                        <a:pt x="14671" y="6118"/>
                        <a:pt x="14671" y="6118"/>
                      </a:cubicBezTo>
                      <a:cubicBezTo>
                        <a:pt x="14733" y="6180"/>
                        <a:pt x="14733" y="6180"/>
                        <a:pt x="14795" y="6243"/>
                      </a:cubicBezTo>
                      <a:cubicBezTo>
                        <a:pt x="14858" y="6243"/>
                        <a:pt x="14858" y="6305"/>
                        <a:pt x="14920" y="6305"/>
                      </a:cubicBezTo>
                      <a:cubicBezTo>
                        <a:pt x="14920" y="6368"/>
                        <a:pt x="14983" y="6368"/>
                        <a:pt x="14983" y="6430"/>
                      </a:cubicBezTo>
                      <a:cubicBezTo>
                        <a:pt x="15045" y="6430"/>
                        <a:pt x="15045" y="6492"/>
                        <a:pt x="15108" y="6492"/>
                      </a:cubicBezTo>
                      <a:cubicBezTo>
                        <a:pt x="15108" y="6492"/>
                        <a:pt x="15108" y="6492"/>
                        <a:pt x="15108" y="6492"/>
                      </a:cubicBezTo>
                      <a:cubicBezTo>
                        <a:pt x="15108" y="6555"/>
                        <a:pt x="15108" y="6555"/>
                        <a:pt x="15170" y="6555"/>
                      </a:cubicBezTo>
                      <a:cubicBezTo>
                        <a:pt x="15170" y="6617"/>
                        <a:pt x="15232" y="6680"/>
                        <a:pt x="15295" y="6680"/>
                      </a:cubicBezTo>
                      <a:cubicBezTo>
                        <a:pt x="15295" y="6742"/>
                        <a:pt x="15357" y="6742"/>
                        <a:pt x="15357" y="6805"/>
                      </a:cubicBezTo>
                      <a:cubicBezTo>
                        <a:pt x="15420" y="6867"/>
                        <a:pt x="15420" y="6867"/>
                        <a:pt x="15482" y="6929"/>
                      </a:cubicBezTo>
                      <a:cubicBezTo>
                        <a:pt x="15482" y="6929"/>
                        <a:pt x="15545" y="6992"/>
                        <a:pt x="15545" y="7054"/>
                      </a:cubicBezTo>
                      <a:cubicBezTo>
                        <a:pt x="15607" y="7054"/>
                        <a:pt x="15607" y="7117"/>
                        <a:pt x="15669" y="7117"/>
                      </a:cubicBezTo>
                      <a:cubicBezTo>
                        <a:pt x="15669" y="7179"/>
                        <a:pt x="15732" y="7242"/>
                        <a:pt x="15732" y="7242"/>
                      </a:cubicBezTo>
                      <a:cubicBezTo>
                        <a:pt x="15732" y="7304"/>
                        <a:pt x="15794" y="7304"/>
                        <a:pt x="15794" y="7366"/>
                      </a:cubicBezTo>
                      <a:cubicBezTo>
                        <a:pt x="15857" y="7429"/>
                        <a:pt x="15857" y="7429"/>
                        <a:pt x="15919" y="7491"/>
                      </a:cubicBezTo>
                      <a:cubicBezTo>
                        <a:pt x="15919" y="7554"/>
                        <a:pt x="15919" y="7554"/>
                        <a:pt x="15982" y="7616"/>
                      </a:cubicBezTo>
                      <a:cubicBezTo>
                        <a:pt x="15982" y="7679"/>
                        <a:pt x="16044" y="7679"/>
                        <a:pt x="16044" y="7741"/>
                      </a:cubicBezTo>
                      <a:cubicBezTo>
                        <a:pt x="16044" y="7803"/>
                        <a:pt x="16106" y="7803"/>
                        <a:pt x="16106" y="7866"/>
                      </a:cubicBezTo>
                      <a:cubicBezTo>
                        <a:pt x="16169" y="7928"/>
                        <a:pt x="16169" y="7928"/>
                        <a:pt x="16169" y="7991"/>
                      </a:cubicBezTo>
                      <a:cubicBezTo>
                        <a:pt x="16231" y="8053"/>
                        <a:pt x="16231" y="8053"/>
                        <a:pt x="16231" y="8116"/>
                      </a:cubicBezTo>
                      <a:cubicBezTo>
                        <a:pt x="16294" y="8178"/>
                        <a:pt x="16294" y="8178"/>
                        <a:pt x="16294" y="8240"/>
                      </a:cubicBezTo>
                      <a:cubicBezTo>
                        <a:pt x="16356" y="8365"/>
                        <a:pt x="16418" y="8553"/>
                        <a:pt x="16481" y="8677"/>
                      </a:cubicBezTo>
                      <a:cubicBezTo>
                        <a:pt x="16481" y="8740"/>
                        <a:pt x="16543" y="8740"/>
                        <a:pt x="16543" y="8802"/>
                      </a:cubicBezTo>
                      <a:cubicBezTo>
                        <a:pt x="16543" y="8865"/>
                        <a:pt x="16543" y="8865"/>
                        <a:pt x="16606" y="8927"/>
                      </a:cubicBezTo>
                      <a:cubicBezTo>
                        <a:pt x="16606" y="8990"/>
                        <a:pt x="16606" y="9052"/>
                        <a:pt x="16606" y="9114"/>
                      </a:cubicBezTo>
                      <a:cubicBezTo>
                        <a:pt x="16668" y="9114"/>
                        <a:pt x="16668" y="9177"/>
                        <a:pt x="16668" y="9239"/>
                      </a:cubicBezTo>
                      <a:cubicBezTo>
                        <a:pt x="16668" y="9239"/>
                        <a:pt x="16668" y="9302"/>
                        <a:pt x="16731" y="9364"/>
                      </a:cubicBezTo>
                      <a:cubicBezTo>
                        <a:pt x="16731" y="9427"/>
                        <a:pt x="16731" y="9427"/>
                        <a:pt x="16731" y="9489"/>
                      </a:cubicBezTo>
                      <a:cubicBezTo>
                        <a:pt x="16731" y="9551"/>
                        <a:pt x="16731" y="9614"/>
                        <a:pt x="16793" y="9614"/>
                      </a:cubicBezTo>
                      <a:cubicBezTo>
                        <a:pt x="16793" y="9676"/>
                        <a:pt x="16793" y="9739"/>
                        <a:pt x="16793" y="9801"/>
                      </a:cubicBezTo>
                      <a:cubicBezTo>
                        <a:pt x="16793" y="9801"/>
                        <a:pt x="16793" y="9864"/>
                        <a:pt x="16793" y="9926"/>
                      </a:cubicBezTo>
                      <a:cubicBezTo>
                        <a:pt x="16793" y="9988"/>
                        <a:pt x="16855" y="10051"/>
                        <a:pt x="16855" y="10051"/>
                      </a:cubicBezTo>
                      <a:cubicBezTo>
                        <a:pt x="16855" y="10113"/>
                        <a:pt x="16855" y="10176"/>
                        <a:pt x="16855" y="10238"/>
                      </a:cubicBezTo>
                      <a:cubicBezTo>
                        <a:pt x="16855" y="10301"/>
                        <a:pt x="16855" y="10363"/>
                        <a:pt x="16855" y="10425"/>
                      </a:cubicBezTo>
                      <a:cubicBezTo>
                        <a:pt x="16855" y="10425"/>
                        <a:pt x="16855" y="10488"/>
                        <a:pt x="16855" y="10488"/>
                      </a:cubicBezTo>
                      <a:cubicBezTo>
                        <a:pt x="16855" y="10613"/>
                        <a:pt x="16855" y="10675"/>
                        <a:pt x="16855" y="10800"/>
                      </a:cubicBezTo>
                      <a:cubicBezTo>
                        <a:pt x="16855" y="10925"/>
                        <a:pt x="16855" y="10987"/>
                        <a:pt x="16855" y="11112"/>
                      </a:cubicBezTo>
                      <a:cubicBezTo>
                        <a:pt x="16855" y="11112"/>
                        <a:pt x="16855" y="11175"/>
                        <a:pt x="16855" y="11175"/>
                      </a:cubicBezTo>
                      <a:cubicBezTo>
                        <a:pt x="16855" y="11237"/>
                        <a:pt x="16855" y="11299"/>
                        <a:pt x="16855" y="11362"/>
                      </a:cubicBezTo>
                      <a:cubicBezTo>
                        <a:pt x="16855" y="11424"/>
                        <a:pt x="16855" y="11487"/>
                        <a:pt x="16855" y="11487"/>
                      </a:cubicBezTo>
                      <a:cubicBezTo>
                        <a:pt x="16855" y="11549"/>
                        <a:pt x="16793" y="11612"/>
                        <a:pt x="16793" y="11674"/>
                      </a:cubicBezTo>
                      <a:cubicBezTo>
                        <a:pt x="16793" y="11736"/>
                        <a:pt x="16793" y="11799"/>
                        <a:pt x="16793" y="11799"/>
                      </a:cubicBezTo>
                      <a:cubicBezTo>
                        <a:pt x="16793" y="11861"/>
                        <a:pt x="16793" y="11924"/>
                        <a:pt x="16793" y="11986"/>
                      </a:cubicBezTo>
                      <a:cubicBezTo>
                        <a:pt x="16731" y="11986"/>
                        <a:pt x="16731" y="12049"/>
                        <a:pt x="16731" y="12111"/>
                      </a:cubicBezTo>
                      <a:cubicBezTo>
                        <a:pt x="16731" y="12173"/>
                        <a:pt x="16731" y="12173"/>
                        <a:pt x="16731" y="12236"/>
                      </a:cubicBezTo>
                      <a:cubicBezTo>
                        <a:pt x="16668" y="12298"/>
                        <a:pt x="16668" y="12361"/>
                        <a:pt x="16668" y="12361"/>
                      </a:cubicBezTo>
                      <a:cubicBezTo>
                        <a:pt x="16668" y="12423"/>
                        <a:pt x="16668" y="12486"/>
                        <a:pt x="16606" y="12548"/>
                      </a:cubicBezTo>
                      <a:cubicBezTo>
                        <a:pt x="16606" y="12548"/>
                        <a:pt x="16606" y="12610"/>
                        <a:pt x="16606" y="12673"/>
                      </a:cubicBezTo>
                      <a:cubicBezTo>
                        <a:pt x="16543" y="12735"/>
                        <a:pt x="16543" y="12735"/>
                        <a:pt x="16543" y="12798"/>
                      </a:cubicBezTo>
                      <a:cubicBezTo>
                        <a:pt x="16543" y="12860"/>
                        <a:pt x="16481" y="12860"/>
                        <a:pt x="16481" y="12923"/>
                      </a:cubicBezTo>
                      <a:cubicBezTo>
                        <a:pt x="16418" y="13047"/>
                        <a:pt x="16356" y="13235"/>
                        <a:pt x="16294" y="13360"/>
                      </a:cubicBezTo>
                      <a:cubicBezTo>
                        <a:pt x="16294" y="13422"/>
                        <a:pt x="16294" y="13422"/>
                        <a:pt x="16231" y="13484"/>
                      </a:cubicBezTo>
                      <a:cubicBezTo>
                        <a:pt x="16231" y="13547"/>
                        <a:pt x="16231" y="13547"/>
                        <a:pt x="16169" y="13609"/>
                      </a:cubicBezTo>
                      <a:cubicBezTo>
                        <a:pt x="16169" y="13672"/>
                        <a:pt x="16169" y="13672"/>
                        <a:pt x="16106" y="13734"/>
                      </a:cubicBezTo>
                      <a:cubicBezTo>
                        <a:pt x="16106" y="13797"/>
                        <a:pt x="16044" y="13797"/>
                        <a:pt x="16044" y="13859"/>
                      </a:cubicBezTo>
                      <a:cubicBezTo>
                        <a:pt x="16044" y="13921"/>
                        <a:pt x="15982" y="13921"/>
                        <a:pt x="15982" y="13984"/>
                      </a:cubicBezTo>
                      <a:cubicBezTo>
                        <a:pt x="15919" y="14046"/>
                        <a:pt x="15919" y="14046"/>
                        <a:pt x="15919" y="14109"/>
                      </a:cubicBezTo>
                      <a:cubicBezTo>
                        <a:pt x="15857" y="14171"/>
                        <a:pt x="15857" y="14171"/>
                        <a:pt x="15794" y="14234"/>
                      </a:cubicBezTo>
                      <a:cubicBezTo>
                        <a:pt x="15794" y="14296"/>
                        <a:pt x="15732" y="14296"/>
                        <a:pt x="15732" y="14358"/>
                      </a:cubicBezTo>
                      <a:cubicBezTo>
                        <a:pt x="15732" y="14358"/>
                        <a:pt x="15669" y="14421"/>
                        <a:pt x="15669" y="14483"/>
                      </a:cubicBezTo>
                      <a:cubicBezTo>
                        <a:pt x="15607" y="14483"/>
                        <a:pt x="15607" y="14546"/>
                        <a:pt x="15545" y="14546"/>
                      </a:cubicBezTo>
                      <a:cubicBezTo>
                        <a:pt x="15545" y="14608"/>
                        <a:pt x="15482" y="14671"/>
                        <a:pt x="15482" y="14671"/>
                      </a:cubicBezTo>
                      <a:cubicBezTo>
                        <a:pt x="15420" y="14733"/>
                        <a:pt x="15420" y="14733"/>
                        <a:pt x="15357" y="14795"/>
                      </a:cubicBezTo>
                      <a:cubicBezTo>
                        <a:pt x="15357" y="14795"/>
                        <a:pt x="15295" y="14858"/>
                        <a:pt x="15295" y="14920"/>
                      </a:cubicBezTo>
                      <a:cubicBezTo>
                        <a:pt x="15232" y="14920"/>
                        <a:pt x="15232" y="14983"/>
                        <a:pt x="15170" y="14983"/>
                      </a:cubicBezTo>
                      <a:cubicBezTo>
                        <a:pt x="15170" y="15045"/>
                        <a:pt x="15108" y="15045"/>
                        <a:pt x="15108" y="15108"/>
                      </a:cubicBezTo>
                      <a:cubicBezTo>
                        <a:pt x="15045" y="15108"/>
                        <a:pt x="15045" y="15108"/>
                        <a:pt x="15045" y="15170"/>
                      </a:cubicBezTo>
                      <a:cubicBezTo>
                        <a:pt x="14983" y="15170"/>
                        <a:pt x="14920" y="15232"/>
                        <a:pt x="14920" y="15295"/>
                      </a:cubicBezTo>
                      <a:cubicBezTo>
                        <a:pt x="14858" y="15295"/>
                        <a:pt x="14858" y="15357"/>
                        <a:pt x="14795" y="15357"/>
                      </a:cubicBezTo>
                      <a:cubicBezTo>
                        <a:pt x="14733" y="15420"/>
                        <a:pt x="14733" y="15420"/>
                        <a:pt x="14671" y="15482"/>
                      </a:cubicBezTo>
                      <a:cubicBezTo>
                        <a:pt x="14671" y="15482"/>
                        <a:pt x="14608" y="15545"/>
                        <a:pt x="14546" y="15545"/>
                      </a:cubicBezTo>
                      <a:cubicBezTo>
                        <a:pt x="14546" y="15607"/>
                        <a:pt x="14483" y="15607"/>
                        <a:pt x="14483" y="15669"/>
                      </a:cubicBezTo>
                      <a:cubicBezTo>
                        <a:pt x="14421" y="15669"/>
                        <a:pt x="14358" y="15732"/>
                        <a:pt x="14358" y="15732"/>
                      </a:cubicBezTo>
                      <a:cubicBezTo>
                        <a:pt x="14296" y="15732"/>
                        <a:pt x="14296" y="15794"/>
                        <a:pt x="14234" y="15794"/>
                      </a:cubicBezTo>
                      <a:cubicBezTo>
                        <a:pt x="14171" y="15857"/>
                        <a:pt x="14171" y="15857"/>
                        <a:pt x="14109" y="15919"/>
                      </a:cubicBezTo>
                      <a:cubicBezTo>
                        <a:pt x="14046" y="15919"/>
                        <a:pt x="14046" y="15919"/>
                        <a:pt x="13984" y="15982"/>
                      </a:cubicBezTo>
                      <a:cubicBezTo>
                        <a:pt x="13921" y="15982"/>
                        <a:pt x="13921" y="16044"/>
                        <a:pt x="13859" y="16044"/>
                      </a:cubicBezTo>
                      <a:cubicBezTo>
                        <a:pt x="13797" y="16044"/>
                        <a:pt x="13797" y="16106"/>
                        <a:pt x="13734" y="16106"/>
                      </a:cubicBezTo>
                      <a:cubicBezTo>
                        <a:pt x="13672" y="16169"/>
                        <a:pt x="13672" y="16169"/>
                        <a:pt x="13609" y="16169"/>
                      </a:cubicBezTo>
                      <a:cubicBezTo>
                        <a:pt x="13547" y="16231"/>
                        <a:pt x="13547" y="16231"/>
                        <a:pt x="13484" y="16231"/>
                      </a:cubicBezTo>
                      <a:cubicBezTo>
                        <a:pt x="13422" y="16294"/>
                        <a:pt x="13422" y="16294"/>
                        <a:pt x="13360" y="16294"/>
                      </a:cubicBezTo>
                      <a:cubicBezTo>
                        <a:pt x="13235" y="16356"/>
                        <a:pt x="13047" y="16418"/>
                        <a:pt x="12923" y="16481"/>
                      </a:cubicBezTo>
                      <a:cubicBezTo>
                        <a:pt x="12860" y="16481"/>
                        <a:pt x="12860" y="16543"/>
                        <a:pt x="12798" y="16543"/>
                      </a:cubicBezTo>
                      <a:cubicBezTo>
                        <a:pt x="12735" y="16543"/>
                        <a:pt x="12735" y="16543"/>
                        <a:pt x="12673" y="16606"/>
                      </a:cubicBezTo>
                      <a:cubicBezTo>
                        <a:pt x="12610" y="16606"/>
                        <a:pt x="12548" y="16606"/>
                        <a:pt x="12548" y="16606"/>
                      </a:cubicBezTo>
                      <a:cubicBezTo>
                        <a:pt x="12486" y="16668"/>
                        <a:pt x="12423" y="16668"/>
                        <a:pt x="12361" y="16668"/>
                      </a:cubicBezTo>
                      <a:cubicBezTo>
                        <a:pt x="12361" y="16668"/>
                        <a:pt x="12298" y="16668"/>
                        <a:pt x="12236" y="16731"/>
                      </a:cubicBezTo>
                      <a:cubicBezTo>
                        <a:pt x="12173" y="16731"/>
                        <a:pt x="12173" y="16731"/>
                        <a:pt x="12111" y="16731"/>
                      </a:cubicBezTo>
                      <a:cubicBezTo>
                        <a:pt x="12049" y="16731"/>
                        <a:pt x="11986" y="16731"/>
                        <a:pt x="11986" y="16793"/>
                      </a:cubicBezTo>
                      <a:cubicBezTo>
                        <a:pt x="11924" y="16793"/>
                        <a:pt x="11861" y="16793"/>
                        <a:pt x="11799" y="16793"/>
                      </a:cubicBezTo>
                      <a:cubicBezTo>
                        <a:pt x="11799" y="16793"/>
                        <a:pt x="11736" y="16793"/>
                        <a:pt x="11674" y="16793"/>
                      </a:cubicBezTo>
                      <a:cubicBezTo>
                        <a:pt x="11612" y="16793"/>
                        <a:pt x="11549" y="16855"/>
                        <a:pt x="11549" y="16855"/>
                      </a:cubicBezTo>
                      <a:cubicBezTo>
                        <a:pt x="11487" y="16855"/>
                        <a:pt x="11424" y="16855"/>
                        <a:pt x="11362" y="16855"/>
                      </a:cubicBezTo>
                      <a:cubicBezTo>
                        <a:pt x="11299" y="16855"/>
                        <a:pt x="11237" y="16855"/>
                        <a:pt x="11175" y="16855"/>
                      </a:cubicBezTo>
                      <a:cubicBezTo>
                        <a:pt x="11175" y="16855"/>
                        <a:pt x="11112" y="16855"/>
                        <a:pt x="11112" y="16855"/>
                      </a:cubicBezTo>
                      <a:cubicBezTo>
                        <a:pt x="10987" y="16855"/>
                        <a:pt x="10925" y="16855"/>
                        <a:pt x="10800" y="16855"/>
                      </a:cubicBezTo>
                      <a:cubicBezTo>
                        <a:pt x="10675" y="16855"/>
                        <a:pt x="10613" y="16855"/>
                        <a:pt x="10488" y="16855"/>
                      </a:cubicBezTo>
                      <a:cubicBezTo>
                        <a:pt x="10488" y="16855"/>
                        <a:pt x="10425" y="16855"/>
                        <a:pt x="10425" y="16855"/>
                      </a:cubicBezTo>
                      <a:cubicBezTo>
                        <a:pt x="10363" y="16855"/>
                        <a:pt x="10301" y="16855"/>
                        <a:pt x="10238" y="16855"/>
                      </a:cubicBezTo>
                      <a:cubicBezTo>
                        <a:pt x="10176" y="16855"/>
                        <a:pt x="10113" y="16855"/>
                        <a:pt x="10051" y="16855"/>
                      </a:cubicBezTo>
                      <a:cubicBezTo>
                        <a:pt x="10051" y="16855"/>
                        <a:pt x="9988" y="16793"/>
                        <a:pt x="9926" y="16793"/>
                      </a:cubicBezTo>
                      <a:cubicBezTo>
                        <a:pt x="9864" y="16793"/>
                        <a:pt x="9801" y="16793"/>
                        <a:pt x="9801" y="16793"/>
                      </a:cubicBezTo>
                      <a:cubicBezTo>
                        <a:pt x="9739" y="16793"/>
                        <a:pt x="9676" y="16793"/>
                        <a:pt x="9614" y="16793"/>
                      </a:cubicBezTo>
                      <a:cubicBezTo>
                        <a:pt x="9614" y="16731"/>
                        <a:pt x="9551" y="16731"/>
                        <a:pt x="9489" y="16731"/>
                      </a:cubicBezTo>
                      <a:cubicBezTo>
                        <a:pt x="9427" y="16731"/>
                        <a:pt x="9427" y="16731"/>
                        <a:pt x="9364" y="16731"/>
                      </a:cubicBezTo>
                      <a:cubicBezTo>
                        <a:pt x="9302" y="16668"/>
                        <a:pt x="9239" y="16668"/>
                        <a:pt x="9239" y="16668"/>
                      </a:cubicBezTo>
                      <a:cubicBezTo>
                        <a:pt x="9177" y="16668"/>
                        <a:pt x="9114" y="16668"/>
                        <a:pt x="9052" y="16606"/>
                      </a:cubicBezTo>
                      <a:cubicBezTo>
                        <a:pt x="9052" y="16606"/>
                        <a:pt x="8990" y="16606"/>
                        <a:pt x="8927" y="16606"/>
                      </a:cubicBezTo>
                      <a:cubicBezTo>
                        <a:pt x="8865" y="16543"/>
                        <a:pt x="8865" y="16543"/>
                        <a:pt x="8802" y="16543"/>
                      </a:cubicBezTo>
                      <a:cubicBezTo>
                        <a:pt x="8740" y="16543"/>
                        <a:pt x="8740" y="16481"/>
                        <a:pt x="8677" y="16481"/>
                      </a:cubicBezTo>
                      <a:cubicBezTo>
                        <a:pt x="8553" y="16418"/>
                        <a:pt x="8365" y="16356"/>
                        <a:pt x="8240" y="16294"/>
                      </a:cubicBezTo>
                      <a:cubicBezTo>
                        <a:pt x="8178" y="16294"/>
                        <a:pt x="8178" y="16294"/>
                        <a:pt x="8116" y="16231"/>
                      </a:cubicBezTo>
                      <a:cubicBezTo>
                        <a:pt x="8053" y="16231"/>
                        <a:pt x="8053" y="16231"/>
                        <a:pt x="7991" y="16169"/>
                      </a:cubicBezTo>
                      <a:cubicBezTo>
                        <a:pt x="7928" y="16169"/>
                        <a:pt x="7928" y="16169"/>
                        <a:pt x="7866" y="16106"/>
                      </a:cubicBezTo>
                      <a:cubicBezTo>
                        <a:pt x="7803" y="16106"/>
                        <a:pt x="7803" y="16044"/>
                        <a:pt x="7741" y="16044"/>
                      </a:cubicBezTo>
                      <a:cubicBezTo>
                        <a:pt x="7679" y="16044"/>
                        <a:pt x="7679" y="15982"/>
                        <a:pt x="7616" y="15982"/>
                      </a:cubicBezTo>
                      <a:cubicBezTo>
                        <a:pt x="7554" y="15919"/>
                        <a:pt x="7554" y="15919"/>
                        <a:pt x="7491" y="15919"/>
                      </a:cubicBezTo>
                      <a:cubicBezTo>
                        <a:pt x="7429" y="15857"/>
                        <a:pt x="7429" y="15857"/>
                        <a:pt x="7366" y="15794"/>
                      </a:cubicBezTo>
                      <a:cubicBezTo>
                        <a:pt x="7304" y="15794"/>
                        <a:pt x="7304" y="15732"/>
                        <a:pt x="7242" y="15732"/>
                      </a:cubicBezTo>
                      <a:cubicBezTo>
                        <a:pt x="7242" y="15732"/>
                        <a:pt x="7179" y="15669"/>
                        <a:pt x="7117" y="15669"/>
                      </a:cubicBezTo>
                      <a:cubicBezTo>
                        <a:pt x="7117" y="15607"/>
                        <a:pt x="7054" y="15607"/>
                        <a:pt x="7054" y="15545"/>
                      </a:cubicBezTo>
                      <a:cubicBezTo>
                        <a:pt x="6992" y="15545"/>
                        <a:pt x="6929" y="15482"/>
                        <a:pt x="6929" y="15482"/>
                      </a:cubicBezTo>
                      <a:cubicBezTo>
                        <a:pt x="6867" y="15420"/>
                        <a:pt x="6867" y="15420"/>
                        <a:pt x="6805" y="15357"/>
                      </a:cubicBezTo>
                      <a:cubicBezTo>
                        <a:pt x="6805" y="15357"/>
                        <a:pt x="6742" y="15295"/>
                        <a:pt x="6680" y="15295"/>
                      </a:cubicBezTo>
                      <a:cubicBezTo>
                        <a:pt x="6680" y="15232"/>
                        <a:pt x="6617" y="15232"/>
                        <a:pt x="6617" y="15170"/>
                      </a:cubicBezTo>
                      <a:cubicBezTo>
                        <a:pt x="6555" y="15170"/>
                        <a:pt x="6555" y="15108"/>
                        <a:pt x="6492" y="15108"/>
                      </a:cubicBezTo>
                      <a:cubicBezTo>
                        <a:pt x="6492" y="15108"/>
                        <a:pt x="6492" y="15108"/>
                        <a:pt x="6492" y="15108"/>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grpSp>
        </p:grpSp>
        <p:grpSp>
          <p:nvGrpSpPr>
            <p:cNvPr id="25" name="Group 251"/>
            <p:cNvGrpSpPr/>
            <p:nvPr/>
          </p:nvGrpSpPr>
          <p:grpSpPr>
            <a:xfrm rot="21279265">
              <a:off x="859811" y="2040528"/>
              <a:ext cx="553111" cy="563965"/>
              <a:chOff x="0" y="0"/>
              <a:chExt cx="553109" cy="563963"/>
            </a:xfrm>
          </p:grpSpPr>
          <p:sp>
            <p:nvSpPr>
              <p:cNvPr id="26" name="Shape 236"/>
              <p:cNvSpPr/>
              <p:nvPr/>
            </p:nvSpPr>
            <p:spPr>
              <a:xfrm>
                <a:off x="44773" y="115325"/>
                <a:ext cx="454971" cy="377183"/>
              </a:xfrm>
              <a:custGeom>
                <a:avLst/>
                <a:gdLst/>
                <a:ahLst/>
                <a:cxnLst>
                  <a:cxn ang="0">
                    <a:pos x="wd2" y="hd2"/>
                  </a:cxn>
                  <a:cxn ang="5400000">
                    <a:pos x="wd2" y="hd2"/>
                  </a:cxn>
                  <a:cxn ang="10800000">
                    <a:pos x="wd2" y="hd2"/>
                  </a:cxn>
                  <a:cxn ang="16200000">
                    <a:pos x="wd2" y="hd2"/>
                  </a:cxn>
                </a:cxnLst>
                <a:rect l="0" t="0" r="r" b="b"/>
                <a:pathLst>
                  <a:path w="21600" h="21600" extrusionOk="0">
                    <a:moveTo>
                      <a:pt x="18507" y="19948"/>
                    </a:moveTo>
                    <a:cubicBezTo>
                      <a:pt x="21600" y="0"/>
                      <a:pt x="21600" y="0"/>
                      <a:pt x="21600" y="0"/>
                    </a:cubicBezTo>
                    <a:cubicBezTo>
                      <a:pt x="14907" y="2448"/>
                      <a:pt x="14907" y="2448"/>
                      <a:pt x="14907" y="2448"/>
                    </a:cubicBezTo>
                    <a:cubicBezTo>
                      <a:pt x="4056" y="1958"/>
                      <a:pt x="4056" y="1958"/>
                      <a:pt x="4056" y="1958"/>
                    </a:cubicBezTo>
                    <a:cubicBezTo>
                      <a:pt x="0" y="122"/>
                      <a:pt x="0" y="122"/>
                      <a:pt x="0" y="122"/>
                    </a:cubicBezTo>
                    <a:cubicBezTo>
                      <a:pt x="3397" y="19825"/>
                      <a:pt x="3397" y="19825"/>
                      <a:pt x="3397" y="19825"/>
                    </a:cubicBezTo>
                    <a:cubicBezTo>
                      <a:pt x="4107" y="20682"/>
                      <a:pt x="6845" y="21600"/>
                      <a:pt x="11003" y="21600"/>
                    </a:cubicBezTo>
                    <a:cubicBezTo>
                      <a:pt x="15008" y="21600"/>
                      <a:pt x="17696" y="20743"/>
                      <a:pt x="18507" y="19948"/>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27" name="Shape 237"/>
              <p:cNvSpPr/>
              <p:nvPr/>
            </p:nvSpPr>
            <p:spPr>
              <a:xfrm>
                <a:off x="0" y="0"/>
                <a:ext cx="553110" cy="175024"/>
              </a:xfrm>
              <a:custGeom>
                <a:avLst/>
                <a:gdLst/>
                <a:ahLst/>
                <a:cxnLst>
                  <a:cxn ang="0">
                    <a:pos x="wd2" y="hd2"/>
                  </a:cxn>
                  <a:cxn ang="5400000">
                    <a:pos x="wd2" y="hd2"/>
                  </a:cxn>
                  <a:cxn ang="10800000">
                    <a:pos x="wd2" y="hd2"/>
                  </a:cxn>
                  <a:cxn ang="16200000">
                    <a:pos x="wd2" y="hd2"/>
                  </a:cxn>
                </a:cxnLst>
                <a:rect l="0" t="0" r="r" b="b"/>
                <a:pathLst>
                  <a:path w="21600" h="21600" extrusionOk="0">
                    <a:moveTo>
                      <a:pt x="10800" y="3424"/>
                    </a:moveTo>
                    <a:cubicBezTo>
                      <a:pt x="16137" y="3424"/>
                      <a:pt x="20432" y="5137"/>
                      <a:pt x="20432" y="9220"/>
                    </a:cubicBezTo>
                    <a:cubicBezTo>
                      <a:pt x="20432" y="13302"/>
                      <a:pt x="16137" y="16595"/>
                      <a:pt x="10800" y="16595"/>
                    </a:cubicBezTo>
                    <a:cubicBezTo>
                      <a:pt x="5463" y="16595"/>
                      <a:pt x="1168" y="13302"/>
                      <a:pt x="1168" y="9220"/>
                    </a:cubicBezTo>
                    <a:cubicBezTo>
                      <a:pt x="1168" y="5137"/>
                      <a:pt x="5463" y="3424"/>
                      <a:pt x="10800" y="3424"/>
                    </a:cubicBezTo>
                    <a:moveTo>
                      <a:pt x="10800" y="0"/>
                    </a:moveTo>
                    <a:cubicBezTo>
                      <a:pt x="8131" y="0"/>
                      <a:pt x="5629" y="790"/>
                      <a:pt x="3711" y="2239"/>
                    </a:cubicBezTo>
                    <a:cubicBezTo>
                      <a:pt x="2794" y="2898"/>
                      <a:pt x="0" y="5005"/>
                      <a:pt x="0" y="10800"/>
                    </a:cubicBezTo>
                    <a:cubicBezTo>
                      <a:pt x="0" y="16595"/>
                      <a:pt x="2794" y="18702"/>
                      <a:pt x="3711" y="19361"/>
                    </a:cubicBezTo>
                    <a:cubicBezTo>
                      <a:pt x="5629" y="20810"/>
                      <a:pt x="8131" y="21600"/>
                      <a:pt x="10800" y="21600"/>
                    </a:cubicBezTo>
                    <a:cubicBezTo>
                      <a:pt x="13469" y="21600"/>
                      <a:pt x="15971" y="20810"/>
                      <a:pt x="17889" y="19361"/>
                    </a:cubicBezTo>
                    <a:cubicBezTo>
                      <a:pt x="18806" y="18702"/>
                      <a:pt x="21600" y="16595"/>
                      <a:pt x="21600" y="10800"/>
                    </a:cubicBezTo>
                    <a:cubicBezTo>
                      <a:pt x="21600" y="5005"/>
                      <a:pt x="18806" y="2898"/>
                      <a:pt x="17889" y="2239"/>
                    </a:cubicBezTo>
                    <a:cubicBezTo>
                      <a:pt x="15971" y="790"/>
                      <a:pt x="13469" y="0"/>
                      <a:pt x="10800" y="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28" name="Shape 238"/>
              <p:cNvSpPr/>
              <p:nvPr/>
            </p:nvSpPr>
            <p:spPr>
              <a:xfrm>
                <a:off x="120752" y="479391"/>
                <a:ext cx="310701" cy="375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4" y="3086"/>
                      <a:pt x="74" y="3086"/>
                      <a:pt x="74" y="3086"/>
                    </a:cubicBezTo>
                    <a:cubicBezTo>
                      <a:pt x="594" y="11109"/>
                      <a:pt x="4676" y="21600"/>
                      <a:pt x="10837" y="21600"/>
                    </a:cubicBezTo>
                    <a:cubicBezTo>
                      <a:pt x="16701" y="21600"/>
                      <a:pt x="20709" y="11726"/>
                      <a:pt x="21526" y="4320"/>
                    </a:cubicBezTo>
                    <a:cubicBezTo>
                      <a:pt x="21600" y="617"/>
                      <a:pt x="21600" y="617"/>
                      <a:pt x="21600" y="617"/>
                    </a:cubicBezTo>
                    <a:cubicBezTo>
                      <a:pt x="19447" y="9874"/>
                      <a:pt x="15142" y="14811"/>
                      <a:pt x="10837" y="14811"/>
                    </a:cubicBezTo>
                    <a:cubicBezTo>
                      <a:pt x="6532" y="14811"/>
                      <a:pt x="2153" y="9874"/>
                      <a:pt x="0" y="0"/>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29" name="Shape 239"/>
              <p:cNvSpPr/>
              <p:nvPr/>
            </p:nvSpPr>
            <p:spPr>
              <a:xfrm>
                <a:off x="125727" y="504265"/>
                <a:ext cx="301656" cy="596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06" y="8100"/>
                      <a:pt x="306" y="8100"/>
                      <a:pt x="306" y="8100"/>
                    </a:cubicBezTo>
                    <a:cubicBezTo>
                      <a:pt x="306" y="15429"/>
                      <a:pt x="4979" y="21600"/>
                      <a:pt x="10800" y="21600"/>
                    </a:cubicBezTo>
                    <a:cubicBezTo>
                      <a:pt x="16621" y="21600"/>
                      <a:pt x="21294" y="15429"/>
                      <a:pt x="21294" y="8100"/>
                    </a:cubicBezTo>
                    <a:cubicBezTo>
                      <a:pt x="21600" y="386"/>
                      <a:pt x="21600" y="386"/>
                      <a:pt x="21600" y="386"/>
                    </a:cubicBezTo>
                    <a:cubicBezTo>
                      <a:pt x="19455" y="6171"/>
                      <a:pt x="15089" y="9257"/>
                      <a:pt x="10800" y="9257"/>
                    </a:cubicBezTo>
                    <a:cubicBezTo>
                      <a:pt x="6434" y="9257"/>
                      <a:pt x="2068" y="6171"/>
                      <a:pt x="0" y="0"/>
                    </a:cubicBezTo>
                    <a:close/>
                  </a:path>
                </a:pathLst>
              </a:custGeom>
              <a:solidFill>
                <a:srgbClr val="E46C0A"/>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0" name="Shape 240"/>
              <p:cNvSpPr/>
              <p:nvPr/>
            </p:nvSpPr>
            <p:spPr>
              <a:xfrm>
                <a:off x="121657" y="484818"/>
                <a:ext cx="154672" cy="44775"/>
              </a:xfrm>
              <a:custGeom>
                <a:avLst/>
                <a:gdLst/>
                <a:ahLst/>
                <a:cxnLst>
                  <a:cxn ang="0">
                    <a:pos x="wd2" y="hd2"/>
                  </a:cxn>
                  <a:cxn ang="5400000">
                    <a:pos x="wd2" y="hd2"/>
                  </a:cxn>
                  <a:cxn ang="10800000">
                    <a:pos x="wd2" y="hd2"/>
                  </a:cxn>
                  <a:cxn ang="16200000">
                    <a:pos x="wd2" y="hd2"/>
                  </a:cxn>
                </a:cxnLst>
                <a:rect l="0" t="0" r="r" b="b"/>
                <a:pathLst>
                  <a:path w="21600" h="21600" extrusionOk="0">
                    <a:moveTo>
                      <a:pt x="20706" y="18514"/>
                    </a:moveTo>
                    <a:cubicBezTo>
                      <a:pt x="20706" y="16971"/>
                      <a:pt x="21153" y="15429"/>
                      <a:pt x="21600" y="15429"/>
                    </a:cubicBezTo>
                    <a:cubicBezTo>
                      <a:pt x="9236" y="15429"/>
                      <a:pt x="1043" y="6686"/>
                      <a:pt x="0" y="0"/>
                    </a:cubicBezTo>
                    <a:cubicBezTo>
                      <a:pt x="596" y="9257"/>
                      <a:pt x="596" y="9257"/>
                      <a:pt x="596" y="9257"/>
                    </a:cubicBezTo>
                    <a:cubicBezTo>
                      <a:pt x="4618" y="17486"/>
                      <a:pt x="13109" y="21600"/>
                      <a:pt x="21600" y="21600"/>
                    </a:cubicBezTo>
                    <a:cubicBezTo>
                      <a:pt x="21153" y="21600"/>
                      <a:pt x="20706" y="20057"/>
                      <a:pt x="20706" y="18514"/>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1" name="Shape 241"/>
              <p:cNvSpPr/>
              <p:nvPr/>
            </p:nvSpPr>
            <p:spPr>
              <a:xfrm>
                <a:off x="276328" y="487080"/>
                <a:ext cx="154221" cy="42513"/>
              </a:xfrm>
              <a:custGeom>
                <a:avLst/>
                <a:gdLst/>
                <a:ahLst/>
                <a:cxnLst>
                  <a:cxn ang="0">
                    <a:pos x="wd2" y="hd2"/>
                  </a:cxn>
                  <a:cxn ang="5400000">
                    <a:pos x="wd2" y="hd2"/>
                  </a:cxn>
                  <a:cxn ang="10800000">
                    <a:pos x="wd2" y="hd2"/>
                  </a:cxn>
                  <a:cxn ang="16200000">
                    <a:pos x="wd2" y="hd2"/>
                  </a:cxn>
                </a:cxnLst>
                <a:rect l="0" t="0" r="r" b="b"/>
                <a:pathLst>
                  <a:path w="21600" h="21600" extrusionOk="0">
                    <a:moveTo>
                      <a:pt x="0" y="15120"/>
                    </a:moveTo>
                    <a:cubicBezTo>
                      <a:pt x="450" y="15120"/>
                      <a:pt x="900" y="16740"/>
                      <a:pt x="900" y="18360"/>
                    </a:cubicBezTo>
                    <a:cubicBezTo>
                      <a:pt x="900" y="19980"/>
                      <a:pt x="450" y="21600"/>
                      <a:pt x="0" y="21600"/>
                    </a:cubicBezTo>
                    <a:cubicBezTo>
                      <a:pt x="8400" y="21600"/>
                      <a:pt x="16950" y="17280"/>
                      <a:pt x="21150" y="9180"/>
                    </a:cubicBezTo>
                    <a:cubicBezTo>
                      <a:pt x="21600" y="0"/>
                      <a:pt x="21600" y="0"/>
                      <a:pt x="21600" y="0"/>
                    </a:cubicBezTo>
                    <a:cubicBezTo>
                      <a:pt x="19950" y="6480"/>
                      <a:pt x="11850" y="15120"/>
                      <a:pt x="0" y="1512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2" name="Shape 242"/>
              <p:cNvSpPr/>
              <p:nvPr/>
            </p:nvSpPr>
            <p:spPr>
              <a:xfrm>
                <a:off x="269997" y="516929"/>
                <a:ext cx="13116" cy="126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3" name="Shape 243"/>
              <p:cNvSpPr/>
              <p:nvPr/>
            </p:nvSpPr>
            <p:spPr>
              <a:xfrm>
                <a:off x="116229" y="461301"/>
                <a:ext cx="160100" cy="438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168" y="21600"/>
                      <a:pt x="20736" y="20020"/>
                      <a:pt x="20736" y="18439"/>
                    </a:cubicBezTo>
                    <a:cubicBezTo>
                      <a:pt x="20736" y="16332"/>
                      <a:pt x="21168" y="15278"/>
                      <a:pt x="21600" y="15278"/>
                    </a:cubicBezTo>
                    <a:cubicBezTo>
                      <a:pt x="9792" y="15278"/>
                      <a:pt x="2016" y="7376"/>
                      <a:pt x="0" y="0"/>
                    </a:cubicBezTo>
                    <a:cubicBezTo>
                      <a:pt x="576" y="8956"/>
                      <a:pt x="576" y="8956"/>
                      <a:pt x="576" y="8956"/>
                    </a:cubicBezTo>
                    <a:cubicBezTo>
                      <a:pt x="4752" y="17385"/>
                      <a:pt x="13248" y="21600"/>
                      <a:pt x="21600" y="216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4" name="Shape 244"/>
              <p:cNvSpPr/>
              <p:nvPr/>
            </p:nvSpPr>
            <p:spPr>
              <a:xfrm>
                <a:off x="276328" y="463562"/>
                <a:ext cx="158291" cy="41609"/>
              </a:xfrm>
              <a:custGeom>
                <a:avLst/>
                <a:gdLst/>
                <a:ahLst/>
                <a:cxnLst>
                  <a:cxn ang="0">
                    <a:pos x="wd2" y="hd2"/>
                  </a:cxn>
                  <a:cxn ang="5400000">
                    <a:pos x="wd2" y="hd2"/>
                  </a:cxn>
                  <a:cxn ang="10800000">
                    <a:pos x="wd2" y="hd2"/>
                  </a:cxn>
                  <a:cxn ang="16200000">
                    <a:pos x="wd2" y="hd2"/>
                  </a:cxn>
                </a:cxnLst>
                <a:rect l="0" t="0" r="r" b="b"/>
                <a:pathLst>
                  <a:path w="21600" h="21600" extrusionOk="0">
                    <a:moveTo>
                      <a:pt x="876" y="18277"/>
                    </a:moveTo>
                    <a:cubicBezTo>
                      <a:pt x="876" y="19938"/>
                      <a:pt x="438" y="21600"/>
                      <a:pt x="0" y="21600"/>
                    </a:cubicBezTo>
                    <a:cubicBezTo>
                      <a:pt x="8465" y="21600"/>
                      <a:pt x="16930" y="17169"/>
                      <a:pt x="21162" y="8862"/>
                    </a:cubicBezTo>
                    <a:cubicBezTo>
                      <a:pt x="21600" y="0"/>
                      <a:pt x="21600" y="0"/>
                      <a:pt x="21600" y="0"/>
                    </a:cubicBezTo>
                    <a:cubicBezTo>
                      <a:pt x="19265" y="7200"/>
                      <a:pt x="11530" y="14954"/>
                      <a:pt x="0" y="14954"/>
                    </a:cubicBezTo>
                    <a:cubicBezTo>
                      <a:pt x="438" y="14954"/>
                      <a:pt x="876" y="16062"/>
                      <a:pt x="876" y="18277"/>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5" name="Shape 245"/>
              <p:cNvSpPr/>
              <p:nvPr/>
            </p:nvSpPr>
            <p:spPr>
              <a:xfrm>
                <a:off x="269997" y="492507"/>
                <a:ext cx="13116" cy="126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6" name="Shape 246"/>
              <p:cNvSpPr/>
              <p:nvPr/>
            </p:nvSpPr>
            <p:spPr>
              <a:xfrm>
                <a:off x="29848" y="10854"/>
                <a:ext cx="493413" cy="125728"/>
              </a:xfrm>
              <a:custGeom>
                <a:avLst/>
                <a:gdLst/>
                <a:ahLst/>
                <a:cxnLst>
                  <a:cxn ang="0">
                    <a:pos x="wd2" y="hd2"/>
                  </a:cxn>
                  <a:cxn ang="5400000">
                    <a:pos x="wd2" y="hd2"/>
                  </a:cxn>
                  <a:cxn ang="10800000">
                    <a:pos x="wd2" y="hd2"/>
                  </a:cxn>
                  <a:cxn ang="16200000">
                    <a:pos x="wd2" y="hd2"/>
                  </a:cxn>
                </a:cxnLst>
                <a:rect l="0" t="0" r="r" b="b"/>
                <a:pathLst>
                  <a:path w="21600" h="21600" extrusionOk="0">
                    <a:moveTo>
                      <a:pt x="10800" y="2197"/>
                    </a:moveTo>
                    <a:cubicBezTo>
                      <a:pt x="13652" y="2197"/>
                      <a:pt x="16317" y="3295"/>
                      <a:pt x="18281" y="5308"/>
                    </a:cubicBezTo>
                    <a:cubicBezTo>
                      <a:pt x="20525" y="7505"/>
                      <a:pt x="21039" y="10068"/>
                      <a:pt x="21039" y="10800"/>
                    </a:cubicBezTo>
                    <a:cubicBezTo>
                      <a:pt x="21039" y="11532"/>
                      <a:pt x="20525" y="14095"/>
                      <a:pt x="18281" y="16292"/>
                    </a:cubicBezTo>
                    <a:cubicBezTo>
                      <a:pt x="16317" y="18305"/>
                      <a:pt x="13652" y="19403"/>
                      <a:pt x="10800" y="19403"/>
                    </a:cubicBezTo>
                    <a:cubicBezTo>
                      <a:pt x="7948" y="19403"/>
                      <a:pt x="5283" y="18305"/>
                      <a:pt x="3319" y="16292"/>
                    </a:cubicBezTo>
                    <a:cubicBezTo>
                      <a:pt x="1075" y="14095"/>
                      <a:pt x="561" y="11532"/>
                      <a:pt x="561" y="10800"/>
                    </a:cubicBezTo>
                    <a:cubicBezTo>
                      <a:pt x="561" y="10068"/>
                      <a:pt x="1075" y="7505"/>
                      <a:pt x="3319" y="5308"/>
                    </a:cubicBezTo>
                    <a:cubicBezTo>
                      <a:pt x="5283" y="3295"/>
                      <a:pt x="7948" y="2197"/>
                      <a:pt x="10800" y="2197"/>
                    </a:cubicBezTo>
                    <a:moveTo>
                      <a:pt x="10800" y="0"/>
                    </a:moveTo>
                    <a:cubicBezTo>
                      <a:pt x="4816" y="0"/>
                      <a:pt x="0" y="4759"/>
                      <a:pt x="0" y="10800"/>
                    </a:cubicBezTo>
                    <a:cubicBezTo>
                      <a:pt x="0" y="16841"/>
                      <a:pt x="4816" y="21600"/>
                      <a:pt x="10800" y="21600"/>
                    </a:cubicBezTo>
                    <a:cubicBezTo>
                      <a:pt x="16784" y="21600"/>
                      <a:pt x="21600" y="16841"/>
                      <a:pt x="21600" y="10800"/>
                    </a:cubicBezTo>
                    <a:cubicBezTo>
                      <a:pt x="21600" y="4759"/>
                      <a:pt x="16784" y="0"/>
                      <a:pt x="10800" y="0"/>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7" name="Shape 247"/>
              <p:cNvSpPr/>
              <p:nvPr/>
            </p:nvSpPr>
            <p:spPr>
              <a:xfrm>
                <a:off x="29848" y="10854"/>
                <a:ext cx="493413" cy="91809"/>
              </a:xfrm>
              <a:custGeom>
                <a:avLst/>
                <a:gdLst/>
                <a:ahLst/>
                <a:cxnLst>
                  <a:cxn ang="0">
                    <a:pos x="wd2" y="hd2"/>
                  </a:cxn>
                  <a:cxn ang="5400000">
                    <a:pos x="wd2" y="hd2"/>
                  </a:cxn>
                  <a:cxn ang="10800000">
                    <a:pos x="wd2" y="hd2"/>
                  </a:cxn>
                  <a:cxn ang="16200000">
                    <a:pos x="wd2" y="hd2"/>
                  </a:cxn>
                </a:cxnLst>
                <a:rect l="0" t="0" r="r" b="b"/>
                <a:pathLst>
                  <a:path w="21600" h="21600" extrusionOk="0">
                    <a:moveTo>
                      <a:pt x="20384" y="21600"/>
                    </a:moveTo>
                    <a:cubicBezTo>
                      <a:pt x="21179" y="19591"/>
                      <a:pt x="21600" y="17330"/>
                      <a:pt x="21600" y="14819"/>
                    </a:cubicBezTo>
                    <a:cubicBezTo>
                      <a:pt x="21600" y="6530"/>
                      <a:pt x="16784" y="0"/>
                      <a:pt x="10800" y="0"/>
                    </a:cubicBezTo>
                    <a:cubicBezTo>
                      <a:pt x="4816" y="0"/>
                      <a:pt x="0" y="6530"/>
                      <a:pt x="0" y="14819"/>
                    </a:cubicBezTo>
                    <a:cubicBezTo>
                      <a:pt x="0" y="17330"/>
                      <a:pt x="421" y="19591"/>
                      <a:pt x="1216" y="21600"/>
                    </a:cubicBezTo>
                    <a:cubicBezTo>
                      <a:pt x="2992" y="16828"/>
                      <a:pt x="6639" y="13563"/>
                      <a:pt x="10800" y="13563"/>
                    </a:cubicBezTo>
                    <a:cubicBezTo>
                      <a:pt x="14961" y="13563"/>
                      <a:pt x="18608" y="16828"/>
                      <a:pt x="20384" y="21600"/>
                    </a:cubicBezTo>
                    <a:close/>
                  </a:path>
                </a:pathLst>
              </a:custGeom>
              <a:solidFill>
                <a:srgbClr val="FFFFFF"/>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8" name="Shape 248"/>
              <p:cNvSpPr/>
              <p:nvPr/>
            </p:nvSpPr>
            <p:spPr>
              <a:xfrm>
                <a:off x="57436" y="54270"/>
                <a:ext cx="438238" cy="6874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19598" y="4387"/>
                      <a:pt x="15489" y="0"/>
                      <a:pt x="10800" y="0"/>
                    </a:cubicBezTo>
                    <a:cubicBezTo>
                      <a:pt x="6111" y="0"/>
                      <a:pt x="2002" y="4387"/>
                      <a:pt x="0" y="10800"/>
                    </a:cubicBezTo>
                    <a:cubicBezTo>
                      <a:pt x="2002" y="17212"/>
                      <a:pt x="6111" y="21600"/>
                      <a:pt x="10800" y="21600"/>
                    </a:cubicBezTo>
                    <a:cubicBezTo>
                      <a:pt x="15489" y="21600"/>
                      <a:pt x="19598" y="17212"/>
                      <a:pt x="21600" y="108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39" name="Shape 249"/>
              <p:cNvSpPr/>
              <p:nvPr/>
            </p:nvSpPr>
            <p:spPr>
              <a:xfrm>
                <a:off x="127084" y="111255"/>
                <a:ext cx="398244" cy="296681"/>
              </a:xfrm>
              <a:custGeom>
                <a:avLst/>
                <a:gdLst/>
                <a:ahLst/>
                <a:cxnLst>
                  <a:cxn ang="0">
                    <a:pos x="wd2" y="hd2"/>
                  </a:cxn>
                  <a:cxn ang="5400000">
                    <a:pos x="wd2" y="hd2"/>
                  </a:cxn>
                  <a:cxn ang="10800000">
                    <a:pos x="wd2" y="hd2"/>
                  </a:cxn>
                  <a:cxn ang="16200000">
                    <a:pos x="wd2" y="hd2"/>
                  </a:cxn>
                </a:cxnLst>
                <a:rect l="0" t="0" r="r" b="b"/>
                <a:pathLst>
                  <a:path w="20607" h="21600" extrusionOk="0">
                    <a:moveTo>
                      <a:pt x="12872" y="21600"/>
                    </a:moveTo>
                    <a:cubicBezTo>
                      <a:pt x="10993" y="21600"/>
                      <a:pt x="8949" y="20590"/>
                      <a:pt x="7016" y="18647"/>
                    </a:cubicBezTo>
                    <a:cubicBezTo>
                      <a:pt x="4198" y="15850"/>
                      <a:pt x="1713" y="11266"/>
                      <a:pt x="0" y="5905"/>
                    </a:cubicBezTo>
                    <a:cubicBezTo>
                      <a:pt x="994" y="5283"/>
                      <a:pt x="994" y="5283"/>
                      <a:pt x="994" y="5283"/>
                    </a:cubicBezTo>
                    <a:cubicBezTo>
                      <a:pt x="3867" y="14219"/>
                      <a:pt x="8728" y="20046"/>
                      <a:pt x="12872" y="20046"/>
                    </a:cubicBezTo>
                    <a:cubicBezTo>
                      <a:pt x="13590" y="20046"/>
                      <a:pt x="14253" y="19891"/>
                      <a:pt x="14916" y="19502"/>
                    </a:cubicBezTo>
                    <a:cubicBezTo>
                      <a:pt x="18672" y="17404"/>
                      <a:pt x="20385" y="9479"/>
                      <a:pt x="19004" y="311"/>
                    </a:cubicBezTo>
                    <a:cubicBezTo>
                      <a:pt x="20108" y="0"/>
                      <a:pt x="20108" y="0"/>
                      <a:pt x="20108" y="0"/>
                    </a:cubicBezTo>
                    <a:cubicBezTo>
                      <a:pt x="21600" y="10101"/>
                      <a:pt x="19666" y="18492"/>
                      <a:pt x="15358" y="20978"/>
                    </a:cubicBezTo>
                    <a:cubicBezTo>
                      <a:pt x="14584" y="21367"/>
                      <a:pt x="13700" y="21600"/>
                      <a:pt x="12872" y="21600"/>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sp>
            <p:nvSpPr>
              <p:cNvPr id="40" name="Shape 250"/>
              <p:cNvSpPr/>
              <p:nvPr/>
            </p:nvSpPr>
            <p:spPr>
              <a:xfrm>
                <a:off x="112159" y="170952"/>
                <a:ext cx="50201" cy="50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15F38"/>
              </a:solidFill>
              <a:ln w="3175" cap="flat">
                <a:noFill/>
                <a:miter lim="400000"/>
              </a:ln>
              <a:effectLst/>
            </p:spPr>
            <p:txBody>
              <a:bodyPr wrap="square" lIns="45719" tIns="45719" rIns="45719" bIns="45719" numCol="1" anchor="t">
                <a:noAutofit/>
              </a:bodyPr>
              <a:lstStyle/>
              <a:p>
                <a:pPr lvl="0" algn="l" defTabSz="914400">
                  <a:defRPr sz="1800">
                    <a:solidFill>
                      <a:srgbClr val="000000"/>
                    </a:solidFill>
                    <a:latin typeface="Calibri"/>
                    <a:ea typeface="Calibri"/>
                    <a:cs typeface="Calibri"/>
                    <a:sym typeface="Calibri"/>
                  </a:defRPr>
                </a:pPr>
                <a:endParaRPr/>
              </a:p>
            </p:txBody>
          </p:sp>
        </p:grpSp>
      </p:grpSp>
    </p:spTree>
    <p:extLst>
      <p:ext uri="{BB962C8B-B14F-4D97-AF65-F5344CB8AC3E}">
        <p14:creationId xmlns:p14="http://schemas.microsoft.com/office/powerpoint/2010/main" val="685368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3"/>
          </p:nvPr>
        </p:nvSpPr>
        <p:spPr>
          <a:xfrm>
            <a:off x="1295400" y="2028035"/>
            <a:ext cx="6452096" cy="927595"/>
          </a:xfrm>
        </p:spPr>
        <p:txBody>
          <a:bodyPr>
            <a:noAutofit/>
          </a:bodyPr>
          <a:lstStyle/>
          <a:p>
            <a:pPr marL="0" indent="0" algn="ctr">
              <a:lnSpc>
                <a:spcPct val="130000"/>
              </a:lnSpc>
              <a:buNone/>
            </a:pPr>
            <a:r>
              <a:rPr lang="en-US" b="1" dirty="0" smtClean="0">
                <a:solidFill>
                  <a:schemeClr val="accent6">
                    <a:lumMod val="85000"/>
                  </a:schemeClr>
                </a:solidFill>
                <a:latin typeface="+mj-lt"/>
              </a:rPr>
              <a:t>Building </a:t>
            </a:r>
            <a:r>
              <a:rPr lang="en-US" b="1" dirty="0" smtClean="0">
                <a:solidFill>
                  <a:schemeClr val="accent5">
                    <a:lumMod val="50000"/>
                  </a:schemeClr>
                </a:solidFill>
                <a:latin typeface="+mj-lt"/>
              </a:rPr>
              <a:t>feature-rich</a:t>
            </a:r>
            <a:r>
              <a:rPr lang="en-US" b="1" dirty="0" smtClean="0">
                <a:solidFill>
                  <a:schemeClr val="accent6">
                    <a:lumMod val="75000"/>
                  </a:schemeClr>
                </a:solidFill>
                <a:latin typeface="+mj-lt"/>
              </a:rPr>
              <a:t>,</a:t>
            </a:r>
            <a:r>
              <a:rPr lang="en-US" b="1" dirty="0" smtClean="0">
                <a:latin typeface="+mj-lt"/>
              </a:rPr>
              <a:t> </a:t>
            </a:r>
            <a:r>
              <a:rPr lang="en-US" b="1" dirty="0" smtClean="0">
                <a:solidFill>
                  <a:schemeClr val="accent5">
                    <a:lumMod val="50000"/>
                  </a:schemeClr>
                </a:solidFill>
                <a:latin typeface="+mj-lt"/>
              </a:rPr>
              <a:t>engaging</a:t>
            </a:r>
            <a:r>
              <a:rPr lang="en-US" b="1" dirty="0" smtClean="0">
                <a:latin typeface="+mj-lt"/>
              </a:rPr>
              <a:t> </a:t>
            </a:r>
            <a:r>
              <a:rPr lang="en-US" b="1" dirty="0" smtClean="0">
                <a:solidFill>
                  <a:schemeClr val="accent6">
                    <a:lumMod val="75000"/>
                  </a:schemeClr>
                </a:solidFill>
                <a:latin typeface="+mj-lt"/>
              </a:rPr>
              <a:t>apps is “increasingly reliant” on </a:t>
            </a:r>
            <a:r>
              <a:rPr lang="en-US" b="1" dirty="0" smtClean="0">
                <a:solidFill>
                  <a:schemeClr val="accent5">
                    <a:lumMod val="50000"/>
                  </a:schemeClr>
                </a:solidFill>
                <a:latin typeface="+mj-lt"/>
              </a:rPr>
              <a:t>“back end” services</a:t>
            </a:r>
            <a:r>
              <a:rPr lang="en-US" b="1" dirty="0" smtClean="0">
                <a:solidFill>
                  <a:srgbClr val="0073CF"/>
                </a:solidFill>
                <a:latin typeface="+mj-lt"/>
              </a:rPr>
              <a:t>    </a:t>
            </a:r>
            <a:endParaRPr lang="en-US" b="1" dirty="0">
              <a:solidFill>
                <a:srgbClr val="0073CF"/>
              </a:solidFill>
              <a:latin typeface="+mj-lt"/>
            </a:endParaRPr>
          </a:p>
        </p:txBody>
      </p:sp>
      <p:sp>
        <p:nvSpPr>
          <p:cNvPr id="3" name="Shape 267"/>
          <p:cNvSpPr/>
          <p:nvPr/>
        </p:nvSpPr>
        <p:spPr>
          <a:xfrm>
            <a:off x="835294" y="483838"/>
            <a:ext cx="1963530" cy="656590"/>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gn="ctr">
              <a:defRPr sz="1800">
                <a:solidFill>
                  <a:srgbClr val="000000"/>
                </a:solidFill>
              </a:defRPr>
            </a:pPr>
            <a:r>
              <a:rPr sz="1200" b="1" dirty="0">
                <a:solidFill>
                  <a:schemeClr val="accent5">
                    <a:lumMod val="50000"/>
                  </a:schemeClr>
                </a:solidFill>
                <a:cs typeface="Arial"/>
              </a:rPr>
              <a:t>Sync state and data across devices, </a:t>
            </a:r>
            <a:r>
              <a:rPr sz="1200" b="1" dirty="0" smtClean="0">
                <a:solidFill>
                  <a:schemeClr val="accent5">
                    <a:lumMod val="50000"/>
                  </a:schemeClr>
                </a:solidFill>
                <a:cs typeface="Arial"/>
              </a:rPr>
              <a:t>offline </a:t>
            </a:r>
            <a:r>
              <a:rPr sz="1200" b="1" dirty="0">
                <a:solidFill>
                  <a:schemeClr val="accent5">
                    <a:lumMod val="50000"/>
                  </a:schemeClr>
                </a:solidFill>
                <a:cs typeface="Arial"/>
              </a:rPr>
              <a:t>access</a:t>
            </a:r>
            <a:r>
              <a:rPr sz="1200" b="1" dirty="0" smtClean="0">
                <a:solidFill>
                  <a:schemeClr val="accent5">
                    <a:lumMod val="50000"/>
                  </a:schemeClr>
                </a:solidFill>
                <a:cs typeface="Arial"/>
              </a:rPr>
              <a:t>,</a:t>
            </a:r>
            <a:r>
              <a:rPr lang="en-US" sz="1200" b="1" dirty="0" smtClean="0">
                <a:solidFill>
                  <a:schemeClr val="accent5">
                    <a:lumMod val="50000"/>
                  </a:schemeClr>
                </a:solidFill>
                <a:cs typeface="Arial"/>
              </a:rPr>
              <a:t> </a:t>
            </a:r>
            <a:r>
              <a:rPr sz="1200" b="1" dirty="0" smtClean="0">
                <a:solidFill>
                  <a:schemeClr val="accent5">
                    <a:lumMod val="50000"/>
                  </a:schemeClr>
                </a:solidFill>
                <a:cs typeface="Arial"/>
              </a:rPr>
              <a:t>customer </a:t>
            </a:r>
            <a:r>
              <a:rPr sz="1200" b="1" dirty="0">
                <a:solidFill>
                  <a:schemeClr val="accent5">
                    <a:lumMod val="50000"/>
                  </a:schemeClr>
                </a:solidFill>
                <a:cs typeface="Arial"/>
              </a:rPr>
              <a:t>identity and login</a:t>
            </a:r>
          </a:p>
        </p:txBody>
      </p:sp>
      <p:sp>
        <p:nvSpPr>
          <p:cNvPr id="4" name="Shape 268"/>
          <p:cNvSpPr/>
          <p:nvPr/>
        </p:nvSpPr>
        <p:spPr>
          <a:xfrm rot="21041130">
            <a:off x="2976642" y="759886"/>
            <a:ext cx="806608" cy="1486915"/>
          </a:xfrm>
          <a:custGeom>
            <a:avLst/>
            <a:gdLst/>
            <a:ahLst/>
            <a:cxnLst>
              <a:cxn ang="0">
                <a:pos x="wd2" y="hd2"/>
              </a:cxn>
              <a:cxn ang="5400000">
                <a:pos x="wd2" y="hd2"/>
              </a:cxn>
              <a:cxn ang="10800000">
                <a:pos x="wd2" y="hd2"/>
              </a:cxn>
              <a:cxn ang="16200000">
                <a:pos x="wd2" y="hd2"/>
              </a:cxn>
            </a:cxnLst>
            <a:rect l="0" t="0" r="r" b="b"/>
            <a:pathLst>
              <a:path w="21544" h="21600" extrusionOk="0">
                <a:moveTo>
                  <a:pt x="0" y="0"/>
                </a:moveTo>
                <a:cubicBezTo>
                  <a:pt x="11262" y="1286"/>
                  <a:pt x="20025" y="8341"/>
                  <a:pt x="21378" y="17212"/>
                </a:cubicBezTo>
                <a:cubicBezTo>
                  <a:pt x="21600" y="18669"/>
                  <a:pt x="21600" y="20143"/>
                  <a:pt x="21377" y="21600"/>
                </a:cubicBezTo>
              </a:path>
            </a:pathLst>
          </a:custGeom>
          <a:ln w="9525" cmpd="sng">
            <a:solidFill>
              <a:srgbClr val="636466"/>
            </a:solidFill>
            <a:prstDash val="solid"/>
            <a:miter lim="400000"/>
            <a:headEnd type="triangle"/>
          </a:ln>
        </p:spPr>
        <p:txBody>
          <a:bodyPr lIns="0" tIns="0" rIns="0" bIns="0" anchor="ctr"/>
          <a:lstStyle/>
          <a:p>
            <a:pPr lvl="0">
              <a:defRPr sz="3600"/>
            </a:pPr>
            <a:endParaRPr/>
          </a:p>
        </p:txBody>
      </p:sp>
      <p:sp>
        <p:nvSpPr>
          <p:cNvPr id="5" name="Shape 268"/>
          <p:cNvSpPr/>
          <p:nvPr/>
        </p:nvSpPr>
        <p:spPr>
          <a:xfrm rot="558870" flipH="1">
            <a:off x="5304467" y="867919"/>
            <a:ext cx="800344" cy="1362607"/>
          </a:xfrm>
          <a:custGeom>
            <a:avLst/>
            <a:gdLst/>
            <a:ahLst/>
            <a:cxnLst>
              <a:cxn ang="0">
                <a:pos x="wd2" y="hd2"/>
              </a:cxn>
              <a:cxn ang="5400000">
                <a:pos x="wd2" y="hd2"/>
              </a:cxn>
              <a:cxn ang="10800000">
                <a:pos x="wd2" y="hd2"/>
              </a:cxn>
              <a:cxn ang="16200000">
                <a:pos x="wd2" y="hd2"/>
              </a:cxn>
            </a:cxnLst>
            <a:rect l="0" t="0" r="r" b="b"/>
            <a:pathLst>
              <a:path w="21544" h="21600" extrusionOk="0">
                <a:moveTo>
                  <a:pt x="0" y="0"/>
                </a:moveTo>
                <a:cubicBezTo>
                  <a:pt x="11262" y="1286"/>
                  <a:pt x="20025" y="8341"/>
                  <a:pt x="21378" y="17212"/>
                </a:cubicBezTo>
                <a:cubicBezTo>
                  <a:pt x="21600" y="18669"/>
                  <a:pt x="21600" y="20143"/>
                  <a:pt x="21377" y="21600"/>
                </a:cubicBezTo>
              </a:path>
            </a:pathLst>
          </a:custGeom>
          <a:ln w="9525" cmpd="sng">
            <a:solidFill>
              <a:srgbClr val="636466"/>
            </a:solidFill>
            <a:prstDash val="solid"/>
            <a:miter lim="400000"/>
            <a:headEnd type="triangle"/>
          </a:ln>
        </p:spPr>
        <p:txBody>
          <a:bodyPr lIns="0" tIns="0" rIns="0" bIns="0" anchor="ctr"/>
          <a:lstStyle/>
          <a:p>
            <a:pPr lvl="0">
              <a:defRPr sz="3600"/>
            </a:pPr>
            <a:endParaRPr/>
          </a:p>
        </p:txBody>
      </p:sp>
      <p:sp>
        <p:nvSpPr>
          <p:cNvPr id="7" name="Shape 274"/>
          <p:cNvSpPr/>
          <p:nvPr/>
        </p:nvSpPr>
        <p:spPr>
          <a:xfrm>
            <a:off x="6298912" y="704412"/>
            <a:ext cx="1882967" cy="471924"/>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gn="ctr">
              <a:defRPr sz="1800">
                <a:solidFill>
                  <a:srgbClr val="000000"/>
                </a:solidFill>
              </a:defRPr>
            </a:pPr>
            <a:r>
              <a:rPr sz="1200" b="1" dirty="0">
                <a:solidFill>
                  <a:schemeClr val="accent5">
                    <a:lumMod val="50000"/>
                  </a:schemeClr>
                </a:solidFill>
                <a:cs typeface="Arial"/>
              </a:rPr>
              <a:t>Continual improvement based </a:t>
            </a:r>
            <a:r>
              <a:rPr sz="1200" b="1" dirty="0" smtClean="0">
                <a:solidFill>
                  <a:schemeClr val="accent5">
                    <a:lumMod val="50000"/>
                  </a:schemeClr>
                </a:solidFill>
                <a:cs typeface="Arial"/>
              </a:rPr>
              <a:t>on</a:t>
            </a:r>
            <a:r>
              <a:rPr lang="en-US" sz="1200" b="1" dirty="0" smtClean="0">
                <a:solidFill>
                  <a:schemeClr val="accent5">
                    <a:lumMod val="50000"/>
                  </a:schemeClr>
                </a:solidFill>
                <a:cs typeface="Arial"/>
              </a:rPr>
              <a:t> </a:t>
            </a:r>
            <a:r>
              <a:rPr sz="1200" b="1" dirty="0" smtClean="0">
                <a:solidFill>
                  <a:schemeClr val="accent5">
                    <a:lumMod val="50000"/>
                  </a:schemeClr>
                </a:solidFill>
                <a:cs typeface="Arial"/>
              </a:rPr>
              <a:t>customer </a:t>
            </a:r>
            <a:r>
              <a:rPr sz="1200" b="1" dirty="0">
                <a:solidFill>
                  <a:schemeClr val="accent5">
                    <a:lumMod val="50000"/>
                  </a:schemeClr>
                </a:solidFill>
                <a:cs typeface="Arial"/>
              </a:rPr>
              <a:t>usage</a:t>
            </a:r>
          </a:p>
        </p:txBody>
      </p:sp>
      <p:sp>
        <p:nvSpPr>
          <p:cNvPr id="8" name="Shape 281"/>
          <p:cNvSpPr/>
          <p:nvPr/>
        </p:nvSpPr>
        <p:spPr>
          <a:xfrm rot="11354066" flipH="1">
            <a:off x="5190651" y="3115939"/>
            <a:ext cx="838302" cy="1130180"/>
          </a:xfrm>
          <a:custGeom>
            <a:avLst/>
            <a:gdLst/>
            <a:ahLst/>
            <a:cxnLst>
              <a:cxn ang="0">
                <a:pos x="wd2" y="hd2"/>
              </a:cxn>
              <a:cxn ang="5400000">
                <a:pos x="wd2" y="hd2"/>
              </a:cxn>
              <a:cxn ang="10800000">
                <a:pos x="wd2" y="hd2"/>
              </a:cxn>
              <a:cxn ang="16200000">
                <a:pos x="wd2" y="hd2"/>
              </a:cxn>
            </a:cxnLst>
            <a:rect l="0" t="0" r="r" b="b"/>
            <a:pathLst>
              <a:path w="21544" h="21600" extrusionOk="0">
                <a:moveTo>
                  <a:pt x="0" y="0"/>
                </a:moveTo>
                <a:cubicBezTo>
                  <a:pt x="11262" y="1286"/>
                  <a:pt x="20025" y="8341"/>
                  <a:pt x="21378" y="17212"/>
                </a:cubicBezTo>
                <a:cubicBezTo>
                  <a:pt x="21600" y="18669"/>
                  <a:pt x="21600" y="20143"/>
                  <a:pt x="21377" y="21600"/>
                </a:cubicBezTo>
              </a:path>
            </a:pathLst>
          </a:custGeom>
          <a:ln w="9525" cmpd="sng">
            <a:solidFill>
              <a:srgbClr val="636466"/>
            </a:solidFill>
            <a:miter lim="400000"/>
            <a:headEnd type="triangle"/>
          </a:ln>
        </p:spPr>
        <p:txBody>
          <a:bodyPr lIns="0" tIns="0" rIns="0" bIns="0" anchor="ctr"/>
          <a:lstStyle/>
          <a:p>
            <a:pPr lvl="0">
              <a:defRPr sz="3600"/>
            </a:pPr>
            <a:endParaRPr/>
          </a:p>
        </p:txBody>
      </p:sp>
      <p:sp>
        <p:nvSpPr>
          <p:cNvPr id="9" name="Shape 282"/>
          <p:cNvSpPr/>
          <p:nvPr/>
        </p:nvSpPr>
        <p:spPr>
          <a:xfrm>
            <a:off x="2746744" y="3843238"/>
            <a:ext cx="2290678" cy="656590"/>
          </a:xfrm>
          <a:prstGeom prst="rect">
            <a:avLst/>
          </a:prstGeom>
          <a:ln w="3175">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gn="ctr">
              <a:defRPr sz="1800">
                <a:solidFill>
                  <a:srgbClr val="000000"/>
                </a:solidFill>
              </a:defRPr>
            </a:pPr>
            <a:r>
              <a:rPr sz="1200" b="1" dirty="0">
                <a:solidFill>
                  <a:schemeClr val="accent5">
                    <a:lumMod val="50000"/>
                  </a:schemeClr>
                </a:solidFill>
                <a:cs typeface="Arial"/>
              </a:rPr>
              <a:t>Safeguard customer data and credentials</a:t>
            </a:r>
            <a:r>
              <a:rPr sz="1200" b="1" dirty="0" smtClean="0">
                <a:solidFill>
                  <a:schemeClr val="accent5">
                    <a:lumMod val="50000"/>
                  </a:schemeClr>
                </a:solidFill>
                <a:cs typeface="Arial"/>
              </a:rPr>
              <a:t>,</a:t>
            </a:r>
            <a:r>
              <a:rPr lang="en-US" sz="1200" b="1" dirty="0" smtClean="0">
                <a:solidFill>
                  <a:schemeClr val="accent5">
                    <a:lumMod val="50000"/>
                  </a:schemeClr>
                </a:solidFill>
                <a:cs typeface="Arial"/>
              </a:rPr>
              <a:t> </a:t>
            </a:r>
            <a:r>
              <a:rPr sz="1200" b="1" dirty="0" smtClean="0">
                <a:solidFill>
                  <a:schemeClr val="accent5">
                    <a:lumMod val="50000"/>
                  </a:schemeClr>
                </a:solidFill>
                <a:cs typeface="Arial"/>
              </a:rPr>
              <a:t>Interact </a:t>
            </a:r>
            <a:r>
              <a:rPr sz="1200" b="1" dirty="0">
                <a:solidFill>
                  <a:schemeClr val="accent5">
                    <a:lumMod val="50000"/>
                  </a:schemeClr>
                </a:solidFill>
                <a:cs typeface="Arial"/>
              </a:rPr>
              <a:t>with broad set of AWS services</a:t>
            </a:r>
          </a:p>
        </p:txBody>
      </p:sp>
    </p:spTree>
    <p:extLst>
      <p:ext uri="{BB962C8B-B14F-4D97-AF65-F5344CB8AC3E}">
        <p14:creationId xmlns:p14="http://schemas.microsoft.com/office/powerpoint/2010/main" val="4263560828"/>
      </p:ext>
    </p:extLst>
  </p:cSld>
  <p:clrMapOvr>
    <a:masterClrMapping/>
  </p:clrMapOvr>
  <p:transition xmlns:p14="http://schemas.microsoft.com/office/powerpoint/2010/mai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8229600" cy="539496"/>
          </a:xfrm>
        </p:spPr>
        <p:txBody>
          <a:bodyPr/>
          <a:lstStyle/>
          <a:p>
            <a:r>
              <a:rPr lang="en-US" sz="2000" b="1" dirty="0" smtClean="0">
                <a:solidFill>
                  <a:schemeClr val="accent6">
                    <a:lumMod val="75000"/>
                  </a:schemeClr>
                </a:solidFill>
                <a:latin typeface="+mj-lt"/>
              </a:rPr>
              <a:t>Overcome the Challenge of Multiple Devices</a:t>
            </a:r>
            <a:r>
              <a:rPr lang="en-US" dirty="0">
                <a:solidFill>
                  <a:schemeClr val="accent6">
                    <a:lumMod val="75000"/>
                  </a:schemeClr>
                </a:solidFill>
                <a:latin typeface="+mj-lt"/>
              </a:rPr>
              <a:t/>
            </a:r>
            <a:br>
              <a:rPr lang="en-US" dirty="0">
                <a:solidFill>
                  <a:schemeClr val="accent6">
                    <a:lumMod val="75000"/>
                  </a:schemeClr>
                </a:solidFill>
                <a:latin typeface="+mj-lt"/>
              </a:rPr>
            </a:br>
            <a:endParaRPr lang="en-US" dirty="0">
              <a:latin typeface="+mj-lt"/>
            </a:endParaRPr>
          </a:p>
        </p:txBody>
      </p:sp>
      <p:pic>
        <p:nvPicPr>
          <p:cNvPr id="4" name="Picture 2" descr="New Button Chalk.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33489" y="754557"/>
            <a:ext cx="365760" cy="375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5645468" y="891374"/>
            <a:ext cx="1984390" cy="400110"/>
          </a:xfrm>
          <a:prstGeom prst="rect">
            <a:avLst/>
          </a:prstGeom>
        </p:spPr>
        <p:txBody>
          <a:bodyPr wrap="none">
            <a:spAutoFit/>
          </a:bodyPr>
          <a:lstStyle/>
          <a:p>
            <a:pPr algn="ctr"/>
            <a:r>
              <a:rPr lang="en-US" altLang="en-US" sz="2000" b="1" dirty="0">
                <a:solidFill>
                  <a:schemeClr val="accent6">
                    <a:lumMod val="75000"/>
                  </a:schemeClr>
                </a:solidFill>
              </a:rPr>
              <a:t>Amazon </a:t>
            </a:r>
            <a:r>
              <a:rPr lang="en-US" altLang="en-US" sz="2000" b="1" dirty="0" err="1" smtClean="0">
                <a:solidFill>
                  <a:schemeClr val="accent6">
                    <a:lumMod val="75000"/>
                  </a:schemeClr>
                </a:solidFill>
              </a:rPr>
              <a:t>Cognito</a:t>
            </a:r>
            <a:r>
              <a:rPr lang="en-US" altLang="en-US" sz="2000" b="1" dirty="0" smtClean="0">
                <a:solidFill>
                  <a:schemeClr val="accent6">
                    <a:lumMod val="75000"/>
                  </a:schemeClr>
                </a:solidFill>
              </a:rPr>
              <a:t> </a:t>
            </a:r>
            <a:endParaRPr lang="en-US" sz="2000" dirty="0"/>
          </a:p>
        </p:txBody>
      </p:sp>
      <p:cxnSp>
        <p:nvCxnSpPr>
          <p:cNvPr id="6" name="Straight Arrow Connector 5"/>
          <p:cNvCxnSpPr/>
          <p:nvPr/>
        </p:nvCxnSpPr>
        <p:spPr>
          <a:xfrm>
            <a:off x="457200" y="2969080"/>
            <a:ext cx="8198918" cy="15007"/>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351663" y="1216784"/>
            <a:ext cx="4572000" cy="2052870"/>
          </a:xfrm>
          <a:prstGeom prst="rect">
            <a:avLst/>
          </a:prstGeom>
        </p:spPr>
        <p:txBody>
          <a:bodyPr>
            <a:spAutoFit/>
          </a:bodyPr>
          <a:lstStyle/>
          <a:p>
            <a:pPr algn="ctr">
              <a:lnSpc>
                <a:spcPct val="130000"/>
              </a:lnSpc>
              <a:buClr>
                <a:srgbClr val="FFFFFF"/>
              </a:buClr>
              <a:buFont typeface="Arial" pitchFamily="34" charset="0"/>
              <a:buNone/>
            </a:pPr>
            <a:r>
              <a:rPr lang="en-US" altLang="en-US" sz="1400" dirty="0" smtClean="0">
                <a:solidFill>
                  <a:schemeClr val="accent5">
                    <a:lumMod val="50000"/>
                  </a:schemeClr>
                </a:solidFill>
              </a:rPr>
              <a:t>Fully managed user identity and data synchronization service</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Manage unique identities &amp; support multiple login providers</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Seamlessly sync across devices &amp; work offline via local data store</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Safeguard AWS credentials</a:t>
            </a:r>
          </a:p>
          <a:p>
            <a:pPr algn="ctr">
              <a:lnSpc>
                <a:spcPct val="130000"/>
              </a:lnSpc>
              <a:buClr>
                <a:srgbClr val="FFFFFF"/>
              </a:buClr>
              <a:buFont typeface="Arial" pitchFamily="34" charset="0"/>
              <a:buNone/>
            </a:pPr>
            <a:endParaRPr lang="en-US" altLang="en-US" sz="1400" dirty="0" smtClean="0">
              <a:solidFill>
                <a:schemeClr val="accent5">
                  <a:lumMod val="50000"/>
                </a:schemeClr>
              </a:solidFill>
            </a:endParaRPr>
          </a:p>
        </p:txBody>
      </p:sp>
      <p:pic>
        <p:nvPicPr>
          <p:cNvPr id="20" name="AWS Workspaces 2.png"/>
          <p:cNvPicPr/>
          <p:nvPr/>
        </p:nvPicPr>
        <p:blipFill>
          <a:blip r:embed="rId4">
            <a:extLst/>
          </a:blip>
          <a:stretch>
            <a:fillRect/>
          </a:stretch>
        </p:blipFill>
        <p:spPr>
          <a:xfrm>
            <a:off x="404083" y="755021"/>
            <a:ext cx="3610429" cy="1971904"/>
          </a:xfrm>
          <a:prstGeom prst="rect">
            <a:avLst/>
          </a:prstGeom>
          <a:ln w="3175">
            <a:miter lim="400000"/>
          </a:ln>
        </p:spPr>
      </p:pic>
      <p:pic>
        <p:nvPicPr>
          <p:cNvPr id="21" name="Picture 20" descr="NYC_SummitDeck_Assets-0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276" y="3484516"/>
            <a:ext cx="1098378" cy="1284627"/>
          </a:xfrm>
          <a:prstGeom prst="rect">
            <a:avLst/>
          </a:prstGeom>
        </p:spPr>
      </p:pic>
      <p:sp>
        <p:nvSpPr>
          <p:cNvPr id="3" name="Rectangle 2"/>
          <p:cNvSpPr/>
          <p:nvPr/>
        </p:nvSpPr>
        <p:spPr>
          <a:xfrm>
            <a:off x="2780211" y="3680545"/>
            <a:ext cx="338555" cy="461665"/>
          </a:xfrm>
          <a:prstGeom prst="rect">
            <a:avLst/>
          </a:prstGeom>
        </p:spPr>
        <p:txBody>
          <a:bodyPr wrap="none">
            <a:spAutoFit/>
          </a:bodyPr>
          <a:lstStyle/>
          <a:p>
            <a:pPr algn="ctr"/>
            <a:r>
              <a:rPr lang="en-US" sz="2400" dirty="0"/>
              <a:t>+</a:t>
            </a:r>
          </a:p>
        </p:txBody>
      </p:sp>
      <p:pic>
        <p:nvPicPr>
          <p:cNvPr id="23" name="Picture 22" descr="NYC_SummitDeck_Assets-1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323" y="3351594"/>
            <a:ext cx="1255494" cy="1255494"/>
          </a:xfrm>
          <a:prstGeom prst="rect">
            <a:avLst/>
          </a:prstGeom>
        </p:spPr>
      </p:pic>
      <p:sp>
        <p:nvSpPr>
          <p:cNvPr id="24" name="Rectangle 23"/>
          <p:cNvSpPr/>
          <p:nvPr/>
        </p:nvSpPr>
        <p:spPr>
          <a:xfrm>
            <a:off x="5605256" y="3679214"/>
            <a:ext cx="338555" cy="461665"/>
          </a:xfrm>
          <a:prstGeom prst="rect">
            <a:avLst/>
          </a:prstGeom>
        </p:spPr>
        <p:txBody>
          <a:bodyPr wrap="none">
            <a:spAutoFit/>
          </a:bodyPr>
          <a:lstStyle/>
          <a:p>
            <a:pPr algn="ctr"/>
            <a:r>
              <a:rPr lang="en-US" sz="2400" dirty="0"/>
              <a:t>+</a:t>
            </a:r>
          </a:p>
        </p:txBody>
      </p:sp>
      <p:pic>
        <p:nvPicPr>
          <p:cNvPr id="25" name="Picture 24" descr="NYC_SummitDeck_Assets-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505" y="3300556"/>
            <a:ext cx="1386702" cy="1386702"/>
          </a:xfrm>
          <a:prstGeom prst="rect">
            <a:avLst/>
          </a:prstGeom>
        </p:spPr>
      </p:pic>
      <p:sp>
        <p:nvSpPr>
          <p:cNvPr id="26" name="Rectangle 25"/>
          <p:cNvSpPr/>
          <p:nvPr/>
        </p:nvSpPr>
        <p:spPr>
          <a:xfrm>
            <a:off x="1063526" y="2982262"/>
            <a:ext cx="984052" cy="369332"/>
          </a:xfrm>
          <a:prstGeom prst="rect">
            <a:avLst/>
          </a:prstGeom>
        </p:spPr>
        <p:txBody>
          <a:bodyPr wrap="none">
            <a:spAutoFit/>
          </a:bodyPr>
          <a:lstStyle/>
          <a:p>
            <a:pPr algn="ctr"/>
            <a:r>
              <a:rPr lang="en-US" altLang="en-US" b="1" dirty="0" smtClean="0">
                <a:solidFill>
                  <a:schemeClr val="accent5">
                    <a:lumMod val="50000"/>
                  </a:schemeClr>
                </a:solidFill>
              </a:rPr>
              <a:t>Identity </a:t>
            </a:r>
            <a:endParaRPr lang="en-US" altLang="en-US" b="1" dirty="0">
              <a:solidFill>
                <a:schemeClr val="accent5">
                  <a:lumMod val="50000"/>
                </a:schemeClr>
              </a:solidFill>
            </a:endParaRPr>
          </a:p>
        </p:txBody>
      </p:sp>
      <p:sp>
        <p:nvSpPr>
          <p:cNvPr id="27" name="Rectangle 26"/>
          <p:cNvSpPr/>
          <p:nvPr/>
        </p:nvSpPr>
        <p:spPr>
          <a:xfrm>
            <a:off x="3488829" y="2993910"/>
            <a:ext cx="1707583" cy="369332"/>
          </a:xfrm>
          <a:prstGeom prst="rect">
            <a:avLst/>
          </a:prstGeom>
        </p:spPr>
        <p:txBody>
          <a:bodyPr wrap="none">
            <a:spAutoFit/>
          </a:bodyPr>
          <a:lstStyle/>
          <a:p>
            <a:pPr algn="ctr"/>
            <a:r>
              <a:rPr lang="en-US" altLang="en-US" b="1" dirty="0" smtClean="0">
                <a:solidFill>
                  <a:schemeClr val="accent5">
                    <a:lumMod val="50000"/>
                  </a:schemeClr>
                </a:solidFill>
              </a:rPr>
              <a:t>Synchronization</a:t>
            </a:r>
            <a:endParaRPr lang="en-US" altLang="en-US" b="1" dirty="0">
              <a:solidFill>
                <a:schemeClr val="accent5">
                  <a:lumMod val="50000"/>
                </a:schemeClr>
              </a:solidFill>
            </a:endParaRPr>
          </a:p>
        </p:txBody>
      </p:sp>
      <p:sp>
        <p:nvSpPr>
          <p:cNvPr id="28" name="Rectangle 27"/>
          <p:cNvSpPr/>
          <p:nvPr/>
        </p:nvSpPr>
        <p:spPr>
          <a:xfrm>
            <a:off x="6783849" y="2967757"/>
            <a:ext cx="955711" cy="369332"/>
          </a:xfrm>
          <a:prstGeom prst="rect">
            <a:avLst/>
          </a:prstGeom>
        </p:spPr>
        <p:txBody>
          <a:bodyPr wrap="none">
            <a:spAutoFit/>
          </a:bodyPr>
          <a:lstStyle/>
          <a:p>
            <a:pPr algn="ctr"/>
            <a:r>
              <a:rPr lang="en-US" altLang="en-US" b="1" dirty="0" smtClean="0">
                <a:solidFill>
                  <a:schemeClr val="accent5">
                    <a:lumMod val="50000"/>
                  </a:schemeClr>
                </a:solidFill>
              </a:rPr>
              <a:t>Security</a:t>
            </a:r>
            <a:endParaRPr lang="en-US" altLang="en-US" b="1" dirty="0">
              <a:solidFill>
                <a:schemeClr val="accent5">
                  <a:lumMod val="50000"/>
                </a:schemeClr>
              </a:solidFill>
            </a:endParaRPr>
          </a:p>
        </p:txBody>
      </p:sp>
    </p:spTree>
    <p:extLst>
      <p:ext uri="{BB962C8B-B14F-4D97-AF65-F5344CB8AC3E}">
        <p14:creationId xmlns:p14="http://schemas.microsoft.com/office/powerpoint/2010/main" val="1359383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8229600" cy="539496"/>
          </a:xfrm>
        </p:spPr>
        <p:txBody>
          <a:bodyPr/>
          <a:lstStyle/>
          <a:p>
            <a:r>
              <a:rPr lang="en-US" sz="2000" b="1" dirty="0" smtClean="0">
                <a:solidFill>
                  <a:schemeClr val="accent6">
                    <a:lumMod val="75000"/>
                  </a:schemeClr>
                </a:solidFill>
                <a:latin typeface="+mn-lt"/>
              </a:rPr>
              <a:t>Fast, Reliable, User Engagement Metrics </a:t>
            </a:r>
            <a:endParaRPr lang="en-US" sz="2000" b="1" dirty="0">
              <a:solidFill>
                <a:schemeClr val="accent6">
                  <a:lumMod val="75000"/>
                </a:schemeClr>
              </a:solidFill>
              <a:latin typeface="+mn-lt"/>
            </a:endParaRPr>
          </a:p>
        </p:txBody>
      </p:sp>
      <p:sp>
        <p:nvSpPr>
          <p:cNvPr id="3" name="Content Placeholder 2"/>
          <p:cNvSpPr>
            <a:spLocks noGrp="1"/>
          </p:cNvSpPr>
          <p:nvPr>
            <p:ph idx="1"/>
          </p:nvPr>
        </p:nvSpPr>
        <p:spPr>
          <a:xfrm>
            <a:off x="5110238" y="1511422"/>
            <a:ext cx="3576562" cy="2395694"/>
          </a:xfrm>
        </p:spPr>
        <p:txBody>
          <a:bodyPr>
            <a:normAutofit/>
          </a:bodyPr>
          <a:lstStyle/>
          <a:p>
            <a:pPr marL="0" indent="0" algn="ctr">
              <a:lnSpc>
                <a:spcPct val="80000"/>
              </a:lnSpc>
              <a:buNone/>
            </a:pPr>
            <a:r>
              <a:rPr lang="en-US" sz="1400" b="1" dirty="0" smtClean="0">
                <a:solidFill>
                  <a:schemeClr val="accent6">
                    <a:lumMod val="75000"/>
                  </a:schemeClr>
                </a:solidFill>
                <a:latin typeface="+mn-lt"/>
              </a:rPr>
              <a:t>Fast: get your data within an hour</a:t>
            </a:r>
          </a:p>
          <a:p>
            <a:pPr marL="0" indent="0" algn="ctr">
              <a:lnSpc>
                <a:spcPct val="80000"/>
              </a:lnSpc>
              <a:buNone/>
            </a:pPr>
            <a:endParaRPr lang="en-US" sz="1400" b="1" dirty="0">
              <a:solidFill>
                <a:schemeClr val="accent6">
                  <a:lumMod val="75000"/>
                </a:schemeClr>
              </a:solidFill>
              <a:latin typeface="+mn-lt"/>
            </a:endParaRPr>
          </a:p>
          <a:p>
            <a:pPr marL="0" indent="0" algn="ctr">
              <a:buNone/>
            </a:pPr>
            <a:r>
              <a:rPr lang="en-US" sz="1400" b="1" dirty="0" smtClean="0">
                <a:solidFill>
                  <a:schemeClr val="accent6">
                    <a:lumMod val="75000"/>
                  </a:schemeClr>
                </a:solidFill>
                <a:latin typeface="+mn-lt"/>
              </a:rPr>
              <a:t>Automatic MAU, DAU, session and retention reports</a:t>
            </a:r>
          </a:p>
          <a:p>
            <a:pPr marL="0" indent="0" algn="ctr">
              <a:buNone/>
            </a:pPr>
            <a:endParaRPr lang="en-US" sz="1400" b="1" dirty="0">
              <a:solidFill>
                <a:schemeClr val="accent6">
                  <a:lumMod val="75000"/>
                </a:schemeClr>
              </a:solidFill>
              <a:latin typeface="+mn-lt"/>
            </a:endParaRPr>
          </a:p>
          <a:p>
            <a:pPr marL="0" indent="0" algn="ctr">
              <a:buNone/>
            </a:pPr>
            <a:r>
              <a:rPr lang="en-US" sz="1400" b="1" dirty="0" smtClean="0">
                <a:solidFill>
                  <a:schemeClr val="accent6">
                    <a:lumMod val="75000"/>
                  </a:schemeClr>
                </a:solidFill>
                <a:latin typeface="+mn-lt"/>
              </a:rPr>
              <a:t>Design and track custom app events</a:t>
            </a:r>
          </a:p>
          <a:p>
            <a:pPr marL="0" indent="0" algn="ctr">
              <a:buNone/>
            </a:pPr>
            <a:endParaRPr lang="en-US" sz="1400" b="1" dirty="0">
              <a:solidFill>
                <a:schemeClr val="accent6">
                  <a:lumMod val="75000"/>
                </a:schemeClr>
              </a:solidFill>
              <a:latin typeface="+mn-lt"/>
            </a:endParaRPr>
          </a:p>
          <a:p>
            <a:pPr marL="0" indent="0" algn="ctr">
              <a:buNone/>
            </a:pPr>
            <a:r>
              <a:rPr lang="en-US" sz="1400" b="1" dirty="0" smtClean="0">
                <a:solidFill>
                  <a:schemeClr val="accent6">
                    <a:lumMod val="75000"/>
                  </a:schemeClr>
                </a:solidFill>
                <a:latin typeface="+mn-lt"/>
              </a:rPr>
              <a:t>Data is not mined or sold by Amazon</a:t>
            </a:r>
            <a:endParaRPr lang="en-US" sz="1400" b="1" dirty="0">
              <a:solidFill>
                <a:schemeClr val="accent6">
                  <a:lumMod val="75000"/>
                </a:schemeClr>
              </a:solidFill>
              <a:latin typeface="+mn-lt"/>
            </a:endParaRPr>
          </a:p>
        </p:txBody>
      </p:sp>
      <p:pic>
        <p:nvPicPr>
          <p:cNvPr id="4" name="pasted-image.png"/>
          <p:cNvPicPr/>
          <p:nvPr/>
        </p:nvPicPr>
        <p:blipFill>
          <a:blip r:embed="rId3">
            <a:extLst/>
          </a:blip>
          <a:srcRect/>
          <a:stretch>
            <a:fillRect/>
          </a:stretch>
        </p:blipFill>
        <p:spPr>
          <a:xfrm>
            <a:off x="710185" y="904715"/>
            <a:ext cx="3301999" cy="3348470"/>
          </a:xfrm>
          <a:prstGeom prst="rect">
            <a:avLst/>
          </a:prstGeom>
          <a:ln w="3175">
            <a:miter lim="400000"/>
          </a:ln>
        </p:spPr>
      </p:pic>
      <p:cxnSp>
        <p:nvCxnSpPr>
          <p:cNvPr id="5" name="Straight Arrow Connector 4"/>
          <p:cNvCxnSpPr/>
          <p:nvPr/>
        </p:nvCxnSpPr>
        <p:spPr>
          <a:xfrm>
            <a:off x="4724400" y="672846"/>
            <a:ext cx="0" cy="4009905"/>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67673" y="906569"/>
            <a:ext cx="2661691" cy="369332"/>
          </a:xfrm>
          <a:prstGeom prst="rect">
            <a:avLst/>
          </a:prstGeom>
          <a:noFill/>
        </p:spPr>
        <p:txBody>
          <a:bodyPr wrap="none" rtlCol="0">
            <a:spAutoFit/>
          </a:bodyPr>
          <a:lstStyle/>
          <a:p>
            <a:pPr algn="ctr"/>
            <a:r>
              <a:rPr lang="en-US" b="1" dirty="0" smtClean="0">
                <a:solidFill>
                  <a:schemeClr val="accent5">
                    <a:lumMod val="50000"/>
                  </a:schemeClr>
                </a:solidFill>
              </a:rPr>
              <a:t>Amazon Mobile Analytics </a:t>
            </a:r>
            <a:endParaRPr lang="en-US" b="1" dirty="0">
              <a:solidFill>
                <a:schemeClr val="accent5">
                  <a:lumMod val="50000"/>
                </a:schemeClr>
              </a:solidFill>
            </a:endParaRPr>
          </a:p>
        </p:txBody>
      </p:sp>
      <p:pic>
        <p:nvPicPr>
          <p:cNvPr id="9" name="Picture 2" descr="New Button Chalk.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92440" y="796122"/>
            <a:ext cx="365760" cy="375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1853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1950"/>
            <a:ext cx="8229600" cy="539496"/>
          </a:xfrm>
        </p:spPr>
        <p:txBody>
          <a:bodyPr/>
          <a:lstStyle/>
          <a:p>
            <a:r>
              <a:rPr lang="en-US" sz="2000" b="1" dirty="0" smtClean="0">
                <a:solidFill>
                  <a:schemeClr val="accent6">
                    <a:lumMod val="75000"/>
                  </a:schemeClr>
                </a:solidFill>
                <a:latin typeface="+mj-lt"/>
              </a:rPr>
              <a:t>Document Sharing and Collaboration – The Next Enterprise IT Problem AWS is Solving </a:t>
            </a:r>
            <a:r>
              <a:rPr lang="en-US" dirty="0">
                <a:solidFill>
                  <a:schemeClr val="accent6">
                    <a:lumMod val="75000"/>
                  </a:schemeClr>
                </a:solidFill>
                <a:latin typeface="+mj-lt"/>
              </a:rPr>
              <a:t/>
            </a:r>
            <a:br>
              <a:rPr lang="en-US" dirty="0">
                <a:solidFill>
                  <a:schemeClr val="accent6">
                    <a:lumMod val="75000"/>
                  </a:schemeClr>
                </a:solidFill>
                <a:latin typeface="+mj-lt"/>
              </a:rPr>
            </a:br>
            <a:endParaRPr lang="en-US" dirty="0">
              <a:latin typeface="+mj-lt"/>
            </a:endParaRPr>
          </a:p>
        </p:txBody>
      </p:sp>
      <p:pic>
        <p:nvPicPr>
          <p:cNvPr id="4" name="Picture 2" descr="New Button Chalk.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72509" y="741466"/>
            <a:ext cx="365760" cy="375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p:cNvSpPr/>
          <p:nvPr/>
        </p:nvSpPr>
        <p:spPr>
          <a:xfrm>
            <a:off x="5932907" y="870820"/>
            <a:ext cx="1853905" cy="400110"/>
          </a:xfrm>
          <a:prstGeom prst="rect">
            <a:avLst/>
          </a:prstGeom>
        </p:spPr>
        <p:txBody>
          <a:bodyPr wrap="none">
            <a:spAutoFit/>
          </a:bodyPr>
          <a:lstStyle/>
          <a:p>
            <a:pPr algn="ctr"/>
            <a:r>
              <a:rPr lang="en-US" altLang="en-US" sz="2000" b="1" dirty="0">
                <a:solidFill>
                  <a:schemeClr val="accent6">
                    <a:lumMod val="75000"/>
                  </a:schemeClr>
                </a:solidFill>
              </a:rPr>
              <a:t>Amazon </a:t>
            </a:r>
            <a:r>
              <a:rPr lang="en-US" altLang="en-US" sz="2000" b="1" dirty="0" err="1" smtClean="0">
                <a:solidFill>
                  <a:schemeClr val="accent6">
                    <a:lumMod val="75000"/>
                  </a:schemeClr>
                </a:solidFill>
              </a:rPr>
              <a:t>Zocalo</a:t>
            </a:r>
            <a:r>
              <a:rPr lang="en-US" altLang="en-US" sz="2000" b="1" dirty="0" smtClean="0">
                <a:solidFill>
                  <a:schemeClr val="accent6">
                    <a:lumMod val="75000"/>
                  </a:schemeClr>
                </a:solidFill>
              </a:rPr>
              <a:t> </a:t>
            </a:r>
            <a:endParaRPr lang="en-US" sz="2000" dirty="0"/>
          </a:p>
        </p:txBody>
      </p:sp>
      <p:cxnSp>
        <p:nvCxnSpPr>
          <p:cNvPr id="6" name="Straight Arrow Connector 5"/>
          <p:cNvCxnSpPr/>
          <p:nvPr/>
        </p:nvCxnSpPr>
        <p:spPr>
          <a:xfrm>
            <a:off x="695421" y="2724150"/>
            <a:ext cx="7770937" cy="0"/>
          </a:xfrm>
          <a:prstGeom prst="straightConnector1">
            <a:avLst/>
          </a:prstGeom>
          <a:ln w="19050">
            <a:solidFill>
              <a:schemeClr val="accent5">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41129" y="1141709"/>
            <a:ext cx="4572000" cy="1772793"/>
          </a:xfrm>
          <a:prstGeom prst="rect">
            <a:avLst/>
          </a:prstGeom>
        </p:spPr>
        <p:txBody>
          <a:bodyPr>
            <a:spAutoFit/>
          </a:bodyPr>
          <a:lstStyle/>
          <a:p>
            <a:pPr algn="ctr">
              <a:lnSpc>
                <a:spcPct val="130000"/>
              </a:lnSpc>
              <a:buClr>
                <a:srgbClr val="FFFFFF"/>
              </a:buClr>
              <a:buFont typeface="Arial" pitchFamily="34" charset="0"/>
              <a:buNone/>
            </a:pPr>
            <a:r>
              <a:rPr lang="en-US" altLang="en-US" sz="1400" dirty="0" smtClean="0">
                <a:solidFill>
                  <a:schemeClr val="accent5">
                    <a:lumMod val="50000"/>
                  </a:schemeClr>
                </a:solidFill>
              </a:rPr>
              <a:t>Fully managed, secure document storage and sharing</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Simple document feedback</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Access from any device</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Secure and reliable</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Integrate your corporate directory</a:t>
            </a:r>
          </a:p>
          <a:p>
            <a:pPr algn="ctr">
              <a:lnSpc>
                <a:spcPct val="130000"/>
              </a:lnSpc>
              <a:buClr>
                <a:srgbClr val="FFFFFF"/>
              </a:buClr>
              <a:buFont typeface="Arial" pitchFamily="34" charset="0"/>
              <a:buNone/>
            </a:pPr>
            <a:r>
              <a:rPr lang="en-US" altLang="en-US" sz="1400" dirty="0" smtClean="0">
                <a:solidFill>
                  <a:schemeClr val="accent5">
                    <a:lumMod val="50000"/>
                  </a:schemeClr>
                </a:solidFill>
              </a:rPr>
              <a:t>        </a:t>
            </a:r>
          </a:p>
        </p:txBody>
      </p:sp>
      <p:pic>
        <p:nvPicPr>
          <p:cNvPr id="8" name="Picture 7" descr="NYC_SummitDeck_Assets-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21" y="3383067"/>
            <a:ext cx="1028162" cy="907100"/>
          </a:xfrm>
          <a:prstGeom prst="rect">
            <a:avLst/>
          </a:prstGeom>
        </p:spPr>
      </p:pic>
      <p:pic>
        <p:nvPicPr>
          <p:cNvPr id="9" name="Picture 8" descr="NYC_SummitDeck_Assets-1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685" y="3320393"/>
            <a:ext cx="1458216" cy="1032449"/>
          </a:xfrm>
          <a:prstGeom prst="rect">
            <a:avLst/>
          </a:prstGeom>
        </p:spPr>
      </p:pic>
      <p:pic>
        <p:nvPicPr>
          <p:cNvPr id="10" name="Lady-with-Mobile.png"/>
          <p:cNvPicPr/>
          <p:nvPr/>
        </p:nvPicPr>
        <p:blipFill>
          <a:blip r:embed="rId5">
            <a:extLst/>
          </a:blip>
          <a:stretch>
            <a:fillRect/>
          </a:stretch>
        </p:blipFill>
        <p:spPr>
          <a:xfrm>
            <a:off x="3568579" y="3412206"/>
            <a:ext cx="637673" cy="1133656"/>
          </a:xfrm>
          <a:prstGeom prst="rect">
            <a:avLst/>
          </a:prstGeom>
          <a:ln w="3175">
            <a:miter lim="400000"/>
          </a:ln>
        </p:spPr>
      </p:pic>
      <p:pic>
        <p:nvPicPr>
          <p:cNvPr id="11" name="Picture 10" descr="NYC_SummitDeck_Assets-1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2358" y="3185391"/>
            <a:ext cx="1360471" cy="1360471"/>
          </a:xfrm>
          <a:prstGeom prst="rect">
            <a:avLst/>
          </a:prstGeom>
        </p:spPr>
      </p:pic>
      <p:pic>
        <p:nvPicPr>
          <p:cNvPr id="12" name="Picture 11" descr="NYC_SummitDeck_Assets-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2429" y="3284120"/>
            <a:ext cx="1063501" cy="1063501"/>
          </a:xfrm>
          <a:prstGeom prst="rect">
            <a:avLst/>
          </a:prstGeom>
        </p:spPr>
      </p:pic>
      <p:pic>
        <p:nvPicPr>
          <p:cNvPr id="13" name="Picture 12" descr="NYC_SummitDeck_Assets-1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5530" y="3292041"/>
            <a:ext cx="1192282" cy="1192282"/>
          </a:xfrm>
          <a:prstGeom prst="rect">
            <a:avLst/>
          </a:prstGeom>
        </p:spPr>
      </p:pic>
      <p:sp>
        <p:nvSpPr>
          <p:cNvPr id="14" name="Rectangle 13"/>
          <p:cNvSpPr/>
          <p:nvPr/>
        </p:nvSpPr>
        <p:spPr>
          <a:xfrm>
            <a:off x="618407" y="2774939"/>
            <a:ext cx="1099725" cy="307777"/>
          </a:xfrm>
          <a:prstGeom prst="rect">
            <a:avLst/>
          </a:prstGeom>
        </p:spPr>
        <p:txBody>
          <a:bodyPr wrap="none">
            <a:spAutoFit/>
          </a:bodyPr>
          <a:lstStyle/>
          <a:p>
            <a:pPr algn="ctr"/>
            <a:r>
              <a:rPr lang="en-US" altLang="en-US" sz="1400" b="1" dirty="0" smtClean="0">
                <a:solidFill>
                  <a:schemeClr val="accent5">
                    <a:lumMod val="50000"/>
                  </a:schemeClr>
                </a:solidFill>
              </a:rPr>
              <a:t>Easy sharing</a:t>
            </a:r>
            <a:endParaRPr lang="en-US" altLang="en-US" sz="1400" b="1" dirty="0">
              <a:solidFill>
                <a:schemeClr val="accent5">
                  <a:lumMod val="50000"/>
                </a:schemeClr>
              </a:solidFill>
            </a:endParaRPr>
          </a:p>
        </p:txBody>
      </p:sp>
      <p:sp>
        <p:nvSpPr>
          <p:cNvPr id="15" name="Rectangle 14"/>
          <p:cNvSpPr/>
          <p:nvPr/>
        </p:nvSpPr>
        <p:spPr>
          <a:xfrm>
            <a:off x="1756589" y="2774939"/>
            <a:ext cx="1527918" cy="523220"/>
          </a:xfrm>
          <a:prstGeom prst="rect">
            <a:avLst/>
          </a:prstGeom>
        </p:spPr>
        <p:txBody>
          <a:bodyPr wrap="none">
            <a:spAutoFit/>
          </a:bodyPr>
          <a:lstStyle/>
          <a:p>
            <a:pPr algn="ctr"/>
            <a:r>
              <a:rPr lang="en-US" altLang="en-US" sz="1400" b="1" dirty="0" smtClean="0">
                <a:solidFill>
                  <a:schemeClr val="accent5">
                    <a:lumMod val="50000"/>
                  </a:schemeClr>
                </a:solidFill>
              </a:rPr>
              <a:t>Simple document </a:t>
            </a:r>
          </a:p>
          <a:p>
            <a:pPr algn="ctr"/>
            <a:r>
              <a:rPr lang="en-US" altLang="en-US" sz="1400" b="1" dirty="0" smtClean="0">
                <a:solidFill>
                  <a:schemeClr val="accent5">
                    <a:lumMod val="50000"/>
                  </a:schemeClr>
                </a:solidFill>
              </a:rPr>
              <a:t>feedback</a:t>
            </a:r>
            <a:endParaRPr lang="en-US" altLang="en-US" sz="1400" b="1" dirty="0">
              <a:solidFill>
                <a:schemeClr val="accent5">
                  <a:lumMod val="50000"/>
                </a:schemeClr>
              </a:solidFill>
            </a:endParaRPr>
          </a:p>
        </p:txBody>
      </p:sp>
      <p:sp>
        <p:nvSpPr>
          <p:cNvPr id="16" name="Rectangle 15"/>
          <p:cNvSpPr/>
          <p:nvPr/>
        </p:nvSpPr>
        <p:spPr>
          <a:xfrm>
            <a:off x="3315778" y="2774288"/>
            <a:ext cx="1118640" cy="523220"/>
          </a:xfrm>
          <a:prstGeom prst="rect">
            <a:avLst/>
          </a:prstGeom>
        </p:spPr>
        <p:txBody>
          <a:bodyPr wrap="none">
            <a:spAutoFit/>
          </a:bodyPr>
          <a:lstStyle/>
          <a:p>
            <a:pPr algn="ctr"/>
            <a:r>
              <a:rPr lang="en-US" altLang="en-US" sz="1400" b="1" dirty="0" smtClean="0">
                <a:solidFill>
                  <a:schemeClr val="accent5">
                    <a:lumMod val="50000"/>
                  </a:schemeClr>
                </a:solidFill>
              </a:rPr>
              <a:t>Access from </a:t>
            </a:r>
          </a:p>
          <a:p>
            <a:pPr algn="ctr"/>
            <a:r>
              <a:rPr lang="en-US" altLang="en-US" sz="1400" b="1" dirty="0" smtClean="0">
                <a:solidFill>
                  <a:schemeClr val="accent5">
                    <a:lumMod val="50000"/>
                  </a:schemeClr>
                </a:solidFill>
              </a:rPr>
              <a:t>any device</a:t>
            </a:r>
            <a:endParaRPr lang="en-US" altLang="en-US" sz="1400" b="1" dirty="0">
              <a:solidFill>
                <a:schemeClr val="accent5">
                  <a:lumMod val="50000"/>
                </a:schemeClr>
              </a:solidFill>
            </a:endParaRPr>
          </a:p>
        </p:txBody>
      </p:sp>
      <p:sp>
        <p:nvSpPr>
          <p:cNvPr id="17" name="Rectangle 16"/>
          <p:cNvSpPr/>
          <p:nvPr/>
        </p:nvSpPr>
        <p:spPr>
          <a:xfrm>
            <a:off x="2895600" y="2768821"/>
            <a:ext cx="4572000" cy="523220"/>
          </a:xfrm>
          <a:prstGeom prst="rect">
            <a:avLst/>
          </a:prstGeom>
        </p:spPr>
        <p:txBody>
          <a:bodyPr>
            <a:spAutoFit/>
          </a:bodyPr>
          <a:lstStyle/>
          <a:p>
            <a:pPr algn="ctr"/>
            <a:r>
              <a:rPr lang="en-US" altLang="en-US" sz="1400" b="1" dirty="0" smtClean="0">
                <a:solidFill>
                  <a:schemeClr val="accent5">
                    <a:lumMod val="50000"/>
                  </a:schemeClr>
                </a:solidFill>
              </a:rPr>
              <a:t>Integrate your </a:t>
            </a:r>
          </a:p>
          <a:p>
            <a:pPr algn="ctr"/>
            <a:r>
              <a:rPr lang="en-US" altLang="en-US" sz="1400" b="1" dirty="0">
                <a:solidFill>
                  <a:schemeClr val="accent5">
                    <a:lumMod val="50000"/>
                  </a:schemeClr>
                </a:solidFill>
              </a:rPr>
              <a:t>c</a:t>
            </a:r>
            <a:r>
              <a:rPr lang="en-US" altLang="en-US" sz="1400" b="1" dirty="0" smtClean="0">
                <a:solidFill>
                  <a:schemeClr val="accent5">
                    <a:lumMod val="50000"/>
                  </a:schemeClr>
                </a:solidFill>
              </a:rPr>
              <a:t>orporate directory</a:t>
            </a:r>
            <a:endParaRPr lang="en-US" altLang="en-US" sz="1400" b="1" dirty="0">
              <a:solidFill>
                <a:schemeClr val="accent5">
                  <a:lumMod val="50000"/>
                </a:schemeClr>
              </a:solidFill>
            </a:endParaRPr>
          </a:p>
        </p:txBody>
      </p:sp>
      <p:sp>
        <p:nvSpPr>
          <p:cNvPr id="18" name="Rectangle 17"/>
          <p:cNvSpPr/>
          <p:nvPr/>
        </p:nvSpPr>
        <p:spPr>
          <a:xfrm>
            <a:off x="6200875" y="2829837"/>
            <a:ext cx="682815" cy="307777"/>
          </a:xfrm>
          <a:prstGeom prst="rect">
            <a:avLst/>
          </a:prstGeom>
        </p:spPr>
        <p:txBody>
          <a:bodyPr wrap="none">
            <a:spAutoFit/>
          </a:bodyPr>
          <a:lstStyle/>
          <a:p>
            <a:pPr algn="ctr"/>
            <a:r>
              <a:rPr lang="en-US" altLang="en-US" sz="1400" b="1" dirty="0" smtClean="0">
                <a:solidFill>
                  <a:schemeClr val="accent5">
                    <a:lumMod val="50000"/>
                  </a:schemeClr>
                </a:solidFill>
              </a:rPr>
              <a:t>Secure</a:t>
            </a:r>
            <a:endParaRPr lang="en-US" altLang="en-US" sz="1400" b="1" dirty="0">
              <a:solidFill>
                <a:schemeClr val="accent5">
                  <a:lumMod val="50000"/>
                </a:schemeClr>
              </a:solidFill>
            </a:endParaRPr>
          </a:p>
        </p:txBody>
      </p:sp>
      <p:sp>
        <p:nvSpPr>
          <p:cNvPr id="19" name="Rectangle 18"/>
          <p:cNvSpPr/>
          <p:nvPr/>
        </p:nvSpPr>
        <p:spPr>
          <a:xfrm>
            <a:off x="7368761" y="2829837"/>
            <a:ext cx="832279" cy="307777"/>
          </a:xfrm>
          <a:prstGeom prst="rect">
            <a:avLst/>
          </a:prstGeom>
        </p:spPr>
        <p:txBody>
          <a:bodyPr wrap="none">
            <a:spAutoFit/>
          </a:bodyPr>
          <a:lstStyle/>
          <a:p>
            <a:pPr algn="ctr"/>
            <a:r>
              <a:rPr lang="en-US" altLang="en-US" sz="1400" b="1" dirty="0" smtClean="0">
                <a:solidFill>
                  <a:schemeClr val="accent5">
                    <a:lumMod val="50000"/>
                  </a:schemeClr>
                </a:solidFill>
              </a:rPr>
              <a:t>Low cost</a:t>
            </a:r>
            <a:endParaRPr lang="en-US" altLang="en-US" sz="1400" b="1" dirty="0">
              <a:solidFill>
                <a:schemeClr val="accent5">
                  <a:lumMod val="50000"/>
                </a:schemeClr>
              </a:solidFill>
            </a:endParaRPr>
          </a:p>
        </p:txBody>
      </p:sp>
      <p:grpSp>
        <p:nvGrpSpPr>
          <p:cNvPr id="20" name="Group 19"/>
          <p:cNvGrpSpPr/>
          <p:nvPr/>
        </p:nvGrpSpPr>
        <p:grpSpPr>
          <a:xfrm>
            <a:off x="1187094" y="629597"/>
            <a:ext cx="3124831" cy="2038289"/>
            <a:chOff x="4997824" y="1210236"/>
            <a:chExt cx="3481294" cy="2637118"/>
          </a:xfrm>
        </p:grpSpPr>
        <p:pic>
          <p:nvPicPr>
            <p:cNvPr id="21" name="Picture 20" descr="Browser_White.png"/>
            <p:cNvPicPr>
              <a:picLocks noChangeAspect="1"/>
            </p:cNvPicPr>
            <p:nvPr/>
          </p:nvPicPr>
          <p:blipFill rotWithShape="1">
            <a:blip r:embed="rId9">
              <a:extLst>
                <a:ext uri="{28A0092B-C50C-407E-A947-70E740481C1C}">
                  <a14:useLocalDpi xmlns:a14="http://schemas.microsoft.com/office/drawing/2010/main" val="0"/>
                </a:ext>
              </a:extLst>
            </a:blip>
            <a:srcRect l="8691" t="20825" r="5140" b="15072"/>
            <a:stretch/>
          </p:blipFill>
          <p:spPr>
            <a:xfrm>
              <a:off x="4997824" y="1210236"/>
              <a:ext cx="3481294" cy="2637118"/>
            </a:xfrm>
            <a:prstGeom prst="rect">
              <a:avLst/>
            </a:prstGeom>
          </p:spPr>
        </p:pic>
        <p:grpSp>
          <p:nvGrpSpPr>
            <p:cNvPr id="22" name="Group 1347"/>
            <p:cNvGrpSpPr/>
            <p:nvPr/>
          </p:nvGrpSpPr>
          <p:grpSpPr>
            <a:xfrm>
              <a:off x="5114636" y="1376321"/>
              <a:ext cx="3255157" cy="2388323"/>
              <a:chOff x="0" y="0"/>
              <a:chExt cx="10626949" cy="7797038"/>
            </a:xfrm>
          </p:grpSpPr>
          <p:pic>
            <p:nvPicPr>
              <p:cNvPr id="23" name="Browers-Chrome.png"/>
              <p:cNvPicPr/>
              <p:nvPr/>
            </p:nvPicPr>
            <p:blipFill>
              <a:blip r:embed="rId10">
                <a:extLst/>
              </a:blip>
              <a:stretch>
                <a:fillRect/>
              </a:stretch>
            </p:blipFill>
            <p:spPr>
              <a:xfrm>
                <a:off x="0" y="0"/>
                <a:ext cx="10626950" cy="7797039"/>
              </a:xfrm>
              <a:prstGeom prst="rect">
                <a:avLst/>
              </a:prstGeom>
              <a:ln w="3175" cap="flat">
                <a:noFill/>
                <a:miter lim="400000"/>
              </a:ln>
              <a:effectLst/>
            </p:spPr>
          </p:pic>
          <p:pic>
            <p:nvPicPr>
              <p:cNvPr id="24" name="Screen Shot 2014-07-09 at 7.33.56 PM.png"/>
              <p:cNvPicPr/>
              <p:nvPr/>
            </p:nvPicPr>
            <p:blipFill>
              <a:blip r:embed="rId11">
                <a:extLst/>
              </a:blip>
              <a:srcRect l="31722" t="14336" r="12325" b="31899"/>
              <a:stretch>
                <a:fillRect/>
              </a:stretch>
            </p:blipFill>
            <p:spPr>
              <a:xfrm>
                <a:off x="291117" y="1854511"/>
                <a:ext cx="10044567" cy="5635287"/>
              </a:xfrm>
              <a:prstGeom prst="rect">
                <a:avLst/>
              </a:prstGeom>
              <a:ln w="3175" cap="flat">
                <a:noFill/>
                <a:miter lim="400000"/>
              </a:ln>
              <a:effectLst/>
            </p:spPr>
          </p:pic>
        </p:grpSp>
      </p:grpSp>
    </p:spTree>
    <p:extLst>
      <p:ext uri="{BB962C8B-B14F-4D97-AF65-F5344CB8AC3E}">
        <p14:creationId xmlns:p14="http://schemas.microsoft.com/office/powerpoint/2010/main" val="671816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6250" y="1257300"/>
            <a:ext cx="7943850" cy="1631216"/>
          </a:xfrm>
          <a:prstGeom prst="rect">
            <a:avLst/>
          </a:prstGeom>
          <a:noFill/>
        </p:spPr>
        <p:txBody>
          <a:bodyPr wrap="square" rtlCol="0">
            <a:spAutoFit/>
          </a:bodyPr>
          <a:lstStyle/>
          <a:p>
            <a:r>
              <a:rPr lang="en-US" sz="2400" dirty="0" smtClean="0">
                <a:solidFill>
                  <a:schemeClr val="accent6">
                    <a:lumMod val="75000"/>
                  </a:schemeClr>
                </a:solidFill>
              </a:rPr>
              <a:t>AWS Introduction</a:t>
            </a:r>
          </a:p>
          <a:p>
            <a:r>
              <a:rPr lang="en-US" sz="2400" dirty="0" smtClean="0">
                <a:solidFill>
                  <a:schemeClr val="accent6">
                    <a:lumMod val="75000"/>
                  </a:schemeClr>
                </a:solidFill>
              </a:rPr>
              <a:t>Why are enterprises choosing AWS?</a:t>
            </a:r>
          </a:p>
          <a:p>
            <a:r>
              <a:rPr lang="en-US" sz="2400" dirty="0">
                <a:solidFill>
                  <a:schemeClr val="accent6">
                    <a:lumMod val="75000"/>
                  </a:schemeClr>
                </a:solidFill>
              </a:rPr>
              <a:t>What are </a:t>
            </a:r>
            <a:r>
              <a:rPr lang="en-US" sz="2400" dirty="0" smtClean="0">
                <a:solidFill>
                  <a:schemeClr val="accent6">
                    <a:lumMod val="75000"/>
                  </a:schemeClr>
                </a:solidFill>
              </a:rPr>
              <a:t>enterprises using </a:t>
            </a:r>
            <a:r>
              <a:rPr lang="en-US" sz="2400" dirty="0">
                <a:solidFill>
                  <a:schemeClr val="accent6">
                    <a:lumMod val="75000"/>
                  </a:schemeClr>
                </a:solidFill>
              </a:rPr>
              <a:t>AWS for</a:t>
            </a:r>
            <a:r>
              <a:rPr lang="en-US" sz="2400" dirty="0" smtClean="0">
                <a:solidFill>
                  <a:schemeClr val="accent6">
                    <a:lumMod val="75000"/>
                  </a:schemeClr>
                </a:solidFill>
              </a:rPr>
              <a:t>?</a:t>
            </a:r>
          </a:p>
          <a:p>
            <a:r>
              <a:rPr lang="en-US" sz="2800" b="1" dirty="0" smtClean="0">
                <a:solidFill>
                  <a:schemeClr val="accent6">
                    <a:lumMod val="75000"/>
                  </a:schemeClr>
                </a:solidFill>
              </a:rPr>
              <a:t>How are enterprise getting started with AWS?</a:t>
            </a:r>
            <a:endParaRPr lang="en-US" sz="2800" b="1" dirty="0"/>
          </a:p>
        </p:txBody>
      </p:sp>
    </p:spTree>
    <p:extLst>
      <p:ext uri="{BB962C8B-B14F-4D97-AF65-F5344CB8AC3E}">
        <p14:creationId xmlns:p14="http://schemas.microsoft.com/office/powerpoint/2010/main" val="7799532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160338"/>
            <a:ext cx="8568894" cy="539496"/>
          </a:xfrm>
        </p:spPr>
        <p:txBody>
          <a:bodyPr>
            <a:normAutofit/>
          </a:bodyPr>
          <a:lstStyle/>
          <a:p>
            <a:r>
              <a:rPr lang="en-US" sz="2000" b="1" dirty="0" smtClean="0">
                <a:solidFill>
                  <a:schemeClr val="accent6">
                    <a:lumMod val="75000"/>
                  </a:schemeClr>
                </a:solidFill>
                <a:latin typeface="+mj-lt"/>
              </a:rPr>
              <a:t>Strategy 1: Cloud for Development &amp; Test Environments</a:t>
            </a:r>
            <a:endParaRPr lang="en-US" sz="2000" b="1" dirty="0">
              <a:solidFill>
                <a:schemeClr val="accent6">
                  <a:lumMod val="75000"/>
                </a:schemeClr>
              </a:solidFill>
              <a:latin typeface="+mj-lt"/>
            </a:endParaRPr>
          </a:p>
        </p:txBody>
      </p:sp>
      <p:pic>
        <p:nvPicPr>
          <p:cNvPr id="22" name="Picture 2" descr="https://encrypted-tbn2.gstatic.com/images?q=tbn:ANd9GcQpR_nHhS7hdL971P4-mNoEFusb6Iyc-ls6SfJdHEbS6JLHhjMX"/>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52517" y="1265393"/>
            <a:ext cx="879810" cy="67145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Lionsgate-logo-B8E4F63078-seeklogo.com.gif"/>
          <p:cNvPicPr>
            <a:picLocks noChangeAspect="1"/>
          </p:cNvPicPr>
          <p:nvPr/>
        </p:nvPicPr>
        <p:blipFill rotWithShape="1">
          <a:blip r:embed="rId4" cstate="email">
            <a:extLst>
              <a:ext uri="{28A0092B-C50C-407E-A947-70E740481C1C}">
                <a14:useLocalDpi xmlns:a14="http://schemas.microsoft.com/office/drawing/2010/main"/>
              </a:ext>
            </a:extLst>
          </a:blip>
          <a:srcRect t="38285" b="41022"/>
          <a:stretch/>
        </p:blipFill>
        <p:spPr>
          <a:xfrm>
            <a:off x="794171" y="1517140"/>
            <a:ext cx="1993275" cy="400210"/>
          </a:xfrm>
          <a:prstGeom prst="rect">
            <a:avLst/>
          </a:prstGeom>
        </p:spPr>
      </p:pic>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48400" y="1200150"/>
            <a:ext cx="2209800" cy="801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27"/>
          <p:cNvSpPr>
            <a:spLocks/>
          </p:cNvSpPr>
          <p:nvPr/>
        </p:nvSpPr>
        <p:spPr bwMode="auto">
          <a:xfrm>
            <a:off x="463550" y="2404580"/>
            <a:ext cx="2645216"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SAP</a:t>
            </a:r>
            <a:endParaRPr lang="en-US" sz="1400" b="1" dirty="0">
              <a:solidFill>
                <a:schemeClr val="accent5">
                  <a:lumMod val="50000"/>
                </a:schemeClr>
              </a:solidFill>
              <a:ea typeface="Arial"/>
              <a:cs typeface="Arial"/>
              <a:sym typeface="Sketchetik Light" charset="0"/>
            </a:endParaRPr>
          </a:p>
        </p:txBody>
      </p:sp>
      <p:sp>
        <p:nvSpPr>
          <p:cNvPr id="31" name="Rectangle 30"/>
          <p:cNvSpPr>
            <a:spLocks/>
          </p:cNvSpPr>
          <p:nvPr/>
        </p:nvSpPr>
        <p:spPr bwMode="auto">
          <a:xfrm>
            <a:off x="3723967" y="2404579"/>
            <a:ext cx="1797103"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Oracle Enterprise Applications</a:t>
            </a:r>
            <a:endParaRPr lang="en-US" sz="1400" b="1" dirty="0">
              <a:solidFill>
                <a:schemeClr val="accent5">
                  <a:lumMod val="50000"/>
                </a:schemeClr>
              </a:solidFill>
              <a:ea typeface="Arial"/>
              <a:cs typeface="Arial"/>
              <a:sym typeface="Sketchetik Light" charset="0"/>
            </a:endParaRPr>
          </a:p>
        </p:txBody>
      </p:sp>
      <p:sp>
        <p:nvSpPr>
          <p:cNvPr id="36" name="Rectangle 35"/>
          <p:cNvSpPr>
            <a:spLocks/>
          </p:cNvSpPr>
          <p:nvPr/>
        </p:nvSpPr>
        <p:spPr bwMode="auto">
          <a:xfrm>
            <a:off x="6030692" y="2404580"/>
            <a:ext cx="2645216"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SAP</a:t>
            </a:r>
            <a:endParaRPr lang="en-US" sz="1400" b="1" dirty="0">
              <a:solidFill>
                <a:schemeClr val="accent5">
                  <a:lumMod val="50000"/>
                </a:schemeClr>
              </a:solidFill>
              <a:ea typeface="Arial"/>
              <a:cs typeface="Arial"/>
              <a:sym typeface="Sketchetik Light" charset="0"/>
            </a:endParaRPr>
          </a:p>
        </p:txBody>
      </p:sp>
      <p:sp>
        <p:nvSpPr>
          <p:cNvPr id="38" name="Rectangle 37"/>
          <p:cNvSpPr>
            <a:spLocks/>
          </p:cNvSpPr>
          <p:nvPr/>
        </p:nvSpPr>
        <p:spPr bwMode="auto">
          <a:xfrm>
            <a:off x="460375" y="3318980"/>
            <a:ext cx="2645216"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Reduced deployment time from weeks to days</a:t>
            </a:r>
            <a:endParaRPr lang="en-US" sz="1400" b="1" dirty="0">
              <a:solidFill>
                <a:schemeClr val="accent5">
                  <a:lumMod val="50000"/>
                </a:schemeClr>
              </a:solidFill>
              <a:ea typeface="Arial"/>
              <a:cs typeface="Arial"/>
              <a:sym typeface="Sketchetik Light" charset="0"/>
            </a:endParaRPr>
          </a:p>
        </p:txBody>
      </p:sp>
      <p:sp>
        <p:nvSpPr>
          <p:cNvPr id="39" name="Rectangle 38"/>
          <p:cNvSpPr>
            <a:spLocks/>
          </p:cNvSpPr>
          <p:nvPr/>
        </p:nvSpPr>
        <p:spPr bwMode="auto">
          <a:xfrm>
            <a:off x="3693870" y="3318979"/>
            <a:ext cx="1797103"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Reduced test environment costs</a:t>
            </a:r>
            <a:endParaRPr lang="en-US" sz="1400" b="1" dirty="0">
              <a:solidFill>
                <a:schemeClr val="accent5">
                  <a:lumMod val="50000"/>
                </a:schemeClr>
              </a:solidFill>
              <a:ea typeface="Arial"/>
              <a:cs typeface="Arial"/>
              <a:sym typeface="Sketchetik Light" charset="0"/>
            </a:endParaRPr>
          </a:p>
        </p:txBody>
      </p:sp>
      <p:sp>
        <p:nvSpPr>
          <p:cNvPr id="40" name="Rectangle 39"/>
          <p:cNvSpPr>
            <a:spLocks/>
          </p:cNvSpPr>
          <p:nvPr/>
        </p:nvSpPr>
        <p:spPr bwMode="auto">
          <a:xfrm>
            <a:off x="6172199" y="3325506"/>
            <a:ext cx="2362201"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70% reduction in operational costs</a:t>
            </a:r>
            <a:endParaRPr lang="en-US" sz="1400" b="1" dirty="0">
              <a:solidFill>
                <a:schemeClr val="accent5">
                  <a:lumMod val="50000"/>
                </a:schemeClr>
              </a:solidFill>
              <a:ea typeface="Arial"/>
              <a:cs typeface="Arial"/>
              <a:sym typeface="Sketchetik Light" charset="0"/>
            </a:endParaRPr>
          </a:p>
        </p:txBody>
      </p:sp>
    </p:spTree>
    <p:extLst>
      <p:ext uri="{BB962C8B-B14F-4D97-AF65-F5344CB8AC3E}">
        <p14:creationId xmlns:p14="http://schemas.microsoft.com/office/powerpoint/2010/main" val="38758472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0312" y="4594529"/>
            <a:ext cx="495507" cy="230832"/>
          </a:xfrm>
          <a:prstGeom prst="rect">
            <a:avLst/>
          </a:prstGeom>
          <a:noFill/>
          <a:ln>
            <a:noFill/>
          </a:ln>
        </p:spPr>
        <p:txBody>
          <a:bodyPr wrap="square" rtlCol="0">
            <a:spAutoFit/>
          </a:bodyPr>
          <a:lstStyle/>
          <a:p>
            <a:r>
              <a:rPr lang="en-US" sz="900" b="1" dirty="0" smtClean="0">
                <a:solidFill>
                  <a:srgbClr val="8A8C8E"/>
                </a:solidFill>
                <a:cs typeface="Arial"/>
              </a:rPr>
              <a:t>2008</a:t>
            </a:r>
          </a:p>
        </p:txBody>
      </p:sp>
      <p:cxnSp>
        <p:nvCxnSpPr>
          <p:cNvPr id="3" name="Straight Connector 2"/>
          <p:cNvCxnSpPr/>
          <p:nvPr/>
        </p:nvCxnSpPr>
        <p:spPr>
          <a:xfrm flipV="1">
            <a:off x="562535" y="3616631"/>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V="1">
            <a:off x="562535" y="3967313"/>
            <a:ext cx="0" cy="647560"/>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10435" y="4591060"/>
            <a:ext cx="502732" cy="230832"/>
          </a:xfrm>
          <a:prstGeom prst="rect">
            <a:avLst/>
          </a:prstGeom>
          <a:noFill/>
          <a:ln>
            <a:noFill/>
          </a:ln>
        </p:spPr>
        <p:txBody>
          <a:bodyPr wrap="square" rtlCol="0">
            <a:spAutoFit/>
          </a:bodyPr>
          <a:lstStyle/>
          <a:p>
            <a:r>
              <a:rPr lang="en-US" sz="900" b="1" dirty="0" smtClean="0">
                <a:solidFill>
                  <a:srgbClr val="8A8C8E"/>
                </a:solidFill>
                <a:cs typeface="Arial"/>
              </a:rPr>
              <a:t>2009</a:t>
            </a:r>
          </a:p>
        </p:txBody>
      </p:sp>
      <p:cxnSp>
        <p:nvCxnSpPr>
          <p:cNvPr id="6" name="Straight Connector 5"/>
          <p:cNvCxnSpPr/>
          <p:nvPr/>
        </p:nvCxnSpPr>
        <p:spPr>
          <a:xfrm flipV="1">
            <a:off x="1627056" y="2999635"/>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627056" y="3350317"/>
            <a:ext cx="0" cy="1264556"/>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586103" y="4589946"/>
            <a:ext cx="601166" cy="230832"/>
          </a:xfrm>
          <a:prstGeom prst="rect">
            <a:avLst/>
          </a:prstGeom>
          <a:noFill/>
          <a:ln>
            <a:noFill/>
          </a:ln>
        </p:spPr>
        <p:txBody>
          <a:bodyPr wrap="square" rtlCol="0">
            <a:spAutoFit/>
          </a:bodyPr>
          <a:lstStyle/>
          <a:p>
            <a:r>
              <a:rPr lang="en-US" sz="900" b="1" dirty="0" smtClean="0">
                <a:solidFill>
                  <a:srgbClr val="8A8C8E"/>
                </a:solidFill>
                <a:cs typeface="Arial"/>
              </a:rPr>
              <a:t>2010</a:t>
            </a:r>
          </a:p>
        </p:txBody>
      </p:sp>
      <p:cxnSp>
        <p:nvCxnSpPr>
          <p:cNvPr id="9" name="Straight Connector 8"/>
          <p:cNvCxnSpPr/>
          <p:nvPr/>
        </p:nvCxnSpPr>
        <p:spPr>
          <a:xfrm flipV="1">
            <a:off x="2704583" y="2345371"/>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704583" y="2696055"/>
            <a:ext cx="0" cy="191881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764678" y="4591060"/>
            <a:ext cx="601166" cy="230832"/>
          </a:xfrm>
          <a:prstGeom prst="rect">
            <a:avLst/>
          </a:prstGeom>
          <a:noFill/>
          <a:ln>
            <a:noFill/>
          </a:ln>
        </p:spPr>
        <p:txBody>
          <a:bodyPr wrap="square" rtlCol="0">
            <a:spAutoFit/>
          </a:bodyPr>
          <a:lstStyle/>
          <a:p>
            <a:r>
              <a:rPr lang="en-US" sz="900" b="1" dirty="0" smtClean="0">
                <a:solidFill>
                  <a:srgbClr val="8A8C8E"/>
                </a:solidFill>
                <a:cs typeface="Arial"/>
              </a:rPr>
              <a:t>2011</a:t>
            </a:r>
          </a:p>
        </p:txBody>
      </p:sp>
      <p:cxnSp>
        <p:nvCxnSpPr>
          <p:cNvPr id="12" name="Straight Connector 11"/>
          <p:cNvCxnSpPr/>
          <p:nvPr/>
        </p:nvCxnSpPr>
        <p:spPr>
          <a:xfrm flipV="1">
            <a:off x="3883936" y="1988035"/>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883936" y="2338716"/>
            <a:ext cx="0" cy="2276157"/>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5127188" y="984822"/>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127188" y="1335505"/>
            <a:ext cx="0" cy="327936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6527289" y="396118"/>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527289" y="746801"/>
            <a:ext cx="0" cy="3868072"/>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01717" y="4043698"/>
            <a:ext cx="779381"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EBS</a:t>
            </a:r>
            <a:endParaRPr lang="en-US" sz="900" b="1" dirty="0">
              <a:solidFill>
                <a:srgbClr val="8A8C8E"/>
              </a:solidFill>
              <a:cs typeface="Arial"/>
            </a:endParaRPr>
          </a:p>
        </p:txBody>
      </p:sp>
      <p:sp>
        <p:nvSpPr>
          <p:cNvPr id="29" name="Rectangle 28"/>
          <p:cNvSpPr/>
          <p:nvPr/>
        </p:nvSpPr>
        <p:spPr>
          <a:xfrm>
            <a:off x="2730912" y="3591270"/>
            <a:ext cx="788999"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SNS</a:t>
            </a:r>
          </a:p>
        </p:txBody>
      </p:sp>
      <p:sp>
        <p:nvSpPr>
          <p:cNvPr id="30" name="Rectangle 29"/>
          <p:cNvSpPr/>
          <p:nvPr/>
        </p:nvSpPr>
        <p:spPr>
          <a:xfrm>
            <a:off x="2730912" y="3851683"/>
            <a:ext cx="841897" cy="438582"/>
          </a:xfrm>
          <a:prstGeom prst="rect">
            <a:avLst/>
          </a:prstGeom>
          <a:ln>
            <a:noFill/>
          </a:ln>
        </p:spPr>
        <p:txBody>
          <a:bodyPr wrap="none">
            <a:spAutoFit/>
          </a:bodyPr>
          <a:lstStyle/>
          <a:p>
            <a:pPr>
              <a:lnSpc>
                <a:spcPct val="50000"/>
              </a:lnSpc>
            </a:pPr>
            <a:r>
              <a:rPr lang="en-US" sz="900" b="1" dirty="0" smtClean="0">
                <a:solidFill>
                  <a:srgbClr val="8A8C8E"/>
                </a:solidFill>
                <a:cs typeface="Arial"/>
              </a:rPr>
              <a:t>AWS Identity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&amp;</a:t>
            </a:r>
            <a:r>
              <a:rPr lang="en-US" sz="900" b="1" dirty="0">
                <a:solidFill>
                  <a:srgbClr val="8A8C8E"/>
                </a:solidFill>
                <a:cs typeface="Arial"/>
              </a:rPr>
              <a:t> </a:t>
            </a:r>
            <a:r>
              <a:rPr lang="en-US" sz="900" b="1" dirty="0" smtClean="0">
                <a:solidFill>
                  <a:srgbClr val="8A8C8E"/>
                </a:solidFill>
                <a:cs typeface="Arial"/>
              </a:rPr>
              <a:t>Access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Management</a:t>
            </a:r>
          </a:p>
        </p:txBody>
      </p:sp>
      <p:sp>
        <p:nvSpPr>
          <p:cNvPr id="34" name="Rectangle 33"/>
          <p:cNvSpPr/>
          <p:nvPr/>
        </p:nvSpPr>
        <p:spPr>
          <a:xfrm>
            <a:off x="1649998" y="4389094"/>
            <a:ext cx="79701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RDS</a:t>
            </a:r>
          </a:p>
        </p:txBody>
      </p:sp>
      <p:sp>
        <p:nvSpPr>
          <p:cNvPr id="35" name="Rectangle 34"/>
          <p:cNvSpPr/>
          <p:nvPr/>
        </p:nvSpPr>
        <p:spPr>
          <a:xfrm>
            <a:off x="1649998" y="4189582"/>
            <a:ext cx="795411"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VPC</a:t>
            </a:r>
          </a:p>
        </p:txBody>
      </p:sp>
      <p:sp>
        <p:nvSpPr>
          <p:cNvPr id="36" name="Rectangle 35"/>
          <p:cNvSpPr/>
          <p:nvPr/>
        </p:nvSpPr>
        <p:spPr>
          <a:xfrm>
            <a:off x="1649998" y="3939268"/>
            <a:ext cx="78098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Auto Scaling</a:t>
            </a:r>
          </a:p>
        </p:txBody>
      </p:sp>
      <p:sp>
        <p:nvSpPr>
          <p:cNvPr id="37" name="Rectangle 36"/>
          <p:cNvSpPr/>
          <p:nvPr/>
        </p:nvSpPr>
        <p:spPr>
          <a:xfrm>
            <a:off x="1649998" y="3550454"/>
            <a:ext cx="747320"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Elastic Load</a:t>
            </a:r>
          </a:p>
          <a:p>
            <a:pPr>
              <a:lnSpc>
                <a:spcPct val="50000"/>
              </a:lnSpc>
            </a:pPr>
            <a:r>
              <a:rPr lang="en-US" sz="900" b="1" dirty="0" smtClean="0">
                <a:solidFill>
                  <a:srgbClr val="8A8C8E"/>
                </a:solidFill>
                <a:cs typeface="Arial"/>
              </a:rPr>
              <a:t> </a:t>
            </a:r>
          </a:p>
          <a:p>
            <a:pPr>
              <a:lnSpc>
                <a:spcPct val="50000"/>
              </a:lnSpc>
            </a:pPr>
            <a:r>
              <a:rPr lang="en-US" sz="900" b="1" dirty="0" smtClean="0">
                <a:solidFill>
                  <a:srgbClr val="8A8C8E"/>
                </a:solidFill>
                <a:cs typeface="Arial"/>
              </a:rPr>
              <a:t>Balancing</a:t>
            </a:r>
          </a:p>
        </p:txBody>
      </p:sp>
      <p:sp>
        <p:nvSpPr>
          <p:cNvPr id="38" name="Rectangle 37"/>
          <p:cNvSpPr/>
          <p:nvPr/>
        </p:nvSpPr>
        <p:spPr>
          <a:xfrm>
            <a:off x="3916386" y="3704285"/>
            <a:ext cx="729687"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ElastiCache</a:t>
            </a:r>
          </a:p>
        </p:txBody>
      </p:sp>
      <p:sp>
        <p:nvSpPr>
          <p:cNvPr id="39" name="Rectangle 38"/>
          <p:cNvSpPr/>
          <p:nvPr/>
        </p:nvSpPr>
        <p:spPr>
          <a:xfrm>
            <a:off x="3916386" y="2815573"/>
            <a:ext cx="76976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SES</a:t>
            </a:r>
          </a:p>
        </p:txBody>
      </p:sp>
      <p:sp>
        <p:nvSpPr>
          <p:cNvPr id="40" name="Rectangle 39"/>
          <p:cNvSpPr/>
          <p:nvPr/>
        </p:nvSpPr>
        <p:spPr>
          <a:xfrm>
            <a:off x="3916386" y="3361881"/>
            <a:ext cx="965329"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CloudFormation</a:t>
            </a:r>
          </a:p>
        </p:txBody>
      </p:sp>
      <p:sp>
        <p:nvSpPr>
          <p:cNvPr id="41" name="Rectangle 40"/>
          <p:cNvSpPr/>
          <p:nvPr/>
        </p:nvSpPr>
        <p:spPr>
          <a:xfrm>
            <a:off x="3916386" y="4046689"/>
            <a:ext cx="753732"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Direct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Connect</a:t>
            </a:r>
          </a:p>
        </p:txBody>
      </p:sp>
      <p:sp>
        <p:nvSpPr>
          <p:cNvPr id="42" name="Rectangle 41"/>
          <p:cNvSpPr/>
          <p:nvPr/>
        </p:nvSpPr>
        <p:spPr>
          <a:xfrm>
            <a:off x="3916386" y="3019477"/>
            <a:ext cx="771365"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Elastic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Beanstalk</a:t>
            </a:r>
          </a:p>
        </p:txBody>
      </p:sp>
      <p:sp>
        <p:nvSpPr>
          <p:cNvPr id="43" name="Rectangle 42"/>
          <p:cNvSpPr/>
          <p:nvPr/>
        </p:nvSpPr>
        <p:spPr>
          <a:xfrm>
            <a:off x="3916386" y="4389094"/>
            <a:ext cx="65274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GovCloud</a:t>
            </a:r>
          </a:p>
        </p:txBody>
      </p:sp>
      <p:sp>
        <p:nvSpPr>
          <p:cNvPr id="44" name="Rectangle 43"/>
          <p:cNvSpPr/>
          <p:nvPr/>
        </p:nvSpPr>
        <p:spPr>
          <a:xfrm>
            <a:off x="5154173" y="3606114"/>
            <a:ext cx="816249"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SWF</a:t>
            </a:r>
          </a:p>
        </p:txBody>
      </p:sp>
      <p:sp>
        <p:nvSpPr>
          <p:cNvPr id="45" name="Rectangle 44"/>
          <p:cNvSpPr/>
          <p:nvPr/>
        </p:nvSpPr>
        <p:spPr>
          <a:xfrm>
            <a:off x="2730912" y="4389094"/>
            <a:ext cx="1034257"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Route 53</a:t>
            </a:r>
          </a:p>
        </p:txBody>
      </p:sp>
      <p:sp>
        <p:nvSpPr>
          <p:cNvPr id="46" name="Rectangle 45"/>
          <p:cNvSpPr/>
          <p:nvPr/>
        </p:nvSpPr>
        <p:spPr>
          <a:xfrm>
            <a:off x="5154173" y="4035766"/>
            <a:ext cx="100540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Redshift</a:t>
            </a:r>
          </a:p>
        </p:txBody>
      </p:sp>
      <p:sp>
        <p:nvSpPr>
          <p:cNvPr id="47" name="Rectangle 46"/>
          <p:cNvSpPr/>
          <p:nvPr/>
        </p:nvSpPr>
        <p:spPr>
          <a:xfrm>
            <a:off x="5154173" y="3820940"/>
            <a:ext cx="941283"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Glacier</a:t>
            </a:r>
          </a:p>
        </p:txBody>
      </p:sp>
      <p:sp>
        <p:nvSpPr>
          <p:cNvPr id="48" name="Rectangle 47"/>
          <p:cNvSpPr/>
          <p:nvPr/>
        </p:nvSpPr>
        <p:spPr>
          <a:xfrm>
            <a:off x="5154173" y="2899462"/>
            <a:ext cx="750526"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Dynamo DB</a:t>
            </a:r>
          </a:p>
        </p:txBody>
      </p:sp>
      <p:sp>
        <p:nvSpPr>
          <p:cNvPr id="49" name="Rectangle 48"/>
          <p:cNvSpPr/>
          <p:nvPr/>
        </p:nvSpPr>
        <p:spPr>
          <a:xfrm>
            <a:off x="5154173" y="3252788"/>
            <a:ext cx="784189"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CloudSearch</a:t>
            </a:r>
          </a:p>
        </p:txBody>
      </p:sp>
      <p:sp>
        <p:nvSpPr>
          <p:cNvPr id="51" name="Rectangle 50"/>
          <p:cNvSpPr/>
          <p:nvPr/>
        </p:nvSpPr>
        <p:spPr>
          <a:xfrm>
            <a:off x="5154173" y="2546136"/>
            <a:ext cx="808235"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Storage</a:t>
            </a:r>
          </a:p>
          <a:p>
            <a:pPr>
              <a:lnSpc>
                <a:spcPct val="50000"/>
              </a:lnSpc>
            </a:pPr>
            <a:endParaRPr lang="en-US" sz="900" b="1" dirty="0" smtClean="0">
              <a:solidFill>
                <a:srgbClr val="8A8C8E"/>
              </a:solidFill>
              <a:cs typeface="Arial"/>
            </a:endParaRPr>
          </a:p>
          <a:p>
            <a:pPr>
              <a:lnSpc>
                <a:spcPct val="50000"/>
              </a:lnSpc>
            </a:pPr>
            <a:r>
              <a:rPr lang="en-US" sz="900" b="1" dirty="0" smtClean="0">
                <a:solidFill>
                  <a:srgbClr val="8A8C8E"/>
                </a:solidFill>
                <a:cs typeface="Arial"/>
              </a:rPr>
              <a:t>Gateway</a:t>
            </a:r>
          </a:p>
        </p:txBody>
      </p:sp>
      <p:sp>
        <p:nvSpPr>
          <p:cNvPr id="52" name="Rectangle 51"/>
          <p:cNvSpPr/>
          <p:nvPr/>
        </p:nvSpPr>
        <p:spPr>
          <a:xfrm>
            <a:off x="6517750" y="3702674"/>
            <a:ext cx="676788"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CloudTrail</a:t>
            </a:r>
          </a:p>
        </p:txBody>
      </p:sp>
      <p:sp>
        <p:nvSpPr>
          <p:cNvPr id="53" name="Rectangle 52"/>
          <p:cNvSpPr/>
          <p:nvPr/>
        </p:nvSpPr>
        <p:spPr>
          <a:xfrm>
            <a:off x="6517750" y="3028845"/>
            <a:ext cx="689612"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CloudHSM</a:t>
            </a:r>
          </a:p>
        </p:txBody>
      </p:sp>
      <p:sp>
        <p:nvSpPr>
          <p:cNvPr id="54" name="Rectangle 53"/>
          <p:cNvSpPr/>
          <p:nvPr/>
        </p:nvSpPr>
        <p:spPr>
          <a:xfrm>
            <a:off x="6517750" y="4053753"/>
            <a:ext cx="776175"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WorkSpaces</a:t>
            </a:r>
          </a:p>
        </p:txBody>
      </p:sp>
      <p:sp>
        <p:nvSpPr>
          <p:cNvPr id="55" name="Rectangle 54"/>
          <p:cNvSpPr/>
          <p:nvPr/>
        </p:nvSpPr>
        <p:spPr>
          <a:xfrm>
            <a:off x="6517750" y="4404833"/>
            <a:ext cx="938077"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Kinesis</a:t>
            </a:r>
          </a:p>
        </p:txBody>
      </p:sp>
      <p:sp>
        <p:nvSpPr>
          <p:cNvPr id="56" name="Rectangle 55"/>
          <p:cNvSpPr/>
          <p:nvPr/>
        </p:nvSpPr>
        <p:spPr>
          <a:xfrm>
            <a:off x="6517750" y="2493516"/>
            <a:ext cx="910827"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Elastic</a:t>
            </a:r>
          </a:p>
          <a:p>
            <a:pPr>
              <a:lnSpc>
                <a:spcPct val="50000"/>
              </a:lnSpc>
            </a:pPr>
            <a:endParaRPr lang="en-US" sz="900" b="1" dirty="0" smtClean="0">
              <a:solidFill>
                <a:srgbClr val="8A8C8E"/>
              </a:solidFill>
              <a:cs typeface="Arial"/>
            </a:endParaRPr>
          </a:p>
          <a:p>
            <a:pPr>
              <a:lnSpc>
                <a:spcPct val="50000"/>
              </a:lnSpc>
            </a:pPr>
            <a:r>
              <a:rPr lang="en-US" sz="900" b="1" dirty="0" smtClean="0">
                <a:solidFill>
                  <a:srgbClr val="8A8C8E"/>
                </a:solidFill>
                <a:cs typeface="Arial"/>
              </a:rPr>
              <a:t>Transcoder</a:t>
            </a:r>
          </a:p>
        </p:txBody>
      </p:sp>
      <p:sp>
        <p:nvSpPr>
          <p:cNvPr id="57" name="Rectangle 56"/>
          <p:cNvSpPr/>
          <p:nvPr/>
        </p:nvSpPr>
        <p:spPr>
          <a:xfrm>
            <a:off x="6517750" y="3379924"/>
            <a:ext cx="726481"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AppStream</a:t>
            </a:r>
          </a:p>
        </p:txBody>
      </p:sp>
      <p:sp>
        <p:nvSpPr>
          <p:cNvPr id="58" name="Rectangle 57"/>
          <p:cNvSpPr/>
          <p:nvPr/>
        </p:nvSpPr>
        <p:spPr>
          <a:xfrm>
            <a:off x="6514466" y="2816503"/>
            <a:ext cx="938077"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AWS OpsWorks</a:t>
            </a:r>
          </a:p>
        </p:txBody>
      </p:sp>
      <p:sp>
        <p:nvSpPr>
          <p:cNvPr id="59" name="Rectangle 58"/>
          <p:cNvSpPr/>
          <p:nvPr/>
        </p:nvSpPr>
        <p:spPr>
          <a:xfrm>
            <a:off x="5154173" y="4250594"/>
            <a:ext cx="692818"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AWS Data </a:t>
            </a:r>
          </a:p>
          <a:p>
            <a:pPr>
              <a:lnSpc>
                <a:spcPct val="50000"/>
              </a:lnSpc>
            </a:pPr>
            <a:endParaRPr lang="en-US" sz="900" b="1" dirty="0">
              <a:solidFill>
                <a:srgbClr val="8A8C8E"/>
              </a:solidFill>
              <a:cs typeface="Arial"/>
            </a:endParaRPr>
          </a:p>
          <a:p>
            <a:pPr>
              <a:lnSpc>
                <a:spcPct val="50000"/>
              </a:lnSpc>
            </a:pPr>
            <a:r>
              <a:rPr lang="en-US" sz="900" b="1" dirty="0" smtClean="0">
                <a:solidFill>
                  <a:srgbClr val="8A8C8E"/>
                </a:solidFill>
                <a:cs typeface="Arial"/>
              </a:rPr>
              <a:t>Pipeline</a:t>
            </a:r>
          </a:p>
        </p:txBody>
      </p:sp>
      <p:sp>
        <p:nvSpPr>
          <p:cNvPr id="60" name="TextBox 59"/>
          <p:cNvSpPr txBox="1"/>
          <p:nvPr/>
        </p:nvSpPr>
        <p:spPr>
          <a:xfrm>
            <a:off x="264798" y="234118"/>
            <a:ext cx="6215971" cy="464743"/>
          </a:xfrm>
          <a:prstGeom prst="rect">
            <a:avLst/>
          </a:prstGeom>
          <a:noFill/>
        </p:spPr>
        <p:txBody>
          <a:bodyPr wrap="square" rtlCol="0">
            <a:spAutoFit/>
          </a:bodyPr>
          <a:lstStyle/>
          <a:p>
            <a:pPr>
              <a:lnSpc>
                <a:spcPct val="110000"/>
              </a:lnSpc>
            </a:pPr>
            <a:r>
              <a:rPr lang="en-US" sz="2200" b="1" dirty="0" smtClean="0">
                <a:solidFill>
                  <a:srgbClr val="636466"/>
                </a:solidFill>
                <a:cs typeface="Arial"/>
              </a:rPr>
              <a:t>AWS Rapid Pace of Innovation</a:t>
            </a:r>
          </a:p>
        </p:txBody>
      </p:sp>
      <p:sp>
        <p:nvSpPr>
          <p:cNvPr id="63" name="Rectangle 62"/>
          <p:cNvSpPr/>
          <p:nvPr/>
        </p:nvSpPr>
        <p:spPr>
          <a:xfrm rot="19422902">
            <a:off x="518357" y="3427766"/>
            <a:ext cx="580876" cy="369332"/>
          </a:xfrm>
          <a:prstGeom prst="rect">
            <a:avLst/>
          </a:prstGeom>
        </p:spPr>
        <p:txBody>
          <a:bodyPr wrap="square">
            <a:spAutoFit/>
          </a:bodyPr>
          <a:lstStyle/>
          <a:p>
            <a:r>
              <a:rPr lang="en-US" b="1" dirty="0" smtClean="0">
                <a:solidFill>
                  <a:srgbClr val="FAA634"/>
                </a:solidFill>
                <a:cs typeface="Arial"/>
              </a:rPr>
              <a:t>+24</a:t>
            </a:r>
            <a:endParaRPr lang="en-US" b="1" dirty="0">
              <a:solidFill>
                <a:srgbClr val="FAA634"/>
              </a:solidFill>
              <a:cs typeface="Arial"/>
            </a:endParaRPr>
          </a:p>
        </p:txBody>
      </p:sp>
      <p:sp>
        <p:nvSpPr>
          <p:cNvPr id="64" name="Rectangle 63"/>
          <p:cNvSpPr/>
          <p:nvPr/>
        </p:nvSpPr>
        <p:spPr>
          <a:xfrm rot="19458715">
            <a:off x="1593838" y="2800277"/>
            <a:ext cx="597229" cy="369332"/>
          </a:xfrm>
          <a:prstGeom prst="rect">
            <a:avLst/>
          </a:prstGeom>
        </p:spPr>
        <p:txBody>
          <a:bodyPr wrap="square">
            <a:spAutoFit/>
          </a:bodyPr>
          <a:lstStyle/>
          <a:p>
            <a:r>
              <a:rPr lang="en-US" b="1" dirty="0" smtClean="0">
                <a:solidFill>
                  <a:srgbClr val="FAA634"/>
                </a:solidFill>
                <a:cs typeface="Arial"/>
              </a:rPr>
              <a:t>+48</a:t>
            </a:r>
            <a:endParaRPr lang="en-US" b="1" dirty="0">
              <a:solidFill>
                <a:srgbClr val="FAA634"/>
              </a:solidFill>
              <a:cs typeface="Arial"/>
            </a:endParaRPr>
          </a:p>
        </p:txBody>
      </p:sp>
      <p:sp>
        <p:nvSpPr>
          <p:cNvPr id="65" name="Rectangle 64"/>
          <p:cNvSpPr/>
          <p:nvPr/>
        </p:nvSpPr>
        <p:spPr>
          <a:xfrm rot="19416120">
            <a:off x="2678088" y="2141673"/>
            <a:ext cx="594998" cy="369332"/>
          </a:xfrm>
          <a:prstGeom prst="rect">
            <a:avLst/>
          </a:prstGeom>
        </p:spPr>
        <p:txBody>
          <a:bodyPr wrap="square">
            <a:spAutoFit/>
          </a:bodyPr>
          <a:lstStyle/>
          <a:p>
            <a:r>
              <a:rPr lang="en-US" b="1" dirty="0" smtClean="0">
                <a:solidFill>
                  <a:srgbClr val="FAA634"/>
                </a:solidFill>
                <a:cs typeface="Arial"/>
              </a:rPr>
              <a:t>+61</a:t>
            </a:r>
            <a:endParaRPr lang="en-US" b="1" dirty="0">
              <a:solidFill>
                <a:srgbClr val="FAA634"/>
              </a:solidFill>
              <a:cs typeface="Arial"/>
            </a:endParaRPr>
          </a:p>
        </p:txBody>
      </p:sp>
      <p:sp>
        <p:nvSpPr>
          <p:cNvPr id="66" name="Rectangle 65"/>
          <p:cNvSpPr/>
          <p:nvPr/>
        </p:nvSpPr>
        <p:spPr>
          <a:xfrm rot="19465006">
            <a:off x="3834650" y="1769825"/>
            <a:ext cx="668868" cy="369332"/>
          </a:xfrm>
          <a:prstGeom prst="rect">
            <a:avLst/>
          </a:prstGeom>
        </p:spPr>
        <p:txBody>
          <a:bodyPr wrap="square">
            <a:spAutoFit/>
          </a:bodyPr>
          <a:lstStyle/>
          <a:p>
            <a:r>
              <a:rPr lang="en-US" b="1" dirty="0" smtClean="0">
                <a:solidFill>
                  <a:srgbClr val="FAA634"/>
                </a:solidFill>
                <a:cs typeface="Arial"/>
              </a:rPr>
              <a:t>+82</a:t>
            </a:r>
            <a:endParaRPr lang="en-US" b="1" dirty="0">
              <a:solidFill>
                <a:srgbClr val="FAA634"/>
              </a:solidFill>
              <a:cs typeface="Arial"/>
            </a:endParaRPr>
          </a:p>
        </p:txBody>
      </p:sp>
      <p:sp>
        <p:nvSpPr>
          <p:cNvPr id="67" name="Rectangle 66"/>
          <p:cNvSpPr/>
          <p:nvPr/>
        </p:nvSpPr>
        <p:spPr>
          <a:xfrm rot="19471900">
            <a:off x="4973600" y="819325"/>
            <a:ext cx="733703" cy="369332"/>
          </a:xfrm>
          <a:prstGeom prst="rect">
            <a:avLst/>
          </a:prstGeom>
        </p:spPr>
        <p:txBody>
          <a:bodyPr wrap="square">
            <a:spAutoFit/>
          </a:bodyPr>
          <a:lstStyle/>
          <a:p>
            <a:r>
              <a:rPr lang="en-US" b="1" dirty="0" smtClean="0">
                <a:solidFill>
                  <a:srgbClr val="FAA634"/>
                </a:solidFill>
                <a:cs typeface="Arial"/>
              </a:rPr>
              <a:t>+159</a:t>
            </a:r>
            <a:endParaRPr lang="en-US" b="1" dirty="0">
              <a:solidFill>
                <a:srgbClr val="FAA634"/>
              </a:solidFill>
              <a:cs typeface="Arial"/>
            </a:endParaRPr>
          </a:p>
        </p:txBody>
      </p:sp>
      <p:sp>
        <p:nvSpPr>
          <p:cNvPr id="68" name="Rectangle 67"/>
          <p:cNvSpPr/>
          <p:nvPr/>
        </p:nvSpPr>
        <p:spPr>
          <a:xfrm rot="19428117">
            <a:off x="6364336" y="169713"/>
            <a:ext cx="896630" cy="369332"/>
          </a:xfrm>
          <a:prstGeom prst="rect">
            <a:avLst/>
          </a:prstGeom>
        </p:spPr>
        <p:txBody>
          <a:bodyPr wrap="square">
            <a:spAutoFit/>
          </a:bodyPr>
          <a:lstStyle/>
          <a:p>
            <a:r>
              <a:rPr lang="en-US" b="1" dirty="0" smtClean="0">
                <a:solidFill>
                  <a:srgbClr val="FAA634"/>
                </a:solidFill>
                <a:cs typeface="Arial"/>
              </a:rPr>
              <a:t>+280</a:t>
            </a:r>
            <a:endParaRPr lang="en-US" b="1" dirty="0">
              <a:solidFill>
                <a:srgbClr val="FAA634"/>
              </a:solidFill>
              <a:cs typeface="Arial"/>
            </a:endParaRPr>
          </a:p>
        </p:txBody>
      </p:sp>
      <p:sp>
        <p:nvSpPr>
          <p:cNvPr id="69" name="TextBox 68"/>
          <p:cNvSpPr txBox="1"/>
          <p:nvPr/>
        </p:nvSpPr>
        <p:spPr>
          <a:xfrm>
            <a:off x="6407706" y="4594781"/>
            <a:ext cx="471146" cy="234128"/>
          </a:xfrm>
          <a:prstGeom prst="rect">
            <a:avLst/>
          </a:prstGeom>
          <a:noFill/>
          <a:ln>
            <a:noFill/>
          </a:ln>
        </p:spPr>
        <p:txBody>
          <a:bodyPr wrap="square" rtlCol="0">
            <a:spAutoFit/>
          </a:bodyPr>
          <a:lstStyle/>
          <a:p>
            <a:r>
              <a:rPr lang="en-US" sz="900" b="1" dirty="0" smtClean="0">
                <a:solidFill>
                  <a:srgbClr val="8A8C8E"/>
                </a:solidFill>
                <a:cs typeface="Arial"/>
              </a:rPr>
              <a:t>2013</a:t>
            </a:r>
          </a:p>
        </p:txBody>
      </p:sp>
      <p:sp>
        <p:nvSpPr>
          <p:cNvPr id="70" name="TextBox 69"/>
          <p:cNvSpPr txBox="1"/>
          <p:nvPr/>
        </p:nvSpPr>
        <p:spPr>
          <a:xfrm>
            <a:off x="5010595" y="4589946"/>
            <a:ext cx="453638" cy="230832"/>
          </a:xfrm>
          <a:prstGeom prst="rect">
            <a:avLst/>
          </a:prstGeom>
          <a:noFill/>
          <a:ln>
            <a:noFill/>
          </a:ln>
        </p:spPr>
        <p:txBody>
          <a:bodyPr wrap="square" rtlCol="0">
            <a:spAutoFit/>
          </a:bodyPr>
          <a:lstStyle/>
          <a:p>
            <a:r>
              <a:rPr lang="en-US" sz="900" b="1" dirty="0" smtClean="0">
                <a:solidFill>
                  <a:srgbClr val="8A8C8E"/>
                </a:solidFill>
                <a:cs typeface="Arial"/>
              </a:rPr>
              <a:t>2012</a:t>
            </a:r>
          </a:p>
        </p:txBody>
      </p:sp>
      <p:sp>
        <p:nvSpPr>
          <p:cNvPr id="72" name="TextBox 71"/>
          <p:cNvSpPr txBox="1"/>
          <p:nvPr/>
        </p:nvSpPr>
        <p:spPr>
          <a:xfrm>
            <a:off x="273125" y="789703"/>
            <a:ext cx="4591590" cy="1246495"/>
          </a:xfrm>
          <a:prstGeom prst="rect">
            <a:avLst/>
          </a:prstGeom>
          <a:noFill/>
        </p:spPr>
        <p:txBody>
          <a:bodyPr wrap="square" rtlCol="0">
            <a:spAutoFit/>
          </a:bodyPr>
          <a:lstStyle/>
          <a:p>
            <a:r>
              <a:rPr lang="en-US" sz="1500" b="1" dirty="0" smtClean="0">
                <a:solidFill>
                  <a:srgbClr val="636466"/>
                </a:solidFill>
                <a:cs typeface="Arial"/>
              </a:rPr>
              <a:t>Since inception AWS has:</a:t>
            </a:r>
            <a:endParaRPr lang="en-US" sz="1500" b="1" dirty="0">
              <a:solidFill>
                <a:srgbClr val="636466"/>
              </a:solidFill>
              <a:cs typeface="Arial"/>
            </a:endParaRPr>
          </a:p>
          <a:p>
            <a:pPr marL="285750" lvl="0" indent="-285750">
              <a:buFont typeface="Arial" panose="020B0604020202020204" pitchFamily="34" charset="0"/>
              <a:buChar char="•"/>
            </a:pPr>
            <a:r>
              <a:rPr lang="en-US" sz="1500" b="1" dirty="0">
                <a:solidFill>
                  <a:srgbClr val="636466"/>
                </a:solidFill>
                <a:cs typeface="Arial"/>
              </a:rPr>
              <a:t>Released </a:t>
            </a:r>
            <a:r>
              <a:rPr lang="en-US" sz="1500" b="1" dirty="0" smtClean="0">
                <a:solidFill>
                  <a:srgbClr val="636466"/>
                </a:solidFill>
                <a:cs typeface="Arial"/>
              </a:rPr>
              <a:t>896 </a:t>
            </a:r>
            <a:r>
              <a:rPr lang="en-US" sz="1500" b="1" dirty="0">
                <a:solidFill>
                  <a:srgbClr val="636466"/>
                </a:solidFill>
                <a:cs typeface="Arial"/>
              </a:rPr>
              <a:t>new services and features </a:t>
            </a:r>
          </a:p>
          <a:p>
            <a:pPr marL="285750" lvl="0" indent="-285750">
              <a:buFont typeface="Arial" panose="020B0604020202020204" pitchFamily="34" charset="0"/>
              <a:buChar char="•"/>
            </a:pPr>
            <a:r>
              <a:rPr lang="en-US" sz="1500" b="1" dirty="0" smtClean="0">
                <a:solidFill>
                  <a:srgbClr val="636466"/>
                </a:solidFill>
                <a:cs typeface="Arial"/>
              </a:rPr>
              <a:t>Introduced over 35 </a:t>
            </a:r>
            <a:r>
              <a:rPr lang="en-US" sz="1500" b="1" dirty="0">
                <a:solidFill>
                  <a:srgbClr val="636466"/>
                </a:solidFill>
                <a:cs typeface="Arial"/>
              </a:rPr>
              <a:t>major new services</a:t>
            </a:r>
          </a:p>
          <a:p>
            <a:pPr marL="285750" lvl="0" indent="-285750">
              <a:buFont typeface="Arial" panose="020B0604020202020204" pitchFamily="34" charset="0"/>
              <a:buChar char="•"/>
            </a:pPr>
            <a:r>
              <a:rPr lang="en-US" sz="1500" b="1" dirty="0">
                <a:solidFill>
                  <a:srgbClr val="636466"/>
                </a:solidFill>
                <a:cs typeface="Arial"/>
              </a:rPr>
              <a:t>Announced </a:t>
            </a:r>
            <a:r>
              <a:rPr lang="en-US" sz="1500" b="1" dirty="0" smtClean="0">
                <a:solidFill>
                  <a:srgbClr val="636466"/>
                </a:solidFill>
                <a:cs typeface="Arial"/>
              </a:rPr>
              <a:t>44 price </a:t>
            </a:r>
            <a:r>
              <a:rPr lang="en-US" sz="1500" b="1" dirty="0">
                <a:solidFill>
                  <a:srgbClr val="636466"/>
                </a:solidFill>
                <a:cs typeface="Arial"/>
              </a:rPr>
              <a:t>r</a:t>
            </a:r>
            <a:r>
              <a:rPr lang="en-US" sz="1500" b="1" dirty="0" smtClean="0">
                <a:solidFill>
                  <a:srgbClr val="636466"/>
                </a:solidFill>
                <a:cs typeface="Arial"/>
              </a:rPr>
              <a:t>eductions</a:t>
            </a:r>
            <a:endParaRPr lang="en-US" sz="1500" b="1" dirty="0">
              <a:solidFill>
                <a:srgbClr val="636466"/>
              </a:solidFill>
              <a:cs typeface="Arial"/>
            </a:endParaRPr>
          </a:p>
          <a:p>
            <a:endParaRPr lang="en-US" sz="1500" dirty="0"/>
          </a:p>
        </p:txBody>
      </p:sp>
      <p:cxnSp>
        <p:nvCxnSpPr>
          <p:cNvPr id="73" name="Straight Connector 72"/>
          <p:cNvCxnSpPr/>
          <p:nvPr/>
        </p:nvCxnSpPr>
        <p:spPr>
          <a:xfrm flipV="1">
            <a:off x="7884285" y="2627588"/>
            <a:ext cx="487222" cy="353288"/>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7889152" y="2980876"/>
            <a:ext cx="0" cy="1618617"/>
          </a:xfrm>
          <a:prstGeom prst="line">
            <a:avLst/>
          </a:prstGeom>
          <a:ln w="19050">
            <a:solidFill>
              <a:srgbClr val="8A8C8E"/>
            </a:solidFill>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rot="19428117">
            <a:off x="7656604" y="2404711"/>
            <a:ext cx="896630" cy="369332"/>
          </a:xfrm>
          <a:prstGeom prst="rect">
            <a:avLst/>
          </a:prstGeom>
        </p:spPr>
        <p:txBody>
          <a:bodyPr wrap="square">
            <a:spAutoFit/>
          </a:bodyPr>
          <a:lstStyle/>
          <a:p>
            <a:r>
              <a:rPr lang="en-US" b="1" dirty="0" smtClean="0">
                <a:solidFill>
                  <a:srgbClr val="FAA634"/>
                </a:solidFill>
                <a:cs typeface="Arial"/>
              </a:rPr>
              <a:t>+239</a:t>
            </a:r>
            <a:endParaRPr lang="en-US" b="1" dirty="0">
              <a:solidFill>
                <a:srgbClr val="FAA634"/>
              </a:solidFill>
              <a:cs typeface="Arial"/>
            </a:endParaRPr>
          </a:p>
        </p:txBody>
      </p:sp>
      <p:sp>
        <p:nvSpPr>
          <p:cNvPr id="84" name="TextBox 83"/>
          <p:cNvSpPr txBox="1"/>
          <p:nvPr/>
        </p:nvSpPr>
        <p:spPr>
          <a:xfrm>
            <a:off x="7759409" y="4579399"/>
            <a:ext cx="471146" cy="234128"/>
          </a:xfrm>
          <a:prstGeom prst="rect">
            <a:avLst/>
          </a:prstGeom>
          <a:noFill/>
          <a:ln>
            <a:noFill/>
          </a:ln>
        </p:spPr>
        <p:txBody>
          <a:bodyPr wrap="square" rtlCol="0">
            <a:spAutoFit/>
          </a:bodyPr>
          <a:lstStyle/>
          <a:p>
            <a:r>
              <a:rPr lang="en-US" sz="900" b="1" dirty="0" smtClean="0">
                <a:solidFill>
                  <a:srgbClr val="8A8C8E"/>
                </a:solidFill>
                <a:cs typeface="Arial"/>
              </a:rPr>
              <a:t>2014</a:t>
            </a:r>
          </a:p>
        </p:txBody>
      </p:sp>
      <p:sp>
        <p:nvSpPr>
          <p:cNvPr id="85" name="Rectangle 84"/>
          <p:cNvSpPr/>
          <p:nvPr/>
        </p:nvSpPr>
        <p:spPr>
          <a:xfrm>
            <a:off x="7921712" y="4948290"/>
            <a:ext cx="883575" cy="138499"/>
          </a:xfrm>
          <a:prstGeom prst="rect">
            <a:avLst/>
          </a:prstGeom>
        </p:spPr>
        <p:txBody>
          <a:bodyPr wrap="none">
            <a:spAutoFit/>
          </a:bodyPr>
          <a:lstStyle/>
          <a:p>
            <a:pPr>
              <a:lnSpc>
                <a:spcPct val="50000"/>
              </a:lnSpc>
            </a:pPr>
            <a:r>
              <a:rPr lang="en-US" sz="600" dirty="0">
                <a:solidFill>
                  <a:srgbClr val="636466"/>
                </a:solidFill>
                <a:latin typeface="Arial"/>
                <a:cs typeface="Arial"/>
              </a:rPr>
              <a:t>*as of </a:t>
            </a:r>
            <a:r>
              <a:rPr lang="en-US" sz="600" dirty="0" smtClean="0">
                <a:solidFill>
                  <a:srgbClr val="636466"/>
                </a:solidFill>
                <a:latin typeface="Arial"/>
                <a:cs typeface="Arial"/>
              </a:rPr>
              <a:t>July 12,  2014</a:t>
            </a:r>
            <a:endParaRPr lang="en-US" sz="600" dirty="0">
              <a:solidFill>
                <a:srgbClr val="636466"/>
              </a:solidFill>
              <a:latin typeface="Arial"/>
              <a:cs typeface="Arial"/>
            </a:endParaRPr>
          </a:p>
        </p:txBody>
      </p:sp>
      <p:sp>
        <p:nvSpPr>
          <p:cNvPr id="71" name="Rectangle 70"/>
          <p:cNvSpPr/>
          <p:nvPr/>
        </p:nvSpPr>
        <p:spPr>
          <a:xfrm>
            <a:off x="601717" y="4262136"/>
            <a:ext cx="721672"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a:t>
            </a:r>
          </a:p>
          <a:p>
            <a:pPr>
              <a:lnSpc>
                <a:spcPct val="50000"/>
              </a:lnSpc>
            </a:pPr>
            <a:endParaRPr lang="en-US" sz="900" b="1" dirty="0" smtClean="0">
              <a:solidFill>
                <a:srgbClr val="8A8C8E"/>
              </a:solidFill>
              <a:cs typeface="Arial"/>
            </a:endParaRPr>
          </a:p>
          <a:p>
            <a:pPr>
              <a:lnSpc>
                <a:spcPct val="50000"/>
              </a:lnSpc>
            </a:pPr>
            <a:r>
              <a:rPr lang="en-US" sz="900" b="1" dirty="0" err="1" smtClean="0">
                <a:solidFill>
                  <a:srgbClr val="8A8C8E"/>
                </a:solidFill>
                <a:cs typeface="Arial"/>
              </a:rPr>
              <a:t>CloudFront</a:t>
            </a:r>
            <a:endParaRPr lang="en-US" sz="900" b="1" dirty="0" smtClean="0">
              <a:solidFill>
                <a:srgbClr val="8A8C8E"/>
              </a:solidFill>
              <a:cs typeface="Arial"/>
            </a:endParaRPr>
          </a:p>
        </p:txBody>
      </p:sp>
      <p:sp>
        <p:nvSpPr>
          <p:cNvPr id="62" name="Rectangle 61"/>
          <p:cNvSpPr/>
          <p:nvPr/>
        </p:nvSpPr>
        <p:spPr>
          <a:xfrm>
            <a:off x="7884285" y="3021838"/>
            <a:ext cx="976549" cy="161583"/>
          </a:xfrm>
          <a:prstGeom prst="rect">
            <a:avLst/>
          </a:prstGeom>
          <a:ln>
            <a:noFill/>
          </a:ln>
        </p:spPr>
        <p:txBody>
          <a:bodyPr wrap="none">
            <a:spAutoFit/>
          </a:bodyPr>
          <a:lstStyle/>
          <a:p>
            <a:pPr>
              <a:lnSpc>
                <a:spcPct val="50000"/>
              </a:lnSpc>
            </a:pPr>
            <a:r>
              <a:rPr lang="en-US" sz="900" b="1" dirty="0" smtClean="0">
                <a:solidFill>
                  <a:srgbClr val="8A8C8E"/>
                </a:solidFill>
                <a:cs typeface="Arial"/>
              </a:rPr>
              <a:t>Amazon </a:t>
            </a:r>
            <a:r>
              <a:rPr lang="en-US" sz="900" b="1" dirty="0" err="1" smtClean="0">
                <a:solidFill>
                  <a:srgbClr val="8A8C8E"/>
                </a:solidFill>
                <a:cs typeface="Arial"/>
              </a:rPr>
              <a:t>Cognito</a:t>
            </a:r>
            <a:endParaRPr lang="en-US" sz="900" b="1" dirty="0" smtClean="0">
              <a:solidFill>
                <a:srgbClr val="8A8C8E"/>
              </a:solidFill>
              <a:cs typeface="Arial"/>
            </a:endParaRPr>
          </a:p>
        </p:txBody>
      </p:sp>
      <p:sp>
        <p:nvSpPr>
          <p:cNvPr id="75" name="Rectangle 74"/>
          <p:cNvSpPr/>
          <p:nvPr/>
        </p:nvSpPr>
        <p:spPr>
          <a:xfrm>
            <a:off x="7887278" y="3546103"/>
            <a:ext cx="1108216" cy="161583"/>
          </a:xfrm>
          <a:prstGeom prst="rect">
            <a:avLst/>
          </a:prstGeom>
          <a:ln>
            <a:noFill/>
          </a:ln>
        </p:spPr>
        <p:txBody>
          <a:bodyPr wrap="square">
            <a:spAutoFit/>
          </a:bodyPr>
          <a:lstStyle/>
          <a:p>
            <a:pPr>
              <a:lnSpc>
                <a:spcPct val="50000"/>
              </a:lnSpc>
            </a:pPr>
            <a:r>
              <a:rPr lang="en-US" sz="900" b="1" dirty="0" smtClean="0">
                <a:solidFill>
                  <a:srgbClr val="8A8C8E"/>
                </a:solidFill>
                <a:cs typeface="Arial"/>
              </a:rPr>
              <a:t>Amazon </a:t>
            </a:r>
            <a:r>
              <a:rPr lang="en-US" sz="900" b="1" dirty="0" err="1" smtClean="0">
                <a:solidFill>
                  <a:srgbClr val="8A8C8E"/>
                </a:solidFill>
                <a:cs typeface="Arial"/>
              </a:rPr>
              <a:t>Zocalo</a:t>
            </a:r>
            <a:endParaRPr lang="en-US" sz="900" b="1" dirty="0" smtClean="0">
              <a:solidFill>
                <a:srgbClr val="8A8C8E"/>
              </a:solidFill>
              <a:cs typeface="Arial"/>
            </a:endParaRPr>
          </a:p>
        </p:txBody>
      </p:sp>
      <p:sp>
        <p:nvSpPr>
          <p:cNvPr id="77" name="Rectangle 76"/>
          <p:cNvSpPr/>
          <p:nvPr/>
        </p:nvSpPr>
        <p:spPr>
          <a:xfrm>
            <a:off x="7892525" y="3223416"/>
            <a:ext cx="946093" cy="300082"/>
          </a:xfrm>
          <a:prstGeom prst="rect">
            <a:avLst/>
          </a:prstGeom>
          <a:ln>
            <a:noFill/>
          </a:ln>
        </p:spPr>
        <p:txBody>
          <a:bodyPr wrap="none">
            <a:spAutoFit/>
          </a:bodyPr>
          <a:lstStyle/>
          <a:p>
            <a:pPr>
              <a:lnSpc>
                <a:spcPct val="50000"/>
              </a:lnSpc>
            </a:pPr>
            <a:r>
              <a:rPr lang="en-US" sz="900" b="1" dirty="0" smtClean="0">
                <a:solidFill>
                  <a:srgbClr val="8A8C8E"/>
                </a:solidFill>
                <a:cs typeface="Arial"/>
              </a:rPr>
              <a:t>Amazon Mobile</a:t>
            </a:r>
          </a:p>
          <a:p>
            <a:pPr>
              <a:lnSpc>
                <a:spcPct val="50000"/>
              </a:lnSpc>
            </a:pPr>
            <a:endParaRPr lang="en-US" sz="900" b="1" dirty="0" smtClean="0">
              <a:solidFill>
                <a:srgbClr val="8A8C8E"/>
              </a:solidFill>
              <a:cs typeface="Arial"/>
            </a:endParaRPr>
          </a:p>
          <a:p>
            <a:pPr>
              <a:lnSpc>
                <a:spcPct val="50000"/>
              </a:lnSpc>
            </a:pPr>
            <a:r>
              <a:rPr lang="en-US" sz="900" b="1" dirty="0" smtClean="0">
                <a:solidFill>
                  <a:srgbClr val="8A8C8E"/>
                </a:solidFill>
                <a:cs typeface="Arial"/>
              </a:rPr>
              <a:t>Analytics</a:t>
            </a:r>
          </a:p>
        </p:txBody>
      </p:sp>
    </p:spTree>
    <p:extLst>
      <p:ext uri="{BB962C8B-B14F-4D97-AF65-F5344CB8AC3E}">
        <p14:creationId xmlns:p14="http://schemas.microsoft.com/office/powerpoint/2010/main" val="4138088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002" y="195551"/>
            <a:ext cx="6157609" cy="407226"/>
          </a:xfrm>
        </p:spPr>
        <p:txBody>
          <a:bodyPr>
            <a:noAutofit/>
          </a:bodyPr>
          <a:lstStyle/>
          <a:p>
            <a:r>
              <a:rPr lang="en-US" sz="2000" b="1" dirty="0" smtClean="0">
                <a:solidFill>
                  <a:schemeClr val="accent6">
                    <a:lumMod val="75000"/>
                  </a:schemeClr>
                </a:solidFill>
                <a:latin typeface="+mj-lt"/>
              </a:rPr>
              <a:t>Strategy 2: Build New Apps in the Cloud</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3"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6"/>
          <p:cNvSpPr>
            <a:spLocks/>
          </p:cNvSpPr>
          <p:nvPr/>
        </p:nvSpPr>
        <p:spPr bwMode="auto">
          <a:xfrm>
            <a:off x="7028175" y="1571814"/>
            <a:ext cx="2078477" cy="189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spcAft>
                <a:spcPts val="1200"/>
              </a:spcAft>
            </a:pPr>
            <a:r>
              <a:rPr lang="en-US" sz="1600" b="1" dirty="0">
                <a:solidFill>
                  <a:schemeClr val="accent5">
                    <a:lumMod val="50000"/>
                  </a:schemeClr>
                </a:solidFill>
                <a:ea typeface="ＭＳ Ｐゴシック" charset="0"/>
                <a:cs typeface="Arial" charset="0"/>
                <a:sym typeface="Arial" charset="0"/>
              </a:rPr>
              <a:t>Faster to </a:t>
            </a:r>
            <a:r>
              <a:rPr lang="en-US" sz="1600" b="1" dirty="0" smtClean="0">
                <a:solidFill>
                  <a:schemeClr val="accent5">
                    <a:lumMod val="50000"/>
                  </a:schemeClr>
                </a:solidFill>
                <a:ea typeface="ＭＳ Ｐゴシック" charset="0"/>
                <a:cs typeface="Arial" charset="0"/>
                <a:sym typeface="Arial" charset="0"/>
              </a:rPr>
              <a:t>build</a:t>
            </a:r>
          </a:p>
          <a:p>
            <a:pPr algn="ctr">
              <a:lnSpc>
                <a:spcPct val="90000"/>
              </a:lnSpc>
              <a:spcAft>
                <a:spcPts val="1200"/>
              </a:spcAft>
            </a:pPr>
            <a:r>
              <a:rPr lang="en-US" sz="1600" b="1" dirty="0">
                <a:solidFill>
                  <a:schemeClr val="accent5">
                    <a:lumMod val="50000"/>
                  </a:schemeClr>
                </a:solidFill>
                <a:ea typeface="ＭＳ Ｐゴシック" charset="0"/>
                <a:cs typeface="Arial" charset="0"/>
                <a:sym typeface="Arial" charset="0"/>
              </a:rPr>
              <a:t>Easier to manage</a:t>
            </a:r>
          </a:p>
          <a:p>
            <a:pPr algn="ctr">
              <a:lnSpc>
                <a:spcPct val="90000"/>
              </a:lnSpc>
              <a:spcAft>
                <a:spcPts val="1200"/>
              </a:spcAft>
            </a:pPr>
            <a:r>
              <a:rPr lang="en-US" sz="1600" b="1" dirty="0" smtClean="0">
                <a:solidFill>
                  <a:schemeClr val="accent5">
                    <a:lumMod val="50000"/>
                  </a:schemeClr>
                </a:solidFill>
                <a:ea typeface="ＭＳ Ｐゴシック" charset="0"/>
                <a:cs typeface="Arial" charset="0"/>
                <a:sym typeface="Arial" charset="0"/>
              </a:rPr>
              <a:t>Less </a:t>
            </a:r>
            <a:r>
              <a:rPr lang="en-US" sz="1600" b="1" dirty="0">
                <a:solidFill>
                  <a:schemeClr val="accent5">
                    <a:lumMod val="50000"/>
                  </a:schemeClr>
                </a:solidFill>
                <a:ea typeface="ＭＳ Ｐゴシック" charset="0"/>
                <a:cs typeface="Arial" charset="0"/>
                <a:sym typeface="Arial" charset="0"/>
              </a:rPr>
              <a:t>expensive to </a:t>
            </a:r>
            <a:r>
              <a:rPr lang="en-US" sz="1600" b="1" dirty="0" smtClean="0">
                <a:solidFill>
                  <a:schemeClr val="accent5">
                    <a:lumMod val="50000"/>
                  </a:schemeClr>
                </a:solidFill>
                <a:ea typeface="ＭＳ Ｐゴシック" charset="0"/>
                <a:cs typeface="Arial" charset="0"/>
                <a:sym typeface="Arial" charset="0"/>
              </a:rPr>
              <a:t>run</a:t>
            </a:r>
          </a:p>
          <a:p>
            <a:pPr algn="ctr">
              <a:lnSpc>
                <a:spcPct val="90000"/>
              </a:lnSpc>
              <a:spcAft>
                <a:spcPts val="1200"/>
              </a:spcAft>
            </a:pPr>
            <a:r>
              <a:rPr lang="en-US" sz="1600" b="1" dirty="0" smtClean="0">
                <a:solidFill>
                  <a:schemeClr val="accent5">
                    <a:lumMod val="50000"/>
                  </a:schemeClr>
                </a:solidFill>
                <a:ea typeface="ＭＳ Ｐゴシック" charset="0"/>
                <a:cs typeface="Arial" charset="0"/>
                <a:sym typeface="Arial" charset="0"/>
              </a:rPr>
              <a:t>Distributed </a:t>
            </a:r>
            <a:r>
              <a:rPr lang="en-US" sz="1600" b="1" dirty="0">
                <a:solidFill>
                  <a:schemeClr val="accent5">
                    <a:lumMod val="50000"/>
                  </a:schemeClr>
                </a:solidFill>
                <a:ea typeface="ＭＳ Ｐゴシック" charset="0"/>
                <a:cs typeface="Arial" charset="0"/>
                <a:sym typeface="Arial" charset="0"/>
              </a:rPr>
              <a:t>architectures</a:t>
            </a:r>
            <a:br>
              <a:rPr lang="en-US" sz="1600" b="1" dirty="0">
                <a:solidFill>
                  <a:schemeClr val="accent5">
                    <a:lumMod val="50000"/>
                  </a:schemeClr>
                </a:solidFill>
                <a:ea typeface="ＭＳ Ｐゴシック" charset="0"/>
                <a:cs typeface="Arial" charset="0"/>
                <a:sym typeface="Arial" charset="0"/>
              </a:rPr>
            </a:br>
            <a:r>
              <a:rPr lang="en-US" sz="1600" b="1" dirty="0">
                <a:solidFill>
                  <a:schemeClr val="accent5">
                    <a:lumMod val="50000"/>
                  </a:schemeClr>
                </a:solidFill>
                <a:ea typeface="ＭＳ Ｐゴシック" charset="0"/>
                <a:cs typeface="Arial" charset="0"/>
                <a:sym typeface="Arial" charset="0"/>
              </a:rPr>
              <a:t>for high </a:t>
            </a:r>
            <a:r>
              <a:rPr lang="en-US" sz="1600" b="1" dirty="0" smtClean="0">
                <a:solidFill>
                  <a:schemeClr val="accent5">
                    <a:lumMod val="50000"/>
                  </a:schemeClr>
                </a:solidFill>
                <a:ea typeface="ＭＳ Ｐゴシック" charset="0"/>
                <a:cs typeface="Arial" charset="0"/>
                <a:sym typeface="Arial" charset="0"/>
              </a:rPr>
              <a:t>availability</a:t>
            </a:r>
            <a:endParaRPr lang="en-US" sz="1600" b="1" dirty="0">
              <a:solidFill>
                <a:schemeClr val="accent5">
                  <a:lumMod val="50000"/>
                </a:schemeClr>
              </a:solidFill>
              <a:ea typeface="ＭＳ Ｐゴシック" charset="0"/>
              <a:cs typeface="Arial" charset="0"/>
              <a:sym typeface="Arial" charset="0"/>
            </a:endParaRPr>
          </a:p>
        </p:txBody>
      </p:sp>
      <p:sp>
        <p:nvSpPr>
          <p:cNvPr id="37" name="Rectangle 14"/>
          <p:cNvSpPr>
            <a:spLocks/>
          </p:cNvSpPr>
          <p:nvPr/>
        </p:nvSpPr>
        <p:spPr bwMode="auto">
          <a:xfrm>
            <a:off x="6249987" y="2241550"/>
            <a:ext cx="2776721"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90000"/>
              </a:lnSpc>
            </a:pPr>
            <a:endParaRPr lang="en-US" sz="2000" dirty="0">
              <a:solidFill>
                <a:srgbClr val="FF9933"/>
              </a:solidFill>
              <a:latin typeface="Arial" charset="0"/>
              <a:ea typeface="ＭＳ Ｐゴシック" charset="0"/>
              <a:cs typeface="Arial" charset="0"/>
              <a:sym typeface="Arial" charset="0"/>
            </a:endParaRPr>
          </a:p>
        </p:txBody>
      </p:sp>
      <p:grpSp>
        <p:nvGrpSpPr>
          <p:cNvPr id="33" name="Group 6"/>
          <p:cNvGrpSpPr>
            <a:grpSpLocks/>
          </p:cNvGrpSpPr>
          <p:nvPr/>
        </p:nvGrpSpPr>
        <p:grpSpPr bwMode="auto">
          <a:xfrm>
            <a:off x="307975" y="1341231"/>
            <a:ext cx="6583363" cy="2373519"/>
            <a:chOff x="413772" y="192016"/>
            <a:chExt cx="29624873" cy="6329389"/>
          </a:xfrm>
        </p:grpSpPr>
        <p:grpSp>
          <p:nvGrpSpPr>
            <p:cNvPr id="34" name="Group 7"/>
            <p:cNvGrpSpPr>
              <a:grpSpLocks/>
            </p:cNvGrpSpPr>
            <p:nvPr/>
          </p:nvGrpSpPr>
          <p:grpSpPr bwMode="auto">
            <a:xfrm>
              <a:off x="413772" y="405001"/>
              <a:ext cx="3414684" cy="6059302"/>
              <a:chOff x="413772" y="0"/>
              <a:chExt cx="3414684" cy="6059302"/>
            </a:xfrm>
          </p:grpSpPr>
          <p:grpSp>
            <p:nvGrpSpPr>
              <p:cNvPr id="72" name="Group 8"/>
              <p:cNvGrpSpPr>
                <a:grpSpLocks/>
              </p:cNvGrpSpPr>
              <p:nvPr/>
            </p:nvGrpSpPr>
            <p:grpSpPr bwMode="auto">
              <a:xfrm>
                <a:off x="413772" y="0"/>
                <a:ext cx="3329941" cy="2369724"/>
                <a:chOff x="-145970" y="0"/>
                <a:chExt cx="3329940" cy="2369724"/>
              </a:xfrm>
            </p:grpSpPr>
            <p:sp>
              <p:nvSpPr>
                <p:cNvPr id="76" name="AutoShape 9"/>
                <p:cNvSpPr>
                  <a:spLocks/>
                </p:cNvSpPr>
                <p:nvPr/>
              </p:nvSpPr>
              <p:spPr bwMode="auto">
                <a:xfrm>
                  <a:off x="0" y="1481491"/>
                  <a:ext cx="3183970"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Financial record archiving</a:t>
                  </a:r>
                  <a:endParaRPr lang="en-US" altLang="en-US" sz="8800" b="1" dirty="0">
                    <a:solidFill>
                      <a:schemeClr val="accent6">
                        <a:lumMod val="75000"/>
                      </a:schemeClr>
                    </a:solidFill>
                    <a:latin typeface="+mn-lt"/>
                  </a:endParaRPr>
                </a:p>
              </p:txBody>
            </p:sp>
            <p:pic>
              <p:nvPicPr>
                <p:cNvPr id="77" name="Picture 10" descr="Nasdaq Logo.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5970" y="0"/>
                  <a:ext cx="3329940" cy="86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75" name="AutoShape 13"/>
              <p:cNvSpPr>
                <a:spLocks/>
              </p:cNvSpPr>
              <p:nvPr/>
            </p:nvSpPr>
            <p:spPr bwMode="auto">
              <a:xfrm>
                <a:off x="822130" y="5171069"/>
                <a:ext cx="3006326"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Clinical trial simulations</a:t>
                </a:r>
                <a:endParaRPr lang="en-US" altLang="en-US" sz="8800" b="1" dirty="0">
                  <a:solidFill>
                    <a:schemeClr val="accent6">
                      <a:lumMod val="75000"/>
                    </a:schemeClr>
                  </a:solidFill>
                  <a:latin typeface="+mn-lt"/>
                </a:endParaRPr>
              </a:p>
            </p:txBody>
          </p:sp>
        </p:grpSp>
        <p:grpSp>
          <p:nvGrpSpPr>
            <p:cNvPr id="36" name="Group 14"/>
            <p:cNvGrpSpPr>
              <a:grpSpLocks/>
            </p:cNvGrpSpPr>
            <p:nvPr/>
          </p:nvGrpSpPr>
          <p:grpSpPr bwMode="auto">
            <a:xfrm>
              <a:off x="8684214" y="192016"/>
              <a:ext cx="3928151" cy="6300838"/>
              <a:chOff x="-293231" y="192016"/>
              <a:chExt cx="3928150" cy="6300838"/>
            </a:xfrm>
          </p:grpSpPr>
          <p:pic>
            <p:nvPicPr>
              <p:cNvPr id="68" name="Picture 15" descr="GE Chalk.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1619" y="192016"/>
                <a:ext cx="2366147" cy="13780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0" name="AutoShape 17"/>
              <p:cNvSpPr>
                <a:spLocks/>
              </p:cNvSpPr>
              <p:nvPr/>
            </p:nvSpPr>
            <p:spPr bwMode="auto">
              <a:xfrm>
                <a:off x="286967" y="1886493"/>
                <a:ext cx="3347952"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Product Prototyping &amp; Design</a:t>
                </a:r>
                <a:endParaRPr lang="en-US" altLang="en-US" sz="8800" b="1" dirty="0">
                  <a:solidFill>
                    <a:schemeClr val="accent6">
                      <a:lumMod val="75000"/>
                    </a:schemeClr>
                  </a:solidFill>
                  <a:latin typeface="+mn-lt"/>
                </a:endParaRPr>
              </a:p>
            </p:txBody>
          </p:sp>
          <p:sp>
            <p:nvSpPr>
              <p:cNvPr id="71" name="AutoShape 18"/>
              <p:cNvSpPr>
                <a:spLocks/>
              </p:cNvSpPr>
              <p:nvPr/>
            </p:nvSpPr>
            <p:spPr bwMode="auto">
              <a:xfrm>
                <a:off x="-293231" y="5604621"/>
                <a:ext cx="3921886"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Audience management &amp; creative design </a:t>
                </a:r>
                <a:endParaRPr lang="en-US" altLang="en-US" sz="8800" b="1" dirty="0">
                  <a:solidFill>
                    <a:schemeClr val="accent6">
                      <a:lumMod val="75000"/>
                    </a:schemeClr>
                  </a:solidFill>
                  <a:latin typeface="+mn-lt"/>
                </a:endParaRPr>
              </a:p>
            </p:txBody>
          </p:sp>
        </p:grpSp>
        <p:grpSp>
          <p:nvGrpSpPr>
            <p:cNvPr id="43" name="Group 19"/>
            <p:cNvGrpSpPr>
              <a:grpSpLocks/>
            </p:cNvGrpSpPr>
            <p:nvPr/>
          </p:nvGrpSpPr>
          <p:grpSpPr bwMode="auto">
            <a:xfrm>
              <a:off x="13343528" y="1847801"/>
              <a:ext cx="3496059" cy="4645054"/>
              <a:chOff x="-350767" y="1751899"/>
              <a:chExt cx="3496059" cy="4645053"/>
            </a:xfrm>
          </p:grpSpPr>
          <p:pic>
            <p:nvPicPr>
              <p:cNvPr id="65" name="Picture 21" descr="Life Technologies Chalk.png"/>
              <p:cNvPicPr>
                <a:picLocks noChangeAspect="1"/>
              </p:cNvPicPr>
              <p:nvPr/>
            </p:nvPicPr>
            <p:blipFill>
              <a:blip r:embed="rId5" cstate="email">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350767" y="3535847"/>
                <a:ext cx="3496059" cy="1913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 name="AutoShape 22"/>
              <p:cNvSpPr>
                <a:spLocks/>
              </p:cNvSpPr>
              <p:nvPr/>
            </p:nvSpPr>
            <p:spPr bwMode="auto">
              <a:xfrm>
                <a:off x="-145249" y="1751899"/>
                <a:ext cx="2623701" cy="888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Hotel booking engine</a:t>
                </a:r>
                <a:endParaRPr lang="en-US" altLang="en-US" sz="8800" b="1" dirty="0">
                  <a:solidFill>
                    <a:schemeClr val="accent6">
                      <a:lumMod val="75000"/>
                    </a:schemeClr>
                  </a:solidFill>
                  <a:latin typeface="+mn-lt"/>
                </a:endParaRPr>
              </a:p>
            </p:txBody>
          </p:sp>
          <p:sp>
            <p:nvSpPr>
              <p:cNvPr id="67" name="AutoShape 23"/>
              <p:cNvSpPr>
                <a:spLocks/>
              </p:cNvSpPr>
              <p:nvPr/>
            </p:nvSpPr>
            <p:spPr bwMode="auto">
              <a:xfrm>
                <a:off x="-59503" y="5508719"/>
                <a:ext cx="3204795"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Biological data research</a:t>
                </a:r>
                <a:endParaRPr lang="en-US" altLang="en-US" sz="8800" b="1" dirty="0">
                  <a:solidFill>
                    <a:schemeClr val="accent6">
                      <a:lumMod val="75000"/>
                    </a:schemeClr>
                  </a:solidFill>
                  <a:latin typeface="+mn-lt"/>
                </a:endParaRPr>
              </a:p>
            </p:txBody>
          </p:sp>
        </p:grpSp>
        <p:grpSp>
          <p:nvGrpSpPr>
            <p:cNvPr id="44" name="Group 24"/>
            <p:cNvGrpSpPr>
              <a:grpSpLocks/>
            </p:cNvGrpSpPr>
            <p:nvPr/>
          </p:nvGrpSpPr>
          <p:grpSpPr bwMode="auto">
            <a:xfrm>
              <a:off x="5103386" y="1886492"/>
              <a:ext cx="3088315" cy="4577813"/>
              <a:chOff x="0" y="0"/>
              <a:chExt cx="3088315" cy="4577813"/>
            </a:xfrm>
          </p:grpSpPr>
          <p:sp>
            <p:nvSpPr>
              <p:cNvPr id="61" name="AutoShape 25"/>
              <p:cNvSpPr>
                <a:spLocks/>
              </p:cNvSpPr>
              <p:nvPr/>
            </p:nvSpPr>
            <p:spPr bwMode="auto">
              <a:xfrm>
                <a:off x="419171" y="3689581"/>
                <a:ext cx="2669139" cy="8882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Global web properties</a:t>
                </a:r>
                <a:endParaRPr lang="en-US" altLang="en-US" sz="8800" b="1" dirty="0">
                  <a:solidFill>
                    <a:schemeClr val="accent6">
                      <a:lumMod val="75000"/>
                    </a:schemeClr>
                  </a:solidFill>
                  <a:latin typeface="+mn-lt"/>
                </a:endParaRPr>
              </a:p>
            </p:txBody>
          </p:sp>
          <p:sp>
            <p:nvSpPr>
              <p:cNvPr id="63" name="AutoShape 27"/>
              <p:cNvSpPr>
                <a:spLocks/>
              </p:cNvSpPr>
              <p:nvPr/>
            </p:nvSpPr>
            <p:spPr bwMode="auto">
              <a:xfrm>
                <a:off x="0" y="0"/>
                <a:ext cx="3088315" cy="4646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Global deals engine</a:t>
                </a:r>
                <a:endParaRPr lang="en-US" altLang="en-US" sz="8800" b="1" dirty="0">
                  <a:solidFill>
                    <a:schemeClr val="accent6">
                      <a:lumMod val="75000"/>
                    </a:schemeClr>
                  </a:solidFill>
                  <a:latin typeface="+mn-lt"/>
                </a:endParaRPr>
              </a:p>
            </p:txBody>
          </p:sp>
        </p:grpSp>
        <p:grpSp>
          <p:nvGrpSpPr>
            <p:cNvPr id="45" name="Group 28"/>
            <p:cNvGrpSpPr>
              <a:grpSpLocks/>
            </p:cNvGrpSpPr>
            <p:nvPr/>
          </p:nvGrpSpPr>
          <p:grpSpPr bwMode="auto">
            <a:xfrm>
              <a:off x="17446439" y="279115"/>
              <a:ext cx="3526864" cy="6242290"/>
              <a:chOff x="-181016" y="183845"/>
              <a:chExt cx="3526863" cy="6242290"/>
            </a:xfrm>
          </p:grpSpPr>
          <p:sp>
            <p:nvSpPr>
              <p:cNvPr id="57" name="AutoShape 29"/>
              <p:cNvSpPr>
                <a:spLocks/>
              </p:cNvSpPr>
              <p:nvPr/>
            </p:nvSpPr>
            <p:spPr bwMode="auto">
              <a:xfrm>
                <a:off x="-181016" y="1791220"/>
                <a:ext cx="3183970" cy="7063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Video streaming</a:t>
                </a:r>
                <a:endParaRPr lang="en-US" altLang="en-US" sz="8800" b="1" dirty="0">
                  <a:solidFill>
                    <a:schemeClr val="accent6">
                      <a:lumMod val="75000"/>
                    </a:schemeClr>
                  </a:solidFill>
                  <a:latin typeface="+mn-lt"/>
                </a:endParaRPr>
              </a:p>
            </p:txBody>
          </p:sp>
          <p:sp>
            <p:nvSpPr>
              <p:cNvPr id="58" name="AutoShape 30"/>
              <p:cNvSpPr>
                <a:spLocks/>
              </p:cNvSpPr>
              <p:nvPr/>
            </p:nvSpPr>
            <p:spPr bwMode="auto">
              <a:xfrm>
                <a:off x="339522" y="5537902"/>
                <a:ext cx="3006325" cy="8882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SIM card credit</a:t>
                </a:r>
                <a:endParaRPr lang="en-US" altLang="en-US" sz="8800" b="1" dirty="0">
                  <a:solidFill>
                    <a:schemeClr val="accent6">
                      <a:lumMod val="75000"/>
                    </a:schemeClr>
                  </a:solidFill>
                  <a:latin typeface="+mn-lt"/>
                </a:endParaRPr>
              </a:p>
            </p:txBody>
          </p:sp>
          <p:pic>
            <p:nvPicPr>
              <p:cNvPr id="59" name="Picture 31" descr="PBS Logo Chalk.png"/>
              <p:cNvPicPr>
                <a:picLocks noChangeAspect="1"/>
              </p:cNvPicPr>
              <p:nvPr/>
            </p:nvPicPr>
            <p:blipFill>
              <a:blip r:embed="rId7" cstate="email">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256232" y="183845"/>
                <a:ext cx="3045583" cy="1308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6" name="Group 33"/>
            <p:cNvGrpSpPr>
              <a:grpSpLocks/>
            </p:cNvGrpSpPr>
            <p:nvPr/>
          </p:nvGrpSpPr>
          <p:grpSpPr bwMode="auto">
            <a:xfrm>
              <a:off x="21599699" y="404999"/>
              <a:ext cx="3579968" cy="6087857"/>
              <a:chOff x="0" y="212980"/>
              <a:chExt cx="3579969" cy="6087857"/>
            </a:xfrm>
          </p:grpSpPr>
          <p:sp>
            <p:nvSpPr>
              <p:cNvPr id="53" name="AutoShape 34"/>
              <p:cNvSpPr>
                <a:spLocks/>
              </p:cNvSpPr>
              <p:nvPr/>
            </p:nvSpPr>
            <p:spPr bwMode="auto">
              <a:xfrm>
                <a:off x="150168" y="5384052"/>
                <a:ext cx="3293290" cy="9167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News distribution</a:t>
                </a:r>
                <a:endParaRPr lang="en-US" altLang="en-US" sz="8800" b="1" dirty="0">
                  <a:solidFill>
                    <a:schemeClr val="accent6">
                      <a:lumMod val="75000"/>
                    </a:schemeClr>
                  </a:solidFill>
                  <a:latin typeface="+mn-lt"/>
                </a:endParaRPr>
              </a:p>
            </p:txBody>
          </p:sp>
          <p:sp>
            <p:nvSpPr>
              <p:cNvPr id="54" name="AutoShape 35"/>
              <p:cNvSpPr>
                <a:spLocks/>
              </p:cNvSpPr>
              <p:nvPr/>
            </p:nvSpPr>
            <p:spPr bwMode="auto">
              <a:xfrm>
                <a:off x="243434" y="1694473"/>
                <a:ext cx="3088316" cy="4646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App streaming</a:t>
                </a:r>
                <a:endParaRPr lang="en-US" altLang="en-US" sz="8800" b="1" dirty="0">
                  <a:solidFill>
                    <a:schemeClr val="accent6">
                      <a:lumMod val="75000"/>
                    </a:schemeClr>
                  </a:solidFill>
                  <a:latin typeface="+mn-lt"/>
                </a:endParaRPr>
              </a:p>
            </p:txBody>
          </p:sp>
          <p:pic>
            <p:nvPicPr>
              <p:cNvPr id="55" name="Picture 36" descr="Netflix Chalk.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0771" y="212980"/>
                <a:ext cx="2798426" cy="1085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 name="Picture 37" descr="News UK Chalk.png"/>
              <p:cNvPicPr>
                <a:picLocks noChangeAspect="1"/>
              </p:cNvPicPr>
              <p:nvPr/>
            </p:nvPicPr>
            <p:blipFill>
              <a:blip r:embed="rId10" cstate="email">
                <a:duotone>
                  <a:prstClr val="black"/>
                  <a:schemeClr val="accent6">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0" y="4240404"/>
                <a:ext cx="3579969" cy="706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47" name="Group 38"/>
            <p:cNvGrpSpPr>
              <a:grpSpLocks/>
            </p:cNvGrpSpPr>
            <p:nvPr/>
          </p:nvGrpSpPr>
          <p:grpSpPr bwMode="auto">
            <a:xfrm>
              <a:off x="26116757" y="279116"/>
              <a:ext cx="3921888" cy="5761569"/>
              <a:chOff x="139931" y="278408"/>
              <a:chExt cx="3921887" cy="5761568"/>
            </a:xfrm>
          </p:grpSpPr>
          <p:sp>
            <p:nvSpPr>
              <p:cNvPr id="49" name="AutoShape 39"/>
              <p:cNvSpPr>
                <a:spLocks/>
              </p:cNvSpPr>
              <p:nvPr/>
            </p:nvSpPr>
            <p:spPr bwMode="auto">
              <a:xfrm>
                <a:off x="286967" y="1885784"/>
                <a:ext cx="3347952" cy="4646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a:solidFill>
                      <a:schemeClr val="accent6">
                        <a:lumMod val="75000"/>
                      </a:schemeClr>
                    </a:solidFill>
                    <a:latin typeface="+mn-lt"/>
                  </a:rPr>
                  <a:t>Firmware upgrades</a:t>
                </a:r>
                <a:endParaRPr lang="en-US" altLang="en-US" sz="8800" b="1">
                  <a:solidFill>
                    <a:schemeClr val="accent6">
                      <a:lumMod val="75000"/>
                    </a:schemeClr>
                  </a:solidFill>
                  <a:latin typeface="+mn-lt"/>
                </a:endParaRPr>
              </a:p>
            </p:txBody>
          </p:sp>
          <p:sp>
            <p:nvSpPr>
              <p:cNvPr id="50" name="AutoShape 40"/>
              <p:cNvSpPr>
                <a:spLocks/>
              </p:cNvSpPr>
              <p:nvPr/>
            </p:nvSpPr>
            <p:spPr bwMode="auto">
              <a:xfrm>
                <a:off x="139931" y="5575362"/>
                <a:ext cx="3921887" cy="4646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1828800">
                  <a:defRPr sz="7800">
                    <a:solidFill>
                      <a:srgbClr val="FFFFFF"/>
                    </a:solidFill>
                    <a:latin typeface="ArialUnicodeMS" charset="0"/>
                    <a:ea typeface="ArialUnicodeMS" charset="0"/>
                    <a:cs typeface="ArialUnicodeMS" charset="0"/>
                    <a:sym typeface="ArialUnicodeMS" charset="0"/>
                  </a:defRPr>
                </a:lvl1pPr>
                <a:lvl2pPr defTabSz="1828800">
                  <a:defRPr sz="7800">
                    <a:solidFill>
                      <a:srgbClr val="FFFFFF"/>
                    </a:solidFill>
                    <a:latin typeface="ArialUnicodeMS" charset="0"/>
                    <a:ea typeface="ArialUnicodeMS" charset="0"/>
                    <a:cs typeface="ArialUnicodeMS" charset="0"/>
                    <a:sym typeface="ArialUnicodeMS" charset="0"/>
                  </a:defRPr>
                </a:lvl2pPr>
                <a:lvl3pPr defTabSz="1828800">
                  <a:defRPr sz="7800">
                    <a:solidFill>
                      <a:srgbClr val="FFFFFF"/>
                    </a:solidFill>
                    <a:latin typeface="ArialUnicodeMS" charset="0"/>
                    <a:ea typeface="ArialUnicodeMS" charset="0"/>
                    <a:cs typeface="ArialUnicodeMS" charset="0"/>
                    <a:sym typeface="ArialUnicodeMS" charset="0"/>
                  </a:defRPr>
                </a:lvl3pPr>
                <a:lvl4pPr defTabSz="1828800">
                  <a:defRPr sz="7800">
                    <a:solidFill>
                      <a:srgbClr val="FFFFFF"/>
                    </a:solidFill>
                    <a:latin typeface="ArialUnicodeMS" charset="0"/>
                    <a:ea typeface="ArialUnicodeMS" charset="0"/>
                    <a:cs typeface="ArialUnicodeMS" charset="0"/>
                    <a:sym typeface="ArialUnicodeMS" charset="0"/>
                  </a:defRPr>
                </a:lvl4pPr>
                <a:lvl5pPr defTabSz="1828800">
                  <a:defRPr sz="7800">
                    <a:solidFill>
                      <a:srgbClr val="FFFFFF"/>
                    </a:solidFill>
                    <a:latin typeface="ArialUnicodeMS" charset="0"/>
                    <a:ea typeface="ArialUnicodeMS" charset="0"/>
                    <a:cs typeface="ArialUnicodeMS" charset="0"/>
                    <a:sym typeface="ArialUnicodeMS" charset="0"/>
                  </a:defRPr>
                </a:lvl5pPr>
                <a:lvl6pPr marL="18288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6pPr>
                <a:lvl7pPr marL="22860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7pPr>
                <a:lvl8pPr marL="27432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8pPr>
                <a:lvl9pPr marL="3200400" algn="ctr" defTabSz="1828800" fontAlgn="base" hangingPunct="0">
                  <a:spcBef>
                    <a:spcPct val="0"/>
                  </a:spcBef>
                  <a:spcAft>
                    <a:spcPct val="0"/>
                  </a:spcAft>
                  <a:defRPr sz="7800">
                    <a:solidFill>
                      <a:srgbClr val="FFFFFF"/>
                    </a:solidFill>
                    <a:latin typeface="ArialUnicodeMS" charset="0"/>
                    <a:ea typeface="ArialUnicodeMS" charset="0"/>
                    <a:cs typeface="ArialUnicodeMS" charset="0"/>
                    <a:sym typeface="ArialUnicodeMS" charset="0"/>
                  </a:defRPr>
                </a:lvl9pPr>
              </a:lstStyle>
              <a:p>
                <a:pPr algn="ctr">
                  <a:lnSpc>
                    <a:spcPct val="90000"/>
                  </a:lnSpc>
                  <a:buFont typeface="Arial" pitchFamily="34" charset="0"/>
                  <a:buNone/>
                </a:pPr>
                <a:r>
                  <a:rPr lang="en-US" altLang="en-US" sz="900" b="1" dirty="0">
                    <a:solidFill>
                      <a:schemeClr val="accent6">
                        <a:lumMod val="75000"/>
                      </a:schemeClr>
                    </a:solidFill>
                    <a:latin typeface="+mn-lt"/>
                  </a:rPr>
                  <a:t>Mobile games</a:t>
                </a:r>
                <a:endParaRPr lang="en-US" altLang="en-US" sz="8800" b="1" dirty="0">
                  <a:solidFill>
                    <a:schemeClr val="accent6">
                      <a:lumMod val="75000"/>
                    </a:schemeClr>
                  </a:solidFill>
                  <a:latin typeface="+mn-lt"/>
                </a:endParaRPr>
              </a:p>
            </p:txBody>
          </p:sp>
          <p:pic>
            <p:nvPicPr>
              <p:cNvPr id="51" name="Picture 41" descr="TCL Logo Chalk.pn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96821" y="278408"/>
                <a:ext cx="2733024" cy="1213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8" name="Picture 43" descr="Expedia Chalk.png"/>
            <p:cNvPicPr>
              <a:picLocks noChangeAspect="1"/>
            </p:cNvPicPr>
            <p:nvPr/>
          </p:nvPicPr>
          <p:blipFill>
            <a:blip r:embed="rId13" cstate="email">
              <a:duotone>
                <a:prstClr val="black"/>
                <a:schemeClr val="accent6">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852968" y="279116"/>
              <a:ext cx="4124470" cy="11708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78" name="Picture 12" descr="https://encrypted-tbn0.gstatic.com/images?q=tbn:ANd9GcT_C_b67x-nCwCVp9_hQ5mrE9vKuTI-_xn50QVqUqJ2KphHudPIrA"/>
          <p:cNvPicPr>
            <a:picLocks noChangeAspect="1"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1488457" y="2762719"/>
            <a:ext cx="484529" cy="53137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3"/>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287296" y="2717861"/>
            <a:ext cx="828117" cy="62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16" descr="Adobe Logo Chalk.png"/>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359469" y="2773075"/>
            <a:ext cx="459931" cy="6231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 name="Picture 32" descr="vodafone chalk.png"/>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105339" y="2647950"/>
            <a:ext cx="847661" cy="611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 name="Picture 20" descr="Qantas Chalk Medium.png"/>
          <p:cNvPicPr>
            <a:picLocks noChangeAspect="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276600" y="1352550"/>
            <a:ext cx="526531" cy="5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3" name="Picture 42" descr="Ubisoft Chalk.png"/>
          <p:cNvPicPr>
            <a:picLocks noChangeAspect="1"/>
          </p:cNvPicPr>
          <p:nvPr/>
        </p:nvPicPr>
        <p:blipFill>
          <a:blip r:embed="rId20" cstate="email">
            <a:extLst>
              <a:ext uri="{28A0092B-C50C-407E-A947-70E740481C1C}">
                <a14:useLocalDpi xmlns:a14="http://schemas.microsoft.com/office/drawing/2010/main"/>
              </a:ext>
            </a:extLst>
          </a:blip>
          <a:srcRect/>
          <a:stretch>
            <a:fillRect/>
          </a:stretch>
        </p:blipFill>
        <p:spPr bwMode="auto">
          <a:xfrm>
            <a:off x="6049312" y="2815197"/>
            <a:ext cx="808688" cy="670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3091554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a:off x="3505200" y="3790950"/>
            <a:ext cx="2286000" cy="0"/>
          </a:xfrm>
          <a:prstGeom prst="straightConnector1">
            <a:avLst/>
          </a:prstGeom>
          <a:ln w="38100">
            <a:solidFill>
              <a:srgbClr val="8E9095"/>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505200" y="2495550"/>
            <a:ext cx="2286000" cy="0"/>
          </a:xfrm>
          <a:prstGeom prst="straightConnector1">
            <a:avLst/>
          </a:prstGeom>
          <a:ln w="38100">
            <a:solidFill>
              <a:srgbClr val="8E9095"/>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10312"/>
            <a:ext cx="8568894" cy="407226"/>
          </a:xfrm>
        </p:spPr>
        <p:txBody>
          <a:bodyPr>
            <a:noAutofit/>
          </a:bodyPr>
          <a:lstStyle/>
          <a:p>
            <a:r>
              <a:rPr lang="en-US" sz="2000" b="1" dirty="0" smtClean="0">
                <a:solidFill>
                  <a:schemeClr val="accent6">
                    <a:lumMod val="75000"/>
                  </a:schemeClr>
                </a:solidFill>
                <a:latin typeface="+mj-lt"/>
              </a:rPr>
              <a:t>Strategy 3: Use Cloud to Make On-Premises Apps Better</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3" name="Picture 32" descr="builk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120" y="1967446"/>
            <a:ext cx="793330" cy="1509460"/>
          </a:xfrm>
          <a:prstGeom prst="rect">
            <a:avLst/>
          </a:prstGeom>
        </p:spPr>
      </p:pic>
      <p:sp>
        <p:nvSpPr>
          <p:cNvPr id="34" name="Rectangle 33"/>
          <p:cNvSpPr>
            <a:spLocks/>
          </p:cNvSpPr>
          <p:nvPr/>
        </p:nvSpPr>
        <p:spPr bwMode="auto">
          <a:xfrm>
            <a:off x="-8128" y="3583718"/>
            <a:ext cx="1760726" cy="3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100" b="1" kern="1200" dirty="0" smtClean="0">
                <a:solidFill>
                  <a:schemeClr val="accent5">
                    <a:lumMod val="50000"/>
                  </a:schemeClr>
                </a:solidFill>
                <a:ea typeface="Arial"/>
                <a:cs typeface="Arial"/>
                <a:sym typeface="Sketchetik Light" charset="0"/>
              </a:rPr>
              <a:t>Corporate </a:t>
            </a:r>
            <a:br>
              <a:rPr lang="en-US" sz="1100" b="1" kern="1200" dirty="0" smtClean="0">
                <a:solidFill>
                  <a:schemeClr val="accent5">
                    <a:lumMod val="50000"/>
                  </a:schemeClr>
                </a:solidFill>
                <a:ea typeface="Arial"/>
                <a:cs typeface="Arial"/>
                <a:sym typeface="Sketchetik Light" charset="0"/>
              </a:rPr>
            </a:br>
            <a:r>
              <a:rPr lang="en-US" sz="1100" b="1" kern="1200" dirty="0" smtClean="0">
                <a:solidFill>
                  <a:schemeClr val="accent5">
                    <a:lumMod val="50000"/>
                  </a:schemeClr>
                </a:solidFill>
                <a:ea typeface="Arial"/>
                <a:cs typeface="Arial"/>
                <a:sym typeface="Sketchetik Light" charset="0"/>
              </a:rPr>
              <a:t>Data Centers</a:t>
            </a:r>
            <a:endParaRPr lang="en-US" sz="1100" b="1" kern="1200" dirty="0">
              <a:solidFill>
                <a:schemeClr val="accent5">
                  <a:lumMod val="50000"/>
                </a:schemeClr>
              </a:solidFill>
              <a:cs typeface="Arial"/>
              <a:sym typeface="Sketchetik Light" charset="0"/>
            </a:endParaRPr>
          </a:p>
        </p:txBody>
      </p:sp>
      <p:sp>
        <p:nvSpPr>
          <p:cNvPr id="5" name="Rounded Rectangle 4"/>
          <p:cNvSpPr/>
          <p:nvPr/>
        </p:nvSpPr>
        <p:spPr>
          <a:xfrm>
            <a:off x="1600200" y="1428750"/>
            <a:ext cx="1905000" cy="2895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5791200" y="1428750"/>
            <a:ext cx="1905000" cy="2895600"/>
          </a:xfrm>
          <a:prstGeom prst="roundRect">
            <a:avLst/>
          </a:prstGeom>
          <a:noFill/>
          <a:ln>
            <a:solidFill>
              <a:srgbClr val="FCB6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clou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49203" y="2571750"/>
            <a:ext cx="1176891" cy="735060"/>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7033" y="2824056"/>
            <a:ext cx="841230" cy="315203"/>
          </a:xfrm>
          <a:prstGeom prst="rect">
            <a:avLst/>
          </a:prstGeom>
        </p:spPr>
      </p:pic>
      <p:sp>
        <p:nvSpPr>
          <p:cNvPr id="45" name="Rounded Rectangle 44"/>
          <p:cNvSpPr/>
          <p:nvPr/>
        </p:nvSpPr>
        <p:spPr>
          <a:xfrm>
            <a:off x="1752600" y="15811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 1</a:t>
            </a:r>
            <a:endParaRPr lang="en-US" dirty="0">
              <a:solidFill>
                <a:schemeClr val="accent3">
                  <a:lumMod val="75000"/>
                </a:schemeClr>
              </a:solidFill>
            </a:endParaRPr>
          </a:p>
        </p:txBody>
      </p:sp>
      <p:sp>
        <p:nvSpPr>
          <p:cNvPr id="46" name="Rounded Rectangle 45"/>
          <p:cNvSpPr/>
          <p:nvPr/>
        </p:nvSpPr>
        <p:spPr>
          <a:xfrm>
            <a:off x="1752600" y="21145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 2</a:t>
            </a:r>
            <a:endParaRPr lang="en-US" dirty="0">
              <a:solidFill>
                <a:schemeClr val="accent3">
                  <a:lumMod val="75000"/>
                </a:schemeClr>
              </a:solidFill>
            </a:endParaRPr>
          </a:p>
        </p:txBody>
      </p:sp>
      <p:sp>
        <p:nvSpPr>
          <p:cNvPr id="47" name="Rounded Rectangle 46"/>
          <p:cNvSpPr/>
          <p:nvPr/>
        </p:nvSpPr>
        <p:spPr>
          <a:xfrm>
            <a:off x="1752600" y="26479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 3</a:t>
            </a:r>
            <a:endParaRPr lang="en-US" dirty="0">
              <a:solidFill>
                <a:schemeClr val="accent3">
                  <a:lumMod val="75000"/>
                </a:schemeClr>
              </a:solidFill>
            </a:endParaRPr>
          </a:p>
        </p:txBody>
      </p:sp>
      <p:sp>
        <p:nvSpPr>
          <p:cNvPr id="48" name="Rounded Rectangle 47"/>
          <p:cNvSpPr/>
          <p:nvPr/>
        </p:nvSpPr>
        <p:spPr>
          <a:xfrm>
            <a:off x="1752600" y="3638550"/>
            <a:ext cx="1066800"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 N</a:t>
            </a:r>
            <a:endParaRPr lang="en-US" dirty="0">
              <a:solidFill>
                <a:schemeClr val="accent3">
                  <a:lumMod val="75000"/>
                </a:schemeClr>
              </a:solidFill>
            </a:endParaRPr>
          </a:p>
        </p:txBody>
      </p:sp>
      <p:sp>
        <p:nvSpPr>
          <p:cNvPr id="12" name="TextBox 11"/>
          <p:cNvSpPr txBox="1"/>
          <p:nvPr/>
        </p:nvSpPr>
        <p:spPr>
          <a:xfrm rot="5400000">
            <a:off x="1656665" y="3060004"/>
            <a:ext cx="838200" cy="646331"/>
          </a:xfrm>
          <a:prstGeom prst="rect">
            <a:avLst/>
          </a:prstGeom>
          <a:noFill/>
        </p:spPr>
        <p:txBody>
          <a:bodyPr wrap="square" rtlCol="0">
            <a:spAutoFit/>
          </a:bodyPr>
          <a:lstStyle/>
          <a:p>
            <a:pPr algn="ctr"/>
            <a:r>
              <a:rPr lang="en-US" sz="3600" dirty="0" smtClean="0">
                <a:solidFill>
                  <a:schemeClr val="accent3">
                    <a:lumMod val="75000"/>
                  </a:schemeClr>
                </a:solidFill>
              </a:rPr>
              <a:t>…</a:t>
            </a:r>
            <a:endParaRPr lang="en-US" sz="3600" dirty="0">
              <a:solidFill>
                <a:schemeClr val="accent3">
                  <a:lumMod val="75000"/>
                </a:schemeClr>
              </a:solidFill>
            </a:endParaRPr>
          </a:p>
        </p:txBody>
      </p:sp>
      <p:sp>
        <p:nvSpPr>
          <p:cNvPr id="22" name="TextBox 21"/>
          <p:cNvSpPr txBox="1"/>
          <p:nvPr/>
        </p:nvSpPr>
        <p:spPr>
          <a:xfrm>
            <a:off x="3943223" y="2102869"/>
            <a:ext cx="1356360" cy="338554"/>
          </a:xfrm>
          <a:prstGeom prst="rect">
            <a:avLst/>
          </a:prstGeom>
          <a:noFill/>
        </p:spPr>
        <p:txBody>
          <a:bodyPr wrap="square" rtlCol="0">
            <a:spAutoFit/>
          </a:bodyPr>
          <a:lstStyle/>
          <a:p>
            <a:pPr algn="ctr"/>
            <a:r>
              <a:rPr lang="en-US" sz="1600" b="1" dirty="0" smtClean="0">
                <a:solidFill>
                  <a:schemeClr val="accent5">
                    <a:lumMod val="50000"/>
                  </a:schemeClr>
                </a:solidFill>
              </a:rPr>
              <a:t>Analytics</a:t>
            </a:r>
            <a:endParaRPr lang="en-US" sz="1600" b="1" dirty="0">
              <a:solidFill>
                <a:schemeClr val="accent5">
                  <a:lumMod val="50000"/>
                </a:schemeClr>
              </a:solidFill>
            </a:endParaRPr>
          </a:p>
        </p:txBody>
      </p:sp>
      <p:sp>
        <p:nvSpPr>
          <p:cNvPr id="51" name="TextBox 50"/>
          <p:cNvSpPr txBox="1"/>
          <p:nvPr/>
        </p:nvSpPr>
        <p:spPr>
          <a:xfrm>
            <a:off x="4038600" y="3411924"/>
            <a:ext cx="1143000" cy="338554"/>
          </a:xfrm>
          <a:prstGeom prst="rect">
            <a:avLst/>
          </a:prstGeom>
          <a:noFill/>
        </p:spPr>
        <p:txBody>
          <a:bodyPr wrap="square" rtlCol="0">
            <a:spAutoFit/>
          </a:bodyPr>
          <a:lstStyle/>
          <a:p>
            <a:pPr algn="ctr"/>
            <a:r>
              <a:rPr lang="en-US" sz="1600" b="1" dirty="0" smtClean="0">
                <a:solidFill>
                  <a:schemeClr val="accent5">
                    <a:lumMod val="50000"/>
                  </a:schemeClr>
                </a:solidFill>
              </a:rPr>
              <a:t>Backup</a:t>
            </a:r>
            <a:endParaRPr lang="en-US" sz="1600" b="1" dirty="0">
              <a:solidFill>
                <a:schemeClr val="accent5">
                  <a:lumMod val="50000"/>
                </a:schemeClr>
              </a:solidFill>
            </a:endParaRPr>
          </a:p>
        </p:txBody>
      </p:sp>
      <p:sp>
        <p:nvSpPr>
          <p:cNvPr id="52" name="Rectangle 51"/>
          <p:cNvSpPr>
            <a:spLocks/>
          </p:cNvSpPr>
          <p:nvPr/>
        </p:nvSpPr>
        <p:spPr bwMode="auto">
          <a:xfrm>
            <a:off x="2781613" y="3105150"/>
            <a:ext cx="719837" cy="51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000" b="1" kern="1200" dirty="0" smtClean="0">
                <a:solidFill>
                  <a:srgbClr val="595A5D"/>
                </a:solidFill>
                <a:ea typeface="Arial"/>
                <a:cs typeface="Arial"/>
                <a:sym typeface="Sketchetik Light" charset="0"/>
              </a:rPr>
              <a:t>AWS Storage Gateway</a:t>
            </a:r>
            <a:endParaRPr lang="en-US" sz="1000" b="1" kern="1200" dirty="0">
              <a:solidFill>
                <a:srgbClr val="595A5D"/>
              </a:solidFill>
              <a:cs typeface="Arial"/>
              <a:sym typeface="Sketchetik Light" charset="0"/>
            </a:endParaRPr>
          </a:p>
        </p:txBody>
      </p:sp>
      <p:sp>
        <p:nvSpPr>
          <p:cNvPr id="54" name="Rectangle 53"/>
          <p:cNvSpPr>
            <a:spLocks/>
          </p:cNvSpPr>
          <p:nvPr/>
        </p:nvSpPr>
        <p:spPr bwMode="auto">
          <a:xfrm>
            <a:off x="6400800" y="3533563"/>
            <a:ext cx="1066800" cy="2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400" b="1" kern="1200" dirty="0" smtClean="0">
                <a:solidFill>
                  <a:schemeClr val="accent5">
                    <a:lumMod val="50000"/>
                  </a:schemeClr>
                </a:solidFill>
                <a:ea typeface="Arial"/>
                <a:cs typeface="Arial"/>
                <a:sym typeface="Sketchetik Light" charset="0"/>
              </a:rPr>
              <a:t>Amazon S3</a:t>
            </a:r>
            <a:endParaRPr lang="en-US" sz="1400" b="1" kern="1200" dirty="0">
              <a:solidFill>
                <a:schemeClr val="accent5">
                  <a:lumMod val="50000"/>
                </a:schemeClr>
              </a:solidFill>
              <a:cs typeface="Arial"/>
              <a:sym typeface="Sketchetik Light" charset="0"/>
            </a:endParaRPr>
          </a:p>
        </p:txBody>
      </p:sp>
      <p:sp>
        <p:nvSpPr>
          <p:cNvPr id="56" name="Rectangle 55"/>
          <p:cNvSpPr>
            <a:spLocks/>
          </p:cNvSpPr>
          <p:nvPr/>
        </p:nvSpPr>
        <p:spPr bwMode="auto">
          <a:xfrm>
            <a:off x="6400800" y="1857163"/>
            <a:ext cx="1066800" cy="2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400" b="1" kern="1200" dirty="0" smtClean="0">
                <a:solidFill>
                  <a:schemeClr val="accent5">
                    <a:lumMod val="50000"/>
                  </a:schemeClr>
                </a:solidFill>
                <a:ea typeface="Arial"/>
                <a:cs typeface="Arial"/>
                <a:sym typeface="Sketchetik Light" charset="0"/>
              </a:rPr>
              <a:t>Elastic Map Reduce</a:t>
            </a:r>
            <a:endParaRPr lang="en-US" sz="1400" b="1" kern="1200" dirty="0">
              <a:solidFill>
                <a:schemeClr val="accent5">
                  <a:lumMod val="50000"/>
                </a:schemeClr>
              </a:solidFill>
              <a:cs typeface="Arial"/>
              <a:sym typeface="Sketchetik Light" charset="0"/>
            </a:endParaRPr>
          </a:p>
        </p:txBody>
      </p:sp>
      <p:pic>
        <p:nvPicPr>
          <p:cNvPr id="58" name="Picture 57" descr="RedShif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19986" y="2646256"/>
            <a:ext cx="580813" cy="580813"/>
          </a:xfrm>
          <a:prstGeom prst="rect">
            <a:avLst/>
          </a:prstGeom>
        </p:spPr>
      </p:pic>
      <p:pic>
        <p:nvPicPr>
          <p:cNvPr id="59" name="Picture 58" descr="S3-Bucket.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19985" y="3466652"/>
            <a:ext cx="580813" cy="580813"/>
          </a:xfrm>
          <a:prstGeom prst="rect">
            <a:avLst/>
          </a:prstGeom>
        </p:spPr>
      </p:pic>
      <p:pic>
        <p:nvPicPr>
          <p:cNvPr id="60" name="Picture 59" descr="Storage-Gateway.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86287" y="3466652"/>
            <a:ext cx="580813" cy="580813"/>
          </a:xfrm>
          <a:prstGeom prst="rect">
            <a:avLst/>
          </a:prstGeom>
        </p:spPr>
      </p:pic>
      <p:pic>
        <p:nvPicPr>
          <p:cNvPr id="61" name="Picture 60" descr="Elastic-MapReduce-EMR.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19987" y="1747943"/>
            <a:ext cx="580813" cy="580813"/>
          </a:xfrm>
          <a:prstGeom prst="rect">
            <a:avLst/>
          </a:prstGeom>
        </p:spPr>
      </p:pic>
      <p:sp>
        <p:nvSpPr>
          <p:cNvPr id="62" name="Rectangle 61"/>
          <p:cNvSpPr>
            <a:spLocks/>
          </p:cNvSpPr>
          <p:nvPr/>
        </p:nvSpPr>
        <p:spPr bwMode="auto">
          <a:xfrm>
            <a:off x="6400800" y="2695363"/>
            <a:ext cx="1066800" cy="2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400" b="1" kern="1200" dirty="0" smtClean="0">
                <a:solidFill>
                  <a:schemeClr val="accent5">
                    <a:lumMod val="50000"/>
                  </a:schemeClr>
                </a:solidFill>
                <a:ea typeface="Arial"/>
                <a:cs typeface="Arial"/>
                <a:sym typeface="Sketchetik Light" charset="0"/>
              </a:rPr>
              <a:t>Amazon Redshift</a:t>
            </a:r>
            <a:endParaRPr lang="en-US" sz="1400" b="1" kern="1200" dirty="0">
              <a:solidFill>
                <a:schemeClr val="accent5">
                  <a:lumMod val="50000"/>
                </a:schemeClr>
              </a:solidFill>
              <a:cs typeface="Arial"/>
              <a:sym typeface="Sketchetik Light" charset="0"/>
            </a:endParaRPr>
          </a:p>
        </p:txBody>
      </p:sp>
    </p:spTree>
    <p:extLst>
      <p:ext uri="{BB962C8B-B14F-4D97-AF65-F5344CB8AC3E}">
        <p14:creationId xmlns:p14="http://schemas.microsoft.com/office/powerpoint/2010/main" val="381959767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312"/>
            <a:ext cx="7239000" cy="539496"/>
          </a:xfrm>
        </p:spPr>
        <p:txBody>
          <a:bodyPr>
            <a:noAutofit/>
          </a:bodyPr>
          <a:lstStyle/>
          <a:p>
            <a:r>
              <a:rPr lang="en-US" sz="2000" b="1" dirty="0" smtClean="0">
                <a:solidFill>
                  <a:schemeClr val="accent6">
                    <a:lumMod val="75000"/>
                  </a:schemeClr>
                </a:solidFill>
                <a:latin typeface="+mj-lt"/>
              </a:rPr>
              <a:t>Strategy 3: Use Cloud to Make On-Premises Apps Better</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Rectangle 37"/>
          <p:cNvSpPr>
            <a:spLocks/>
          </p:cNvSpPr>
          <p:nvPr/>
        </p:nvSpPr>
        <p:spPr bwMode="auto">
          <a:xfrm>
            <a:off x="1222375" y="2462669"/>
            <a:ext cx="2645216"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Big Data Analytics</a:t>
            </a:r>
            <a:endParaRPr lang="en-US" sz="1400" b="1" dirty="0">
              <a:solidFill>
                <a:schemeClr val="accent5">
                  <a:lumMod val="50000"/>
                </a:schemeClr>
              </a:solidFill>
              <a:ea typeface="Arial"/>
              <a:cs typeface="Arial"/>
              <a:sym typeface="Sketchetik Light" charset="0"/>
            </a:endParaRPr>
          </a:p>
        </p:txBody>
      </p:sp>
      <p:sp>
        <p:nvSpPr>
          <p:cNvPr id="39" name="Rectangle 38"/>
          <p:cNvSpPr>
            <a:spLocks/>
          </p:cNvSpPr>
          <p:nvPr/>
        </p:nvSpPr>
        <p:spPr bwMode="auto">
          <a:xfrm>
            <a:off x="3884753" y="2458310"/>
            <a:ext cx="1797103"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400" b="1" dirty="0">
              <a:solidFill>
                <a:schemeClr val="accent5">
                  <a:lumMod val="50000"/>
                </a:schemeClr>
              </a:solidFill>
              <a:ea typeface="Arial"/>
              <a:cs typeface="Arial"/>
              <a:sym typeface="Sketchetik Light" charset="0"/>
            </a:endParaRPr>
          </a:p>
        </p:txBody>
      </p:sp>
      <p:sp>
        <p:nvSpPr>
          <p:cNvPr id="40" name="Rectangle 39"/>
          <p:cNvSpPr>
            <a:spLocks/>
          </p:cNvSpPr>
          <p:nvPr/>
        </p:nvSpPr>
        <p:spPr bwMode="auto">
          <a:xfrm>
            <a:off x="5257800" y="2458309"/>
            <a:ext cx="2645216"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Big Data </a:t>
            </a:r>
            <a:r>
              <a:rPr lang="en-US" sz="1400" b="1" dirty="0" smtClean="0">
                <a:solidFill>
                  <a:schemeClr val="accent5">
                    <a:lumMod val="50000"/>
                  </a:schemeClr>
                </a:solidFill>
                <a:ea typeface="Arial"/>
                <a:cs typeface="Arial"/>
                <a:sym typeface="Sketchetik Light" charset="0"/>
              </a:rPr>
              <a:t>Analytics</a:t>
            </a:r>
            <a:endParaRPr lang="en-US" sz="1400" b="1" dirty="0">
              <a:solidFill>
                <a:schemeClr val="accent5">
                  <a:lumMod val="50000"/>
                </a:schemeClr>
              </a:solidFill>
              <a:ea typeface="Arial"/>
              <a:cs typeface="Arial"/>
              <a:sym typeface="Sketchetik Light" charset="0"/>
            </a:endParaRPr>
          </a:p>
        </p:txBody>
      </p:sp>
      <p:sp>
        <p:nvSpPr>
          <p:cNvPr id="41" name="Rectangle 40"/>
          <p:cNvSpPr>
            <a:spLocks/>
          </p:cNvSpPr>
          <p:nvPr/>
        </p:nvSpPr>
        <p:spPr bwMode="auto">
          <a:xfrm>
            <a:off x="1468817" y="3343180"/>
            <a:ext cx="2133600"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smtClean="0">
                <a:solidFill>
                  <a:schemeClr val="accent5">
                    <a:lumMod val="50000"/>
                  </a:schemeClr>
                </a:solidFill>
                <a:ea typeface="Arial"/>
                <a:cs typeface="Arial"/>
                <a:sym typeface="Sketchetik Light" charset="0"/>
              </a:rPr>
              <a:t>Export operational data to AWS for analytics processing</a:t>
            </a:r>
            <a:endParaRPr lang="en-US" sz="1400" b="1" dirty="0">
              <a:solidFill>
                <a:schemeClr val="accent5">
                  <a:lumMod val="50000"/>
                </a:schemeClr>
              </a:solidFill>
              <a:ea typeface="Arial"/>
              <a:cs typeface="Arial"/>
              <a:sym typeface="Sketchetik Light" charset="0"/>
            </a:endParaRPr>
          </a:p>
        </p:txBody>
      </p:sp>
      <p:sp>
        <p:nvSpPr>
          <p:cNvPr id="42" name="Rectangle 41"/>
          <p:cNvSpPr>
            <a:spLocks/>
          </p:cNvSpPr>
          <p:nvPr/>
        </p:nvSpPr>
        <p:spPr bwMode="auto">
          <a:xfrm>
            <a:off x="3881578" y="3372710"/>
            <a:ext cx="1797103"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400" b="1" dirty="0">
              <a:solidFill>
                <a:schemeClr val="accent5">
                  <a:lumMod val="50000"/>
                </a:schemeClr>
              </a:solidFill>
              <a:ea typeface="Arial"/>
              <a:cs typeface="Arial"/>
              <a:sym typeface="Sketchetik Light" charset="0"/>
            </a:endParaRPr>
          </a:p>
        </p:txBody>
      </p:sp>
      <p:sp>
        <p:nvSpPr>
          <p:cNvPr id="49" name="Rectangle 48"/>
          <p:cNvSpPr>
            <a:spLocks/>
          </p:cNvSpPr>
          <p:nvPr/>
        </p:nvSpPr>
        <p:spPr bwMode="auto">
          <a:xfrm>
            <a:off x="5399307" y="3373993"/>
            <a:ext cx="2362201" cy="294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sz="1400" b="1" dirty="0">
                <a:solidFill>
                  <a:schemeClr val="accent5">
                    <a:lumMod val="50000"/>
                  </a:schemeClr>
                </a:solidFill>
                <a:ea typeface="Arial"/>
                <a:cs typeface="Arial"/>
                <a:sym typeface="Sketchetik Light" charset="0"/>
              </a:rPr>
              <a:t>5</a:t>
            </a:r>
            <a:r>
              <a:rPr lang="en-US" sz="1400" b="1" dirty="0" smtClean="0">
                <a:solidFill>
                  <a:schemeClr val="accent5">
                    <a:lumMod val="50000"/>
                  </a:schemeClr>
                </a:solidFill>
                <a:ea typeface="Arial"/>
                <a:cs typeface="Arial"/>
                <a:sym typeface="Sketchetik Light" charset="0"/>
              </a:rPr>
              <a:t>0% cost reduction with 2x faster queries using Amazon Redshift</a:t>
            </a:r>
            <a:endParaRPr lang="en-US" sz="1400" b="1" dirty="0">
              <a:solidFill>
                <a:schemeClr val="accent5">
                  <a:lumMod val="50000"/>
                </a:schemeClr>
              </a:solidFill>
              <a:ea typeface="Arial"/>
              <a:cs typeface="Arial"/>
              <a:sym typeface="Sketchetik Light" charset="0"/>
            </a:endParaRPr>
          </a:p>
        </p:txBody>
      </p:sp>
      <p:pic>
        <p:nvPicPr>
          <p:cNvPr id="53" name="Picture 4" descr="http://corporategameplan.com/yahoo_site_admin/assets/images/nasdaq_logo.236133317_std.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4775" y="1430987"/>
            <a:ext cx="2321685" cy="524263"/>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5" name="Picture 5"/>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410200" y="1445972"/>
            <a:ext cx="2191744" cy="407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11888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210312"/>
            <a:ext cx="8718119" cy="559626"/>
          </a:xfrm>
        </p:spPr>
        <p:txBody>
          <a:bodyPr>
            <a:noAutofit/>
          </a:bodyPr>
          <a:lstStyle/>
          <a:p>
            <a:r>
              <a:rPr lang="en-US" sz="2000" b="1" dirty="0" smtClean="0">
                <a:solidFill>
                  <a:schemeClr val="accent6">
                    <a:lumMod val="75000"/>
                  </a:schemeClr>
                </a:solidFill>
                <a:latin typeface="+mj-lt"/>
              </a:rPr>
              <a:t>Strategy 4: Cloud Apps that Integrate with On-Premises Apps</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95800" y="1352550"/>
            <a:ext cx="2737796"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 name="Picture 19" descr="builkding.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1445" y="2961735"/>
            <a:ext cx="793330" cy="1309780"/>
          </a:xfrm>
          <a:prstGeom prst="rect">
            <a:avLst/>
          </a:prstGeom>
        </p:spPr>
      </p:pic>
      <p:sp>
        <p:nvSpPr>
          <p:cNvPr id="21" name="Rectangle 20"/>
          <p:cNvSpPr>
            <a:spLocks/>
          </p:cNvSpPr>
          <p:nvPr/>
        </p:nvSpPr>
        <p:spPr bwMode="auto">
          <a:xfrm>
            <a:off x="113742" y="4368474"/>
            <a:ext cx="1760726" cy="2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100" b="1" kern="1200" dirty="0" smtClean="0">
                <a:solidFill>
                  <a:schemeClr val="accent5">
                    <a:lumMod val="50000"/>
                  </a:schemeClr>
                </a:solidFill>
                <a:ea typeface="Arial"/>
                <a:cs typeface="Arial"/>
                <a:sym typeface="Sketchetik Light" charset="0"/>
              </a:rPr>
              <a:t>On-Premises</a:t>
            </a:r>
            <a:br>
              <a:rPr lang="en-US" sz="1100" b="1" kern="1200" dirty="0" smtClean="0">
                <a:solidFill>
                  <a:schemeClr val="accent5">
                    <a:lumMod val="50000"/>
                  </a:schemeClr>
                </a:solidFill>
                <a:ea typeface="Arial"/>
                <a:cs typeface="Arial"/>
                <a:sym typeface="Sketchetik Light" charset="0"/>
              </a:rPr>
            </a:br>
            <a:r>
              <a:rPr lang="en-US" sz="1100" b="1" kern="1200" dirty="0" smtClean="0">
                <a:solidFill>
                  <a:schemeClr val="accent5">
                    <a:lumMod val="50000"/>
                  </a:schemeClr>
                </a:solidFill>
                <a:ea typeface="Arial"/>
                <a:cs typeface="Arial"/>
                <a:sym typeface="Sketchetik Light" charset="0"/>
              </a:rPr>
              <a:t>Data Centers</a:t>
            </a:r>
            <a:endParaRPr lang="en-US" sz="1100" b="1" kern="1200" dirty="0">
              <a:solidFill>
                <a:schemeClr val="accent5">
                  <a:lumMod val="50000"/>
                </a:schemeClr>
              </a:solidFill>
              <a:cs typeface="Arial"/>
              <a:sym typeface="Sketchetik Light" charset="0"/>
            </a:endParaRPr>
          </a:p>
        </p:txBody>
      </p:sp>
      <p:pic>
        <p:nvPicPr>
          <p:cNvPr id="22" name="Picture 21" descr="clou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840" y="1352550"/>
            <a:ext cx="1488529" cy="929702"/>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8107" y="1731184"/>
            <a:ext cx="1063986" cy="398668"/>
          </a:xfrm>
          <a:prstGeom prst="rect">
            <a:avLst/>
          </a:prstGeom>
        </p:spPr>
      </p:pic>
      <p:sp>
        <p:nvSpPr>
          <p:cNvPr id="5" name="Bent Arrow 4"/>
          <p:cNvSpPr/>
          <p:nvPr/>
        </p:nvSpPr>
        <p:spPr>
          <a:xfrm rot="5400000">
            <a:off x="2181765" y="1539453"/>
            <a:ext cx="685800" cy="1086930"/>
          </a:xfrm>
          <a:prstGeom prst="bentArrow">
            <a:avLst>
              <a:gd name="adj1" fmla="val 22949"/>
              <a:gd name="adj2" fmla="val 25000"/>
              <a:gd name="adj3" fmla="val 25000"/>
              <a:gd name="adj4" fmla="val 43750"/>
            </a:avLst>
          </a:prstGeom>
          <a:solidFill>
            <a:srgbClr val="FCB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ent Arrow 27"/>
          <p:cNvSpPr/>
          <p:nvPr/>
        </p:nvSpPr>
        <p:spPr>
          <a:xfrm rot="16200000" flipV="1">
            <a:off x="2181765" y="3361784"/>
            <a:ext cx="685800" cy="1086930"/>
          </a:xfrm>
          <a:prstGeom prst="bentArrow">
            <a:avLst>
              <a:gd name="adj1" fmla="val 22949"/>
              <a:gd name="adj2" fmla="val 25000"/>
              <a:gd name="adj3" fmla="val 25000"/>
              <a:gd name="adj4" fmla="val 4375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a:off x="2362200" y="2961735"/>
            <a:ext cx="1143000" cy="3899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743200" y="2765119"/>
            <a:ext cx="381000" cy="381000"/>
          </a:xfrm>
          <a:prstGeom prst="ellipse">
            <a:avLst/>
          </a:prstGeom>
          <a:solidFill>
            <a:srgbClr val="FCB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362200" y="2571750"/>
            <a:ext cx="1143000" cy="389985"/>
          </a:xfrm>
          <a:prstGeom prst="rect">
            <a:avLst/>
          </a:prstGeom>
          <a:solidFill>
            <a:srgbClr val="FCB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p:cNvSpPr>
          <p:nvPr/>
        </p:nvSpPr>
        <p:spPr bwMode="auto">
          <a:xfrm>
            <a:off x="3581400" y="2647950"/>
            <a:ext cx="762000" cy="70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a:r>
              <a:rPr lang="en-US" sz="2000" kern="1200" dirty="0" smtClean="0">
                <a:solidFill>
                  <a:schemeClr val="accent5">
                    <a:lumMod val="50000"/>
                  </a:schemeClr>
                </a:solidFill>
                <a:ea typeface="Arial"/>
                <a:cs typeface="Arial"/>
                <a:sym typeface="Sketchetik Light" charset="0"/>
              </a:rPr>
              <a:t>Hybrid App</a:t>
            </a:r>
            <a:endParaRPr lang="en-US" sz="2000" kern="1200" dirty="0">
              <a:solidFill>
                <a:schemeClr val="accent5">
                  <a:lumMod val="50000"/>
                </a:schemeClr>
              </a:solidFill>
              <a:cs typeface="Arial"/>
              <a:sym typeface="Sketchetik Light" charset="0"/>
            </a:endParaRPr>
          </a:p>
        </p:txBody>
      </p:sp>
      <p:sp>
        <p:nvSpPr>
          <p:cNvPr id="33" name="Rectangle 18"/>
          <p:cNvSpPr>
            <a:spLocks/>
          </p:cNvSpPr>
          <p:nvPr/>
        </p:nvSpPr>
        <p:spPr bwMode="auto">
          <a:xfrm>
            <a:off x="7391400" y="1206504"/>
            <a:ext cx="1483692" cy="87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dirty="0">
                <a:solidFill>
                  <a:schemeClr val="accent5">
                    <a:lumMod val="50000"/>
                  </a:schemeClr>
                </a:solidFill>
                <a:ea typeface="ＭＳ Ｐゴシック" charset="0"/>
                <a:cs typeface="Arial" charset="0"/>
                <a:sym typeface="Arial" charset="0"/>
              </a:rPr>
              <a:t>AWS </a:t>
            </a:r>
            <a:r>
              <a:rPr lang="en-US" dirty="0" smtClean="0">
                <a:solidFill>
                  <a:schemeClr val="accent5">
                    <a:lumMod val="50000"/>
                  </a:schemeClr>
                </a:solidFill>
                <a:ea typeface="ＭＳ Ｐゴシック" charset="0"/>
                <a:cs typeface="Arial" charset="0"/>
                <a:sym typeface="Arial" charset="0"/>
              </a:rPr>
              <a:t>serves application </a:t>
            </a:r>
            <a:r>
              <a:rPr lang="en-US" dirty="0">
                <a:solidFill>
                  <a:schemeClr val="accent5">
                    <a:lumMod val="50000"/>
                  </a:schemeClr>
                </a:solidFill>
                <a:ea typeface="ＭＳ Ｐゴシック" charset="0"/>
                <a:cs typeface="Arial" charset="0"/>
                <a:sym typeface="Arial" charset="0"/>
              </a:rPr>
              <a:t>content &amp; data</a:t>
            </a:r>
          </a:p>
        </p:txBody>
      </p:sp>
      <p:sp>
        <p:nvSpPr>
          <p:cNvPr id="34" name="Rectangle 19"/>
          <p:cNvSpPr>
            <a:spLocks/>
          </p:cNvSpPr>
          <p:nvPr/>
        </p:nvSpPr>
        <p:spPr bwMode="auto">
          <a:xfrm>
            <a:off x="7403170" y="2736463"/>
            <a:ext cx="1436030" cy="14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r>
              <a:rPr lang="en-US" dirty="0">
                <a:solidFill>
                  <a:schemeClr val="accent5">
                    <a:lumMod val="50000"/>
                  </a:schemeClr>
                </a:solidFill>
                <a:ea typeface="ＭＳ Ｐゴシック" charset="0"/>
                <a:cs typeface="Arial" charset="0"/>
                <a:sym typeface="Arial" charset="0"/>
              </a:rPr>
              <a:t>Integration </a:t>
            </a:r>
            <a:r>
              <a:rPr lang="en-US" dirty="0" smtClean="0">
                <a:solidFill>
                  <a:schemeClr val="accent5">
                    <a:lumMod val="50000"/>
                  </a:schemeClr>
                </a:solidFill>
                <a:ea typeface="ＭＳ Ｐゴシック" charset="0"/>
                <a:cs typeface="Arial" charset="0"/>
                <a:sym typeface="Arial" charset="0"/>
              </a:rPr>
              <a:t>to </a:t>
            </a:r>
            <a:r>
              <a:rPr lang="en-US" dirty="0">
                <a:solidFill>
                  <a:schemeClr val="accent5">
                    <a:lumMod val="50000"/>
                  </a:schemeClr>
                </a:solidFill>
                <a:ea typeface="ＭＳ Ｐゴシック" charset="0"/>
                <a:cs typeface="Arial" charset="0"/>
                <a:sym typeface="Arial" charset="0"/>
              </a:rPr>
              <a:t>Samsung d</a:t>
            </a:r>
            <a:r>
              <a:rPr lang="en-US" dirty="0" smtClean="0">
                <a:solidFill>
                  <a:schemeClr val="accent5">
                    <a:lumMod val="50000"/>
                  </a:schemeClr>
                </a:solidFill>
                <a:ea typeface="ＭＳ Ｐゴシック" charset="0"/>
                <a:cs typeface="Arial" charset="0"/>
                <a:sym typeface="Arial" charset="0"/>
              </a:rPr>
              <a:t>ata centers </a:t>
            </a:r>
            <a:br>
              <a:rPr lang="en-US" dirty="0" smtClean="0">
                <a:solidFill>
                  <a:schemeClr val="accent5">
                    <a:lumMod val="50000"/>
                  </a:schemeClr>
                </a:solidFill>
                <a:ea typeface="ＭＳ Ｐゴシック" charset="0"/>
                <a:cs typeface="Arial" charset="0"/>
                <a:sym typeface="Arial" charset="0"/>
              </a:rPr>
            </a:br>
            <a:r>
              <a:rPr lang="en-US" dirty="0" smtClean="0">
                <a:solidFill>
                  <a:schemeClr val="accent5">
                    <a:lumMod val="50000"/>
                  </a:schemeClr>
                </a:solidFill>
                <a:ea typeface="ＭＳ Ｐゴシック" charset="0"/>
                <a:cs typeface="Arial" charset="0"/>
                <a:sym typeface="Arial" charset="0"/>
              </a:rPr>
              <a:t>for </a:t>
            </a:r>
            <a:r>
              <a:rPr lang="en-US" dirty="0">
                <a:solidFill>
                  <a:schemeClr val="accent5">
                    <a:lumMod val="50000"/>
                  </a:schemeClr>
                </a:solidFill>
                <a:ea typeface="ＭＳ Ｐゴシック" charset="0"/>
                <a:cs typeface="Arial" charset="0"/>
                <a:sym typeface="Arial" charset="0"/>
              </a:rPr>
              <a:t>financial transactions</a:t>
            </a:r>
          </a:p>
        </p:txBody>
      </p:sp>
    </p:spTree>
    <p:extLst>
      <p:ext uri="{BB962C8B-B14F-4D97-AF65-F5344CB8AC3E}">
        <p14:creationId xmlns:p14="http://schemas.microsoft.com/office/powerpoint/2010/main" val="138488299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22" y="195390"/>
            <a:ext cx="8568894" cy="539496"/>
          </a:xfrm>
        </p:spPr>
        <p:txBody>
          <a:bodyPr>
            <a:normAutofit/>
          </a:bodyPr>
          <a:lstStyle/>
          <a:p>
            <a:r>
              <a:rPr lang="en-US" sz="2000" b="1" dirty="0" smtClean="0">
                <a:solidFill>
                  <a:schemeClr val="accent6">
                    <a:lumMod val="75000"/>
                  </a:schemeClr>
                </a:solidFill>
                <a:latin typeface="+mj-lt"/>
              </a:rPr>
              <a:t>Strategy 5: Migrate Existing Apps to the Cloud</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descr="builkding.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719" y="2747465"/>
            <a:ext cx="793330" cy="1309780"/>
          </a:xfrm>
          <a:prstGeom prst="rect">
            <a:avLst/>
          </a:prstGeom>
        </p:spPr>
      </p:pic>
      <p:sp>
        <p:nvSpPr>
          <p:cNvPr id="21" name="Rectangle 20"/>
          <p:cNvSpPr>
            <a:spLocks/>
          </p:cNvSpPr>
          <p:nvPr/>
        </p:nvSpPr>
        <p:spPr bwMode="auto">
          <a:xfrm>
            <a:off x="67561" y="4167966"/>
            <a:ext cx="1373792" cy="36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pPr algn="ctr"/>
            <a:r>
              <a:rPr lang="en-US" sz="1200" b="1" kern="1200" dirty="0" smtClean="0">
                <a:solidFill>
                  <a:schemeClr val="accent5">
                    <a:lumMod val="50000"/>
                  </a:schemeClr>
                </a:solidFill>
                <a:ea typeface="Arial"/>
                <a:cs typeface="Arial"/>
                <a:sym typeface="Sketchetik Light" charset="0"/>
              </a:rPr>
              <a:t>On-Premises</a:t>
            </a:r>
            <a:br>
              <a:rPr lang="en-US" sz="1200" b="1" kern="1200" dirty="0" smtClean="0">
                <a:solidFill>
                  <a:schemeClr val="accent5">
                    <a:lumMod val="50000"/>
                  </a:schemeClr>
                </a:solidFill>
                <a:ea typeface="Arial"/>
                <a:cs typeface="Arial"/>
                <a:sym typeface="Sketchetik Light" charset="0"/>
              </a:rPr>
            </a:br>
            <a:r>
              <a:rPr lang="en-US" sz="1200" b="1" kern="1200" dirty="0" smtClean="0">
                <a:solidFill>
                  <a:schemeClr val="accent5">
                    <a:lumMod val="50000"/>
                  </a:schemeClr>
                </a:solidFill>
                <a:ea typeface="Arial"/>
                <a:cs typeface="Arial"/>
                <a:sym typeface="Sketchetik Light" charset="0"/>
              </a:rPr>
              <a:t>Data Centers</a:t>
            </a:r>
            <a:endParaRPr lang="en-US" sz="1200" b="1" kern="1200" dirty="0">
              <a:solidFill>
                <a:schemeClr val="accent5">
                  <a:lumMod val="50000"/>
                </a:schemeClr>
              </a:solidFill>
              <a:cs typeface="Arial"/>
              <a:sym typeface="Sketchetik Light" charset="0"/>
            </a:endParaRPr>
          </a:p>
        </p:txBody>
      </p:sp>
      <p:pic>
        <p:nvPicPr>
          <p:cNvPr id="22" name="Picture 21" descr="clou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0279" y="1444209"/>
            <a:ext cx="1488529" cy="929702"/>
          </a:xfrm>
          <a:prstGeom prst="rect">
            <a:avLst/>
          </a:prstGeom>
        </p:spPr>
      </p:pic>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5182" y="1803531"/>
            <a:ext cx="1063986" cy="398668"/>
          </a:xfrm>
          <a:prstGeom prst="rect">
            <a:avLst/>
          </a:prstGeom>
        </p:spPr>
      </p:pic>
      <p:sp>
        <p:nvSpPr>
          <p:cNvPr id="24" name="Rounded Rectangle 23"/>
          <p:cNvSpPr/>
          <p:nvPr/>
        </p:nvSpPr>
        <p:spPr>
          <a:xfrm>
            <a:off x="1222375" y="3333749"/>
            <a:ext cx="868732" cy="45720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lumMod val="75000"/>
                  </a:schemeClr>
                </a:solidFill>
              </a:rPr>
              <a:t>App</a:t>
            </a:r>
            <a:endParaRPr lang="en-US" dirty="0">
              <a:solidFill>
                <a:schemeClr val="accent3">
                  <a:lumMod val="75000"/>
                </a:schemeClr>
              </a:solidFill>
            </a:endParaRPr>
          </a:p>
        </p:txBody>
      </p:sp>
      <p:sp>
        <p:nvSpPr>
          <p:cNvPr id="10" name="Down Arrow 9"/>
          <p:cNvSpPr/>
          <p:nvPr/>
        </p:nvSpPr>
        <p:spPr>
          <a:xfrm rot="10800000">
            <a:off x="1584543" y="2434730"/>
            <a:ext cx="192700" cy="838200"/>
          </a:xfrm>
          <a:prstGeom prst="downArrow">
            <a:avLst>
              <a:gd name="adj1" fmla="val 50000"/>
              <a:gd name="adj2" fmla="val 6825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2" descr="https://encrypted-tbn0.gstatic.com/images?q=tbn:ANd9GcT_C_b67x-nCwCVp9_hQ5mrE9vKuTI-_xn50QVqUqJ2KphHudPIrA"/>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403090" y="1418983"/>
            <a:ext cx="644856" cy="70719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encrypted-tbn1.gstatic.com/images?q=tbn:ANd9GcTBzzLKjnUd1cIGLEdM6_hM7_lBjjB7r-cxLIdFXrkUOwaQBj_p"/>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618847" y="1597409"/>
            <a:ext cx="1839438" cy="3116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
          <p:cNvSpPr>
            <a:spLocks/>
          </p:cNvSpPr>
          <p:nvPr/>
        </p:nvSpPr>
        <p:spPr bwMode="auto">
          <a:xfrm>
            <a:off x="2618847" y="2571749"/>
            <a:ext cx="190441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1/3 of servers migrated to AWS</a:t>
            </a:r>
          </a:p>
        </p:txBody>
      </p:sp>
      <p:sp>
        <p:nvSpPr>
          <p:cNvPr id="39" name="Rectangle 4"/>
          <p:cNvSpPr>
            <a:spLocks/>
          </p:cNvSpPr>
          <p:nvPr/>
        </p:nvSpPr>
        <p:spPr bwMode="auto">
          <a:xfrm>
            <a:off x="2523122" y="3562349"/>
            <a:ext cx="2189694"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Saved </a:t>
            </a:r>
            <a:r>
              <a:rPr lang="en-US" sz="1600" dirty="0" smtClean="0">
                <a:solidFill>
                  <a:schemeClr val="accent5">
                    <a:lumMod val="50000"/>
                  </a:schemeClr>
                </a:solidFill>
                <a:ea typeface="ＭＳ Ｐゴシック" charset="0"/>
                <a:cs typeface="Arial" charset="0"/>
                <a:sym typeface="Arial" charset="0"/>
              </a:rPr>
              <a:t/>
            </a:r>
            <a:br>
              <a:rPr lang="en-US" sz="1600" dirty="0" smtClean="0">
                <a:solidFill>
                  <a:schemeClr val="accent5">
                    <a:lumMod val="50000"/>
                  </a:schemeClr>
                </a:solidFill>
                <a:ea typeface="ＭＳ Ｐゴシック" charset="0"/>
                <a:cs typeface="Arial" charset="0"/>
                <a:sym typeface="Arial" charset="0"/>
              </a:rPr>
            </a:br>
            <a:r>
              <a:rPr lang="en-US" sz="1600" dirty="0" smtClean="0">
                <a:solidFill>
                  <a:schemeClr val="accent5">
                    <a:lumMod val="50000"/>
                  </a:schemeClr>
                </a:solidFill>
                <a:ea typeface="ＭＳ Ｐゴシック" charset="0"/>
                <a:cs typeface="Arial" charset="0"/>
                <a:sym typeface="Arial" charset="0"/>
              </a:rPr>
              <a:t>£1.5 Million</a:t>
            </a:r>
            <a:endParaRPr lang="en-US" sz="1600" dirty="0">
              <a:solidFill>
                <a:schemeClr val="accent5">
                  <a:lumMod val="50000"/>
                </a:schemeClr>
              </a:solidFill>
              <a:ea typeface="ＭＳ Ｐゴシック" charset="0"/>
              <a:cs typeface="Arial" charset="0"/>
              <a:sym typeface="Arial" charset="0"/>
            </a:endParaRPr>
          </a:p>
        </p:txBody>
      </p:sp>
      <p:sp>
        <p:nvSpPr>
          <p:cNvPr id="40" name="Rectangle 18"/>
          <p:cNvSpPr>
            <a:spLocks/>
          </p:cNvSpPr>
          <p:nvPr/>
        </p:nvSpPr>
        <p:spPr bwMode="auto">
          <a:xfrm>
            <a:off x="4897575" y="2560199"/>
            <a:ext cx="186021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Migrated 500 web properties in 5 months</a:t>
            </a:r>
          </a:p>
        </p:txBody>
      </p:sp>
      <p:sp>
        <p:nvSpPr>
          <p:cNvPr id="41" name="Rectangle 19"/>
          <p:cNvSpPr>
            <a:spLocks/>
          </p:cNvSpPr>
          <p:nvPr/>
        </p:nvSpPr>
        <p:spPr bwMode="auto">
          <a:xfrm>
            <a:off x="4905429" y="3497078"/>
            <a:ext cx="184450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New product web sites </a:t>
            </a:r>
            <a:r>
              <a:rPr lang="en-US" sz="1600" dirty="0" smtClean="0">
                <a:solidFill>
                  <a:schemeClr val="accent5">
                    <a:lumMod val="50000"/>
                  </a:schemeClr>
                </a:solidFill>
                <a:ea typeface="ＭＳ Ｐゴシック" charset="0"/>
                <a:cs typeface="Arial" charset="0"/>
                <a:sym typeface="Arial" charset="0"/>
              </a:rPr>
              <a:t>live in </a:t>
            </a:r>
            <a:r>
              <a:rPr lang="en-US" sz="1600" dirty="0">
                <a:solidFill>
                  <a:schemeClr val="accent5">
                    <a:lumMod val="50000"/>
                  </a:schemeClr>
                </a:solidFill>
                <a:ea typeface="ＭＳ Ｐゴシック" charset="0"/>
                <a:cs typeface="Arial" charset="0"/>
                <a:sym typeface="Arial" charset="0"/>
              </a:rPr>
              <a:t>2 days vs. 2 weeks</a:t>
            </a:r>
          </a:p>
        </p:txBody>
      </p:sp>
      <p:sp>
        <p:nvSpPr>
          <p:cNvPr id="42" name="Rectangle 20"/>
          <p:cNvSpPr>
            <a:spLocks/>
          </p:cNvSpPr>
          <p:nvPr/>
        </p:nvSpPr>
        <p:spPr bwMode="auto">
          <a:xfrm>
            <a:off x="7207225" y="2571749"/>
            <a:ext cx="167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Migrated clinical trials simulations platform</a:t>
            </a:r>
          </a:p>
        </p:txBody>
      </p:sp>
      <p:sp>
        <p:nvSpPr>
          <p:cNvPr id="43" name="Rectangle 21"/>
          <p:cNvSpPr>
            <a:spLocks/>
          </p:cNvSpPr>
          <p:nvPr/>
        </p:nvSpPr>
        <p:spPr bwMode="auto">
          <a:xfrm>
            <a:off x="7107240" y="3497078"/>
            <a:ext cx="187637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dirty="0">
                <a:solidFill>
                  <a:schemeClr val="accent5">
                    <a:lumMod val="50000"/>
                  </a:schemeClr>
                </a:solidFill>
                <a:ea typeface="ＭＳ Ｐゴシック" charset="0"/>
                <a:cs typeface="Arial" charset="0"/>
                <a:sym typeface="Arial" charset="0"/>
              </a:rPr>
              <a:t>Simulations in 1.2hrs vs. 60hrs</a:t>
            </a:r>
          </a:p>
          <a:p>
            <a:pPr algn="ctr">
              <a:lnSpc>
                <a:spcPct val="90000"/>
              </a:lnSpc>
            </a:pPr>
            <a:r>
              <a:rPr lang="en-US" sz="1600" dirty="0">
                <a:solidFill>
                  <a:schemeClr val="accent5">
                    <a:lumMod val="50000"/>
                  </a:schemeClr>
                </a:solidFill>
                <a:ea typeface="ＭＳ Ｐゴシック" charset="0"/>
                <a:cs typeface="Arial" charset="0"/>
                <a:sym typeface="Arial" charset="0"/>
              </a:rPr>
              <a:t>64% reduction in costs</a:t>
            </a:r>
          </a:p>
        </p:txBody>
      </p:sp>
      <p:sp>
        <p:nvSpPr>
          <p:cNvPr id="14" name="AutoShape 2" descr="data:image/jpeg;base64,/9j/4AAQSkZJRgABAQAAAQABAAD/2wCEAAkGBxQPEBUUExQVFhQXGBcZFxcXFxgXGRciFRgWHB8aFhodHSgsGRsnIBcaITEiJSorMC4uHB80ODMsNygtLisBCgoKDg0OGxAQGzAkICYsNDgyOC4tMDUyNC00LCwsNDgvNywsLCwsLCwsLCwsLCwsNCwsLCwsLCwsLCwsLCwsLP/AABEIAJAAwAMBEQACEQEDEQH/xAAbAAEAAgMBAQAAAAAAAAAAAAAABAUCAwYBB//EAD8QAAIBAwIDBgIGBwcFAAAAAAECAwAEEQUSBiExEyJBUWFxMkIUUoGRodEHFiMzU2KxJVVjcpKTwRUkQ4Lw/8QAGQEBAAMBAQAAAAAAAAAAAAAAAAIDBAEF/8QAMREAAgIBAwIEAwkAAwEAAAAAAAECAxEEITESE0FRYXEUgbEiIzJSkaHB0eFCU/Az/9oADAMBAAIRAxEAPwD7jQCgFAKAUAoBQCgFAKAUAoBQCgFAKAUAoBQCgFAKAUAoBQCgFAKAUAoBQCgFAKAUAoBQCgFAKAUAoBQCgFAKAUAoBQCgFAKAUAoBQCgFAabq5WJC7sFVRkk9BXUm3hEZSUVllBxbxJJYCNlg7VHON2/bg+AxtOc1fp6FblN4aM2p1MqUmo5T9StsuMbq4XdDZrIPHZcKce4KjFWS09cXiU8fIqjq7ZrMYJ/P/CT+sOof3af95fyqPZp/P+xLv6j/AK/3/wAH6w3/APdp/wB9fyp2afz/ALDv6j/r/f8AwrJf0hyq4QWqs+QuEn3YJ6AkJjNWrRxaz1be3+lL181Lp6d/f/DuBdgFEcgSOCQuc/DjdjzAzWHDabXB6XUspPlkgVwke0AoBQCgFAKAUAoBQCgFAKAUAoBQHhoD55+kjUjMHt487Yk7SYj3GxD/AFr0NHBRam/F4R5eusck4R8N2TNAxd20thP8cajax6lGGUceo5VXb9iatjwyyn7yDpnyvp4FdoujfSd43tb39udrSJ/5B8rsvzA4qyy3ow+YMqqp7mV+GcSyk4pubDuXsBcnlHLDzEh8FI8CarWnhZvW/fJa9VZTtbHPljxMjpl3qPeu3+jwdexjPeYf4j+FO5VVtBZfn/R3t23f/R9K8kReErKKWZ7lVEdrBuWAeBx8cp8zy61K+coxUG8yfP8ARDTQjKbsSxFcf2UGpX011dx3UeQcStbrz5rDt8P5u9WiEIwrcH6Z93/RmnOdlisj64+X9n1DRdSS7gSZOjgHHkfEH2NeZZW65OLPXqsVkVJE6oFgoBQCgFAKAUAoBQCgFAKAUAoDygKviTV1srd5TzIGFX6zHoPvqyqvuTUSm+1VQcjkr7SGttHuGk5zzDtJSeuSRhfYVrjZ16iKjwuDHKpw08nLl8kviC1aGK2voRl4I1Eij54yBkfZUKZKTlVLh/UldFxUbo8rn2HEcnZtDqdv3lAAmA+eNsc/daUrKdE/l7nb3hx1EPn7G3jqZZI7JlOVa5hIPmDmmlWHNPyY1jTUGvzI38bXjydnZQn9rcZDH6iD4mP9PvqGnilmyXC+pPVSk8VQ5f0IfEUeRDplv3dyjtCPkjXGc+rVOl83z+XuV3rjTw+fsbdQtli1OwRBhVilAHoAK5CTlTNvzRKcVG+tLyZjYf2ZqBhPK3uiWi8kcdVHvmkvvqurxjz7HIfcXdP/ABlx7nZishvPaAUAoBQCgFAKAUAoBQCgFAKA8NcBxLSrqF+XYgWtmepPdeTxP/ritqTqrwvxS+h57atty/wx+pp1/WzqcclrZRGUNyeYnbGvscczXaquy1Ox49PE5dc7066ln18CbpPFCLttryM28gULh+ccgAx3W9ahZp2/t1vKJ16lL7u1Yf7M08PqLO4ksJO9DIC9uT0Ktncn2VK37yCtXK5OU/dzdMuHwc5qe6zKWkpykNzFLEx8YyWyPdcfjWmGLM2Llpp+5ktzXiuXCaa9jouH5Oyin1O55NKMqviiD4VHqeX4VmtWXGmHh9TVS+mMr7PH6Hmg3CWcT3t44Wa472D1Cj4UUePX+lLU7Gq61shS1Wnba95EK6vrq5uIr2K0YxQhgqs215A/VgMculWRhXCLqlLd/oQlO2yatjDZfqyzu72DWbZokbZOveVX7rxsvTl+HKqYxnp59TW37Fsp16mtxTw/5LbhHWfpduC4xNGdkq+IZeX49arvq6JbcPgu01vchvyuS8qk0CgFAKAUAoBQCgFAKAUAoBQFHxhdzR2zC3jZ5W7q7flz1Y1dQoua63hGfUymoPoW58+stMlCos9pcyRp8MKbUjz4lznLt68q3ysjluMkn5+J5sK54SlFtLw8PmdVbcRzxKFTS5lUdArKAPwrLKmDeXYjYr5xWFWzVqGsy3KbJtKmdT4Eqce3Lka7CuMHmNiRGdsprEqmcvdaddKFEEF0FRg0ayBWMRH8Nwfh81IrTGyt/ia+Xj7mSVdqx0Re3GfA7fUdDXVYYHnRonQgspHPHLcnscVihc6ZSUdzfZQtRGLmsMqOPRczSRww27tDH3iQuVZvlGM8wvl5mrtK64pyk92U6zuSajCOyIOnRPE/ayWF1czfxJSgx/lXmFFTm1JdKmor0K64uL6pQcn6l/8ArVc/3bP/AKl/Ks/Yr/OjT8TZ/wBbKfWpGvDuk0y5SQfDLGyhx9vLNXV4r2Via8mU25s3dbT80aOHfpkF6JGgmZJAElYoFJA+FnAJBYeY6ipW9qVeE91wV0d6FvU08Pk+mivOPXPaAUAoBQCgFAKAUAoBQCgFAUnFtzcQ2zS223enNlZd2V8ceo61dRGEp9M/Ez6mVka3KHKOP0/iu8mYL29tG7AFRJGVDA+KMCQ1a5UVR3w2vRmGGqult1JP1Rfdlq38S0/0tVGdN5M041fmjx11VQSZbQAdSVYAe9dzp/BM5jVLdtHN3nGd4m7ZLDNtIBMcTbcnooYnmx8gDWiOmqf4k18zNPV3R4afsjtjq/0WGE3bqJJCqnAwNzf8DzrF2+uT7a2Rv7vbjHuPdlJxjrV5ZzxiLYYpAQuU3MGHVeoyT1A96u09VU4vq5Rn1V11c0o8M0aTrF9d57G4tGI+JSjK6+6mpTrph+KL/UjXbfZ+GS/Qsey1b+Jaf6WqvOm8mW41Xmv0Iuo3uo2yb5rizRfMq3P2HianGNM3iMWyE56iCzKUUQNE4lvrq6jiBTYw3M3ZFTtHiAW8egJqdtFMIOXj7+JVTqb52KO2PbwPoorzz1T2gFAKAUAoBQCgFAKAUAoBQGLDNAcBDpcUN01jOga3mzJbE/IfmRT4edbnOUoK2PK5PMVUYTdMvwvg3XkF1oyNJFIJ7Zescpw6D+VvEVyLr1DUZLEvQlKNumTlF5j6m2DQJ9R2y30uIzhlt4shefMb28a47oVfZqW/mySondiVr28ka9FtkvLwyIqraWhKxKBhWf5n+zHWu2SddeH+KXPsRqjGyzK/DHj3Of4jm/6jIsx/cdulvD6hid7j7l+6tFK7S6fHGX/Bm1Eu8+rwzhfydFpqHUbOWznOLiA7CfHK52SD3xWab7U1ZHh/+Zrh99W6p/iX/kzRpemx6nFmTMN7AdkkicnDDox+sDj+tSsslTLC3iyFdcb4/a2kjKbVNRtpUtD2MskgPZTHK8l6ll8//udFXTNOzdJco67NRCSr2bfDNtxokVlG95eubmVRkF+Sg+CovvUVbKxqutYR10xqTtsfUyz4K0to4mnm/f3BDv8Ayj5UHoAar1Fik+mPCLtLU4x65cs6Ws5qFAKAUAoBQCgFAKAUAoBQCgFAUXF2jm7t8JymjO+JvEMvP8elXUWdue/D5M+pq7kNuVwUWr6yL3RZpOjhdsi/VZSMir66u3qEvAz2Xd3TN+PiSuItSdLSC3h/f3CKifyjaNzn0ANQprTm5y4RO6xqEYQ5ZH12P6Nbw6ba/vJRtLfVX53b35/jUqn1yd0+F9SFy6IRor5Y4vsUt4LGJBhUuYQPx5+9d08nKU2/JnNVBQjXFfmRI4uiaznjv4xkL3LhR8yEjve4/KoadqyLqfy9yepTrmro/P2NWvOLO4i1CLnDIAk+PFWxtk+ypVfeQdT5XBy59qaujw+f7N2sMG1axI5gxykHzztrlaxRP3RKzfUQfozVdf2nqAi629qdz+TyHovrjFI/c1dXjL6EZff3dP8Axj9TsxWQ3ntAKAUAoBQCgFAKAUAoBQCgFAKA8NAfNuPbI2hndP3N0mHHgsi8wftGa9DSy7mE+U/2PK1ke1lriS/cseGEGJNQnOEVAkOfljjHNh/mNQu8KYee/uW6dc3z4xt7EbSNXjgL3122Jp+UMQ5uqDoFHrmpWVyliqvhcv1IVWRhm2zl8L0M76zvtV2uVW1jjYSRK4LOzL0LeQrkZ1Ubfib2Z2cLtRh46Ut0TE4nMeYNSh7IuCvaDnFJnrz+WodjP2qXn6on8Tj7F6x9DVwyAva6dMQ8e0tA2ciSNvAHzFduecXR2fj7nKMb0S48PY5i6uJrO4ihOWmgWWOE+LCTb2Z/E/dWqMY2Qclw8Z/kxynOqai92s4/g+k8MaOLK3WPq3xO31mPU1511ncnk9aipVQUS2qouFAKAUAoBQCgFAKAUAoBQCgFAKAUBD1bTUuomikGVYc/P3HkalCbhJSRXZWrIuMjnuMtFuLiKOC2CCJcFgxxnbjaoGOnj91aNPbCEnKfJm1VNk4qEOCp0zh69tmLpDbNKeskkjO/2cgB9gq2d1U1ht49Cmui6vdRWfVlv2urfUtPvf8AOqsaf1L86ryRquYtTlUrJDZup6qSxBrq+Hi8psjJaiSw0ihTg++jkR4lij2NuVe1ZlHmFyMgHxGa0fE1NNSy8+hm+EuTTjhY9TvZNJjlmindP2sakDnkDdjPvjwPqa89WSjFwXDPSdUZSU2t0WIqBae0AoBQCgFAKAUAoBQCgFAKAUAoBQCgFAKAUAoBQCgFAKAUAoBQCgFAKAUBxvF1xML6zhSZ0jmLBwmAe5jo3XnmtmnjHtzk1low6mU+7CCeEw1xLa6nDBHK8sciMZEc7zHj5t3UZ9aYjOlzaw0OqUL4wTyn+x1xmXONwznGMjr5e9Y8M25RB0wzBpu3eMqH/Z7ORVfJ/WrJ9OF0orh15fW0ZanqqQ28kylX2KWwGHPHhnniuQrcpKPmLLVGDkt8GWlX4mt45Wwu5FY8+S5GcZpOHTJxO1z6oKTN8jiSM7HHQ4ZcNj28Kjw90SbytmUf6P76S4sUklYu5Z8sfRjV+qhGFrUeDNopynSpSeWQ/wBINxcQpC9tIwdpNuwYKthWbmMde7U9JGEm1NbYIa2VkVF1vfP+lna8SRyWIuh025Kjru6bB655VVKmSs7ZdHURdXcKX9H+oT3D3JuZWLRybNnIIvXIHLwxir9XCEVHoXKM+isnNyc3wztN48xWI9DJiZ1Dbdy7vLIz91dw8ZOZWcHryqvUgePMgVzGQ2kYvcoDgsoPkSAfuruGOpLxPZ2IVioyQCQPMgchRch8bHA8LTSalC5a9lS5y2UUqBH5dzHMVuvSpkl0pxPN08pXRf22pHbWBaOBO2Zd6qA7Z5EgdcmsUsOT6T0IZjFdXJuS6RjgOpIG44IPI55+3I1zDOqSfiZ9oMA5GDjBz1z0xXDuUVcguO1mzIgi2AxBR+0U+JOeoq1dGFtv4lT68y32xt5kLgbUzNZRNNIGkfd8RAJ7x6Cp6mCjY1FbFekscqk5Pc1yX0iasI2lPYmAvtOAoOcdfs8a6oRdGcb5OOclqOlvbB00bhhkEEeYORWY1J5OL4wAbU9OU+JlBHuFrbp//jZ8jDqd7617kTWrVdOv7QWnd7dissQJIYAqNxHh8R5+lSrk7apdzw4ZXbFU3Q7fjyjPg3QoJJrtnjDGO6bs85OzGDy9fyFc1Fs1GKT5id0tMHKba4kRLLSRPFqNuriLdcgISeRIGQp884qcrOmVc2s7EI1KcbIJ43MJdjQ3kU9skVykAJ2Adm4XO11HgwJ/GurKlCUZZi38w8OM4zjiSXyMrS1Rp9OgdVEDQ9oVxhZZABzcfMRgda5KTUbJLnOPZCMIuVcGtsZ92WtzEttq8KQAKssTmZF5L3c4YgdDVSfXQ3LwexdJKGoSh4rc18C3EyaZD2ESykvJkNJ2eBuPPO05qWqUXc+p4+RHRymtPHoWefHBO1maVzZGaMRv9KHdV94+CTBzgVXWorr6Xnb+UWWuTdfUsPq/hmmw4VeK+cg/9oXE6p/icxjHkOv3eVdlqFKtfm4+RyGmcbX+Xn5lNw9o63qanEwGTO2wkfC2XwR5VfdY63XJeRnoqVqti/P+zfptwL6KJDEu+zjkaRSo5OgKomPIlSxHoKjOPbbedpPb2JQkrUljeK39+ERNE0c39kmFUM5Mkt25BcMGPJMc8jHiQB61K23tWP04RGqru1rC53bLCPRoJ9WlSRRIn0dG5nIYkgbj5+dV92UaE1tuWqmEtQ099kQtWsFs2mleKO5s5XG51x2sBXu4U+S4xy8qnXN2JRTxJfoyuytVtya6ot/NH0Se6WOMyMcIF3E+gGc156i28I9NySj1Pg5Li3QoZYje279lMi9osqHAfAz3vPPnWui6UZdqSyn4GLU0QlHuweGt8lZpl0dSvbX6SoK/Ru0CEd1mzgtjx6VZOPZrl0eePkVVy71sOvyz8yNf2EaNq6qgVVSJgByAOGPICpwm2qm34shOEU7kl4In67GvY6S3zdpAB7bQTy98VXU31Wr0ZZcl01P1ROsIQmrXuBjMCE+5qEnmiHuWxSV88eRRWtlEeHzIyrvVSVfA3Ah+WG61fKcviulcGeMIvSdTW5Z2CdtqNv2yhibJSwYA88jmQfGqpPppl0/mLYLquj1flJfBS7L2/ij5QK6FQPhVmDbgvl7VHUb1wk+Sel2tsiuMl9qnD9vdMHljBdejglWGPIis8LpwWIs0WUV2PMluLHQIIXMioTIRje7M7Y8gzEkUldOSw3sIUQi8pbmzTtGhtixiXaX5t3mO4+ZyevrXJ2SnyShVCGelckU8LWuGHZ8nIZu83Mqchjz6+tT79nmQ+Gr32N1voECCQBC3aja5dmdmHkWJziou2bxvwdjRBJ7cmleF7YRCPs8qCCpLMWUjkCrZyv2VLvzznJz4avp6cG610GCLftU7nGGcsxcjy3k5xUZWyljPgSjRCOceJv0vS4rVdkK7VJzjJI+zPSuTslN5kdrrjWsRRhqOjQ3LK0q7ivw95hj1GD19aQslDgTqjNpyRNdAVI8CMdf+agTxtgq7TRYLPfJDEdxBJCkkv49CeZ9TVsrZ2YUmVRphXmUUYcLWTxxNJKoWaZzJIo+XPIL9gA/Gu3STeFwjmng1Fyly92etwxbFmPZ4DHLKrMqMf5kBwad+eOR8NXnj+iRDokKTdsqYkxjcC3Tyxnp6VF2ycel8ElTBS6ktyM/C9szElCQzF2Xc2xmJzkpnBOfSpd+a8SL01bfBbSxB1KsMqQQR6EYqlPDyXNJrDKJeDLQAL2Z2D5N77DjxK5wTV/xNnOTP8JVxgn3+iQT7N6YMfwFSUZfRSuMCoQtlHOHyWTphPGVwUGgaYVvbwPC4glWNVLjIYIGBySSeefGr7bF244e6M1NbVs8rZlovCNoAB2XwnK5ZiVx9Tn3fsqv4izzLvhavIkfq9b72cplnBVyWY7gfA8+YqHenhLJLsQy3jkjwcI2qYxGdoO4IWYoD57CcZqb1Fj8SK0tS8P6N17w3bzS9qyESfXRmRvvUioxunFdKexKenhKXU1uTdO0+O2TZEgVc5OPEnxJ8TUJzlN5kThXGCxFEqokxQCgFAKAUAoBQCgFAKAUAoBQCgFAKAUAoBQCgFAKAUAoBQCgFAKAUAoBQCgFAKAUAoBQCgFAKAUAoBQCgFAKAUB//2Q=="/>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1"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91400" y="1350300"/>
            <a:ext cx="1208616" cy="906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127477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0312"/>
            <a:ext cx="2908570" cy="539496"/>
          </a:xfrm>
        </p:spPr>
        <p:txBody>
          <a:bodyPr>
            <a:normAutofit/>
          </a:bodyPr>
          <a:lstStyle/>
          <a:p>
            <a:r>
              <a:rPr lang="en-US" sz="2000" b="1" dirty="0" smtClean="0">
                <a:solidFill>
                  <a:schemeClr val="accent6">
                    <a:lumMod val="75000"/>
                  </a:schemeClr>
                </a:solidFill>
                <a:latin typeface="+mj-lt"/>
              </a:rPr>
              <a:t>Strategy 6: All In</a:t>
            </a:r>
            <a:endParaRPr lang="en-US" sz="2000" b="1" dirty="0">
              <a:solidFill>
                <a:schemeClr val="accent6">
                  <a:lumMod val="75000"/>
                </a:schemeClr>
              </a:solidFill>
              <a:latin typeface="+mj-lt"/>
            </a:endParaRPr>
          </a:p>
        </p:txBody>
      </p:sp>
      <p:sp>
        <p:nvSpPr>
          <p:cNvPr id="4" name="AutoShape 2"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xQQDxUSEhMTFRUXFRYXFhYYFRoYGhcUFhQWGB0dGxokKCggGRwlHB8VITQhJSkrLi4uFyMzODMsNyktLysBCgoKDg0OGhAQGjUkICQsLDAtODc3MjYrLCwsLCwsLCwsNzE3NDAsLCwrKywvLCwvLSwsLCwsLC0sLCwsLCwsLP/AABEIAFoA+AMBEQACEQEDEQH/xAAbAAEAAgMBAQAAAAAAAAAAAAAABAUBAwYCB//EAEUQAAEDAgMEBgcEBgkFAAAAAAEAAgMEEQUSIQYUMVETMkFTYZIXInGBkaHhY6LB8AcjQmKx0TNEUlRkc5OjshUkNENy/8QAGgEBAAMBAQEAAAAAAAAAAAAAAAEEBQMCBv/EADIRAQABAgMGBAUEAgMAAAAAAAABAgMEERITITFRUpEFQWGhFBVicdEyQoHwIkMjM+H/2gAMAwEAAhEDEQA/APuKAgICAgICAgICAgICAgICAgICAgICAgICAgICAgICAgICAgICAgICAgICAgICAgICAgICAgICAgICAgICAgICAgICAgICAgICAgINFVWRxC8j2MHNzgFEzEcXiu5TRGdU5KWTbGmzZYzJM7sbGxziVz2tPkqT4hZzypzqn0jNvZi07+rRyAfvvYz5akKdVU+T3F+7Vwtz/MxH5H4tUM61FIeeSRj/AJGxKa6o8ib92njbn+JifwjM2zp82WXpIXcpIy2yja0+bnHiNnPKvOmfWF1R18UwvFIx/wD8uBt7R2LpFUTwW6LtFyM6JzSFLoygICAgICAgICAgICAgICAgICAgIIlZicMP9JKxngXC/wAOJXum3VVwhxu4i1a/XVEKKr24gacsbZJXcAGi1z79fgFYpwdc753M654zYicqImqfRqq8fmY0PqHR0rTq2MDpJnD2HRvtIXG5VZteec+xVi70RquzFuOXGqfx2cviO2cztIbxj+0455D7+DfcFRrxFVXDco3PELk7qN3vP4hu2c2WkrT09Q54jPAk3fJ7CeDfH4LzRbmrfL3hcDXiJ2l2Zy95/wDH0Wgw+KBuWJjWDwHH2niVaimI4N63aotxlRGSUpdBBGr6COduWVjXjxHD2HsUTTE8XO5aouRlXGb51tLsk+kPTU7nlg1Nj68fvHEeKq12pp3wwcXgKrH/ACW+HvCLh+2E7LCT9a3nmLXj2OHH3gqaL9VPHe5W/ELlO6vf7T/fu6mh2gllGameyosLuhkAjmA8CPVd7bK9brs3OO6WhRi7tUZ2piv0ndV+J7NtLtxCTlmZJC4aEEXsf4/ELvVg6+NM5ot+M2ZnTciaZXtFisM39HKxx5Bwv8OKr1W66eMNG1ibN39FUSmrw7iAgICAgICAgICAgINVRUMjF3va0c3OAHxKmKZnhDxXcpojOqco9VHW7ZUsfB5kPJgv8+CsU4W5V5ZM+74thrfCrP7Ofrv0gvOkMTW+LyXH4C1viVYowMfulmXvHq53W6cvuoK3aSpm60zgOTfVHyVmnD26eEM274jibnGvtuRsLw2SqlyRgknUk8AOZK9XLlNuM5ccPhrmIr00Qv6uthw0GOnyy1HB8p1DPBo5+Hx5LDxWNqrnKG1/xYKNNr/Kvznl9v793JVE7pHl73FzjxJNyVnTObPqqmqdVU5yvNjcC3yf1x+qjsX+JPBvvsb+AXS1RqlcwOF29z/LhHH8PrTWgCwFgNAOQV19REZMoCAgIMOFxY6hB8n21wHdJwWD9VJct/dcOLfxH0VO7Rpnc+Yx+F2FedP6Z4enooIpCxwc0lrhqCDYg+1cs8lKJmJzji6uixOHEAIayzJuEc4sL+D+z+fgtDDYyqicpX4rtYyNF/dV5VflS4xhMlJJkkHi1w4OHMH82W7bu03IzhkYrC3MNXpr/j1baLaKph6szrcnesPmvNVi3Vxh7teIYi1+mvvvX9D+kCQaTRNd4tJafgbg/JV68DT+2WlZ8erj/spiftu/vs6Gi2zpZOLjGeTx+IuFWqwlynyzalrxfDV8Zy+68pqpkgvG9rxza4EfJV5pmndMNCi5RcjOiYn7Nyh7EBAQEBAQeJAbHLa/ZcXHwUxl5oqzy3Kaswyql/rYYOTIrfMkn5rtTct0/tzUbmHxNf8Aty+0KSfYNzzd9S5x5ubc/wAV3jGRHCln1+CTXOdVyZa/R59v9z6r18d9Lx8hjr9j0efb/c+qfHfSfII6/Y9Hn2/3Pqnx3ofII6/Zfx7P9FSmCnk6Iu68mW7nc+Vj/BUb9yq7Ocy1LeCi1Z2Vqcuc+cud9HH+I/2/qqnw/qpfJ46/Zn0c/wCI/wBv6p8P6nyf6/Z1OzuDNo4OjBzG5c51rXJ+lh7l2oo0xk0sLhosUaYWi9rIgICAgIK3H8IbWQGJxy6gh1rlpH5I968V0aoyV8Th4v0aJct6OG/3h3+mP5rl8P6s75PT1+x6OG/3h3+mP5p8P6nyenr9nQM2fDqXd55DKB1HltnN5a3NyFZs1VWpziVycFFdnZXJ1cp84c/6PPt/ufVX/jvpZXyCOv2PR59v9z6p8d9J8hjr9j0efb/c+qfHfSfIY6/Z7i2BLDdtS5p5htj8bqJxue6aXqnwOaZzpuTEruiwqqi/reccnxZvncH5rhVct1ftaFrDYm3/ALc/vC6hDresQT2kAgfC5/iuE5Z7l6nVl/lxe1D0ICAgINNXVNijdJI4Na0XJPYEHGs2uq6kk0dJmjH7T+35tF/C5QWmzW0M1RI+GemfE9gBJscuvDjwvrbjeyDonSAcSB70EPG6p0VNLKy2ZrHObfUXAQRtlcRfUUcc0lszr3sLDRxCC1a8HgQfegpcW2iFPVQ0+TN0v7Wa2XW2oQXeYWvcWQYa8HgQfeg11lU2GMyPNmtFyfz2oKaLEKuYZ4oY2MPV6VxzOHOw4KR7Zi8vRzCSExyRxl4PWYdDax/BQLDC6kyQRveRmcwE9mpCCYgxmCBdADkDMgjTOl6VgaI+jsc975r9mXsQSSbIAKBmHNBWYzXPifAG2tJKGOuL+rYnTkgsybIMoCAgICAg4/8ASjI4UIDeBlaHeyziPmAgtqcuhw9hpWCRwiYWN4ZiQL/iUFNh21FSa2OmqKdkRfrxJNrEjtI7EFFiceHTVEri6rmJcSTGA5rb/wBm41F/cg9bNVjjRV8Odzo42XjzaEB2ccOzgNOzVBLp5KcYLC2okfG1zjbo+u6zjcAcLW56IOdxHoKcMlozVRyA/wDsbYEcdDp8DobqRcbUYUx+I0983/c5XSa8CbD1dNNFAt9o8Oo6Wkjp5ZZmtzuc1rTd773uDpa1yOPgg5Grnho5I5qM1LHA3c2Vtg5o104XHEEHmpH0Ta/UQNd1HVDA/kRrofBQOgQQsa/8aX/Lf/xKClwjZ+OWmjdKXvc5gsc5GQW0DQNBZSIYxSSKiezOczagwCQ3JDQePPQXQeZ20QjPRyyCUC7ZLS5i7x0tqUGypmfVOoSXOYXiUPLdDoGXtyJ1+KDZjuFilEclM50bi8Rn1i4EP0ub31CDZjeBxwU7poi9ssYzB+ckuNxxvoUEmaYuraU8M0LyR2XIBQaMMpBXF885LmZ3NjjzENa1ptcgcSUE+PDY6VkpMsjYi3ql2jONy08b8PqoFBPDSmMujjq2usS2a0h1txJvwUiVJVOlioHu1cZRc8yAQgxiQYKuQ1jJHRnL0ThmLGi2vV7boL7BI42xfqXl7CSQS7NbwB4i3IqBYICAgICCHi+GsqoXQydVw4jiCOBHiCg46kosUoR0UAinjHVzEeqPe5pHsuQgk4Xs7VS1Qqqx7GuDS0MZbgQRxGgtc80EbAsNxCgD4YoYZGOdcSF4ABsBci+Yi3Zbnqg94Ts3UsZXCUNc+dtmuDhZzryEm37I1CDRVbJ1BpKXKGdNTuechIIdme1w14HqjTtug97QYfiNfAGviiiAIOQPBc51iLk3IAHK/agmbU4FUPfTT04a58LQC0kDUWI42BHG+qCPiuDV0xp6ssiNRGTmiv6tg4ltrm17HXX3oI+0uE4jXxtzxRRhpNow8E3I6zncPCw5oO2xXD21ETo38DwPaCOBQVkM1bCMhhZPbQPEgYSP3ge1B7FLUyRzGVzQXxuayJvAEg6l3NBY4TAY6eNjus1gB9oCCnjwJz4ZmOORzqh8sbgb21u0qRtFRWZcm7x5+HSdIMnty9b3KBtq6CR09K85T0Yk6QjTVzWjQe0FBs2gonzMjDACWyscdbeq06oN2O0zpaaSNgu5zbDW2twgif8AT37xTPsMscTmu14OIA96DTHST0j39AwSxPcXZMwa5jjxsToQgxWUFTVwyNlyR5g3o2D1rFpv6zvHh+dZGx0tXJGY+gZGS2xfnBHD9lo1+KgR4cIlENIwgXikzP8AWGg14c1InTzVTHuAhjlYT6tnBpA5OB0PuUDOz2HuhbI54a10jy/I3qs0tYILZAQEBAQEBAQEBAQEBAQEBAQEBAQEBAQEBAQEBAQEBAQEBAQEBAQEBAQEBAQEBAQEBAQEBAQEBAQEBAQEBAQEBB8O32TvJPOVvaKeT4D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m+yd5J5yminkbe71T3k32TvJPOU0U8jb3eqe8v//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9"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1" descr="data:image/jpeg;base64,/9j/4AAQSkZJRgABAQAAAQABAAD/2wCEAAkGBxQSEhQUDxQWFRUVGBQUFBQXFBgYFxYUFRgXGBkYFhcaHCggGBolHBUXITEhJTUrLi4uGiAzODMtNygtLisBCgoKBQUFDgUFDisZExkrKysrKysrKysrKysrKysrKysrKysrKysrKysrKysrKysrKysrKysrKysrKysrKysrK//AABEIANUA7QMBIgACEQEDEQH/xAAcAAEAAgMBAQEAAAAAAAAAAAAAAQcEBQYDCAL/xABKEAABAwIEAwQECgcGBAcAAAABAAIDBBEFBhIhBzFBEyJRYTJxgbEUMzQ1QnJzkbLBCBUjJFJioYKzwtHw8SaDkuElNkNEdKLS/8QAFAEBAAAAAAAAAAAAAAAAAAAAAP/EABQRAQAAAAAAAAAAAAAAAAAAAAD/2gAMAwEAAhEDEQA/ALxREQEREBERAREQEREBERAREQEREBERAREQEREBERAREQEREBERAREQEREBERAREQEREBRdQ51uarDNXGemppXRU7DO5hLXOb6IcOYB6+xBaF1KrDLXGijqHBlQDTuPIu9H/q5BWPTVrJG6o3tc3xBBCDIULW0uPQyTyQRvDnxNa6SxuGh17Anx7pWownOcVVXzUlPZwgaNbwbjXcgtHqtZB1IUqApQEREBERAREQEREBERAREQEREBERAREQEREBQVKgoOQ4oV0kdEY6cOMs7hEzTz73M+xV+7JdLQQMFTDFLPJYMgdqfLI8+TQbC/XkrRzhWxwRCeUXdGSYh/OQq+4WQzVslXiUtnS6nRU5ce42w5jnYXP9EGgzLwyijj7SVhpLC7pA7tIh5EAkj2BafD8iyMIZHVuOvcRxtk1PaLb2DdhuN/NY3FDE6mSWJs8xcHC5YNmgggbDrzV40rR8Mo+Q/d5PbvHsg5emywcPoHtZeJ9S8B5B7+kNds5w5ncn2rlP0d/llT9RvverY4gfEx/X/wlUbwhlqRNVCiZqe5gBdcAxt713NB5u8B5IPpSnrY3uc2N7XOYbPDXAlp8CByWRdfLT6+rwasbPHIZGSEuu4kCUD0mvba7XePmr/OaGQUTKquc2PU3UGtu4m+9htufNB0ckoaC5xAA3JJsAPMr8UtWyVgfE4PY7k5puD6iFSWLZhnxuCoMJMEDXGOEX3fIGh1pbeiCCLWv1U8C83GNzsPqSQQ5xiv0N+8w+33oLyREQEREBERAREQEREBERAREQEREBERAUFSoKCseNc7hAQ36Mbne0m1/wCi/XAR4OFWHMSS3++/uIWdxTwvtmNHSRj4r/zcx+aqnhFnZuGyywVl2xPPeNvi5BsdvYB7EGs4m/Hw/wBr8TVfVL8ro/8A48nvjXEQcNziUkdRVuMcIuWMaRre0kHd30eS63MmLQUNTBJO8MYyCZrbu3JvFZo89kGZn+Qdkxt99YNr720u3/oVVP6Ovyyq+o33vXTUtdJVwS10wsJp2sp2eEMbDuPMuc4/cuZ/R2+WVP1G7jlzeg1nGb0222/bVG39ty73OjQcMguAbUziPI3j5LguM3pt+2qPxuXf5yH/AIXBYf8Atne+NBz3Bbsv1bWCoNmmZuk9dWhttI5krf5a4cdtVfDqoGLvBzIm7FxbYCR56arAlvmud/R8dSntWykGoDw6Jrjtp082tO17jnzV4yVbGuaxzgHP2a2+59QQZIRAiAiIgIiICIiAiIgIiglBKLxfUtDg0uAceQ6n2L1BQSiIgIiICIiDCxjD2zxOjfyPI9WnoR5qjM95D1vc947GfrJpPYT25O1juxuIte9t7q/yF+JYWuFnAEeBQfK1PgeKQAiGQtYP4KgBu3hZ1l02U+HE9ZIH1znvHNznElo8Rc+kfUr4GDQX+KZ9yzGRACzRYeA5IOIzXl17WRmm1dnFE6IRs5x3O8rGjm7xVfcIsmVDK187JXCCN2kSC4E9uYsefgfO6vksWtxfEI6OFz3A2FyGsYXOc7nYAdSg+f8AjMDrb9tUbet7lcMeVxUU0DnEtlZCGtBN2i43DmciD5rjcu5Gqq+qbWYq3s42vMkcFwXXJ1DXY7K4mt/yQfN2b8jSQTsdSNdFMXACJoO7v44SPo+I6K6soZfkijZLXvMtUWgOeTfQOgb4HzC6Z0DSQSASORI5epfuyCQiIgIiICIiAiIgIiIC0+acUNNTvewXdyaPOx3/AKLcLV5jo2ywPDuneHrH+6Ct+C+M/Cpat9VIX1XaWAJ2bGBYBg9epWzrA2J58hfdfMWCVHwXHQYwba/RbzddtyPad/Yt7xIxPE4qoVessbGe7E3lG0fxD6V+dz4oPoK6hsgPIg+oqs8M4gy4hRONEzTUBtpXWu2LbdwHVV/k3OlVhlcYaxzpY5nDVq8XGwe3w3vsg+jbqV5xP1AEciAR6iv3dBKIouglfiSQNBLjYDck8gF+iVS3HfNE7GinhOiN2z3D0nbbj1ILoa4HcKbrEwoWhi+oz3BeGP8AbGB4pbCQizSd7A8yB4oNgyUG9iDbY2PIo9gPMA+tU5wxo8Sir52vkL4CbzOfv3/Bvgf+yuW6BZFKi6CURRdAumoclg41iAp4XykE6QSGjqegVbcJMyTV9ZWyzk2aGtYzo0A+HigtcFSoBS6CUS6i6CUUXUoCIiAuazxmimoYSap+nXcMaN3E9bALpVxebcoMqagVMxDmxRlrI7X7xIufVZBSGWK9k+OwyRei6Ta4sfR6/crm4uxt+BvNhfS4E25gBU9gcLWZgjaxoaBIO6OQ7nRXHxd+RO+q73IOP/RzF4qn1/5LjeJXzpD64/7wLs/0cviqn1/5LjOJPzpB9aP+8QXZmbPFPh0MQlcHSuYzREN3G4ABI6C6rzOFdisT2VzJHABjZOxBOgMcL2A5O25+1YXGlv7aA26Q7/cu1z/81w/YD+7CDe8Ps3frKmMxj7MN7pJ6kc7fy7Fc7ivEB1XWCgw4EE6+1lvpIDR/6fifUvDgT81S/Wk/xLiDWTUmMCqZA+UEOYwN6lwIv6gg7DB8FxMVLab4ZKYBeSTU4l4bc2bq5725LnOPnxkY8DYXHg22/vXoc4YlSVbGy9mBVPD/AOJzW306T6rLx4+/GR+e59ZbdBm51zLicD4KmMOiiiDbw77gi15P4gb9b811VbmyrrcNbLRRmJ0uxkP0dum+xK13GH5BH9i33tWfw8+Ymf68EGs4Q5vqpZJKKoGp0N3Oed3EeB6k3utbnzNGJU1U2qF44mHSIDcd0mwLx5+PmvPg988Vn1fzW24+fEn+z+SDzzdmmuraKOaha+nYQJSd2ukLe8QwjmBa+3QLpOFWdZcRjLZmWdELPf8AxHl9/NYGHH/h6D7EfhWn/R99Cs9f5uQdhmfP8UU7aOlIlqpDbT9Fht9M8gVXOJ5jxLC6t880j5o3OAljcTZp5WAPojwPXZYWIj/iCm26j3yroePvou/sfkg3Ocaitr6GKekeKeJzQ9zXbOcDyvv5qu+E+EVs1ROKSp7ENLe2IO7hfpurToPmOD7KP3Bcp+j58orvZ+JB2mcc+w4cGQau1qXABrL73O2p56Am/wBy4PHMVxShnNaZXSNLWvlhJJY1pAOw5WA6rX8Y/lsP2g97V3fE/wCbW/YD8CDKjzpNW0DpqCFzS4FusjaM8i7ztubri8iZ8rKepdRVbX1D3ajGRdx1c/8Ap5rpuB3zOfXN73Lhsrf+YY/qv9zkGXWZ1xHD8QMtSTJFMQ3sr91tiQABya4X8leeGVBkiZI4aS9odbwDtx/Syorjb8qZ9o3/AAq8sF+TwfZR/hCDNREQFi4iwujeG7kg2WUosg+YMyQ1NBiHw0R3AdqAPQjYh3+asXEMztxmgtBG9r7ETdWxut4/SC7vM+WI6thB7riLarDceYIsV75Zy7DQ07aeBtmgHVfcucdySevNBQHDzNb8FqHQVkf7KQ2e4HdvTU08nDkuvosmjFq9tWSW0sYBaSLOkeHXAA8F2WNcOKapnjfJfQx2vs/Fw5C/PT5cl2NPTtjaGsaGtbsABYBBRPGmJzpQ6Jpc2EsB23Gmx9oW1xTM8OIYZG2nJ7VsRY6K24LWadj4EhWfjuARVLCHAB1tnge8cj7Vq8tZEpqSndEGBxeS6R/0iT4EcgOgQcBwLzFTx076Sclkupzi1w2LdyfVsukw/GqBtV2skjIwLxwx8xckXcT47WA9ayqfhrC0zEvdrm7rngNDhGTuG7WBI2v5r2quHFL2XZ07dAtZ2oB9x43dcg+YQVvnajfUYrTfBwZLHUS3cBuom5I2Cw+ONYyR8ZZyBt67AtP9QrvyvleChiEcDT5vcdTj7T0WozNw/grJGuf3WBwc9otvY32JG10HG8VKlsuGxSRm7HQtsbebei2eQHhuAs1Gw/25LA4yTMLYqGlbqle0RsiZyaLt5+C7rJuW201BFTTAPsAXA+OyCnuHmMxUWL1BqrsEosxxG19re9brjfiLJYXaLmxYCbW32P5hd3Jw8pnVbah41NYO5GbWDr9epCys2ZNirWkegSNLiALFtrciNiPEIOOwKtZLl+IREksZ2Z2+kBpt9657gnjkNM+pgnJZI+5aCOdrm33G/sVyYdl6CGmFNHGBEAG26m3Unx81psEyFTwVT6pwD5C3Qy4FmtJudrWJ25ndBTeZKxsGMQVMgcYm2u4cvSf/APrkt5xmxWKph7SneHtOg3HLpt612+ect085ELGta+Td4PotZ1d5O9S1eb8gQigEdKWtjjZ3nX6jfWSg2NE+2BwXsLxxgb9bDYLgODeYIaKsqYqsmN0pswkbXBvYrvuE7TVYXEysjBazusvcamj0XbeQG6z4OHVMKwVMnf0A9m02sCertu9bpdBWXFmJ0k7ZomOcyN4c64Ida4NwOo2O66DNWZaevwtppnXcI+zMf0w4Nta3r6q0MYwaKobpe0A2sHDmPLzHkVzeVOHFLRyvnc3XK8kgn0WD+Vo2Htug13DShkoMItVtLCdbtPM98mwPge8FWuCV7IcfifLcA3Z47u1W96+jaina9pa8amuFiD1XIUnDymbWfCZBrLAeyabWBNtzYbkW2v4oK143j94a+xLWvY4kdB3Tv9ytvJWYIauniNO4u0xsaduRa0Aj13CZryrHWsIPdcQGk2G7fCx6781n5dwKGigZDTt0taLebj1JPU3QbMKURAREQQQllKIIspREEWQBSiCLJZSiCEso1jlfz9im6DVYflynhkdMyMdq/wBKU7vPlqPIepbVQHi9r787dbepTdAsllKIIsvKq1aHdnbVbu35XXshQV07hr2rpZauoklmkNyC8hjWjk1oHIBYmV+HMkckomleylcbfBRI4sf43ufRPgrPsoQedNTNja1kbQ1rQA1oFgAOVgvWyAqUEWUoiAospRBFlIREBERAREQEREBERAREQFrsfr3QQl8cbpX8msb1PiT0AAJWxXhV1LI265HBrRzJNgg+b8bzZiFFiPwqR+oScmgnszGDbRpO7XAghW5h2ee0YZtBcXxxuhpm27R73NFwDyA1dSqX4r10UsjDBI14Dpr6el3K0ODOHjQJJXdo/sowwkAdmy3ott70FfZjzNidJXNrXvBBNmht+zLesbgd2myvHI+ao8SphNGC08ntP0XeAPXqq245xBsUukAXdE61trkjcee62/6PRth8n2h/NBaqLiM1Z4bG809DolqdN9yezZ4ayOvgFzOSOKj+0NLjLRFMHECS2kG55EcvaEFuote7FoREZjI0Ri5Ml+7YKu8Zz9U1DS7COyDI3jvSg/tgOYjI2H+t0FqKqeMfEB1JG6mpQRK8aXS9GXHIeLrL1y/nfEKmSXXAxkdM0GXQHF0j3C7WNJO2259iqHiFjVVUu/e4BD33OAsb3N9idRug+mcqEmjpiTcmGK5PMnQNytsqx4X49iNR2UdRTxxU0cTQH6XangN7tjrt4dFZrUEoiICIiAiIgIiICIiAiIgIiICIiCCuC4k4JLXS0tOGudAe1fKA4taS0NDA8gjbvOXfKCg+UOImBw0roxBH2ZOtrwHucCWnndxKurhB8SPsYfcqq4yfGs+vN+JWlwjlaIW3cATDFYEi526BBz3Hj4qT1xe8LF4Zk/qWUNc5mqbSS1xabd7YEb9FlceD+yk9cV/vCxOGfzNJ9v8Ak9Bg8DKZrsQrWPGpulwIdvcayLm/MrW8YqVrHBrQO5K+NpPpaBchpPMgdPCwW44D/Odb6nf3hWt42fGH7d/4UG94lxD9VU45NbSwPAGzQ8yQtvYbE94j2qciZnpqLA9c7o3PEjhHG6znazyIafAXN10eMZe+FUFMZNPYCkjEji/SQG9nID/9Le1afLfDqKngfWWLXOtoieA4CMubs699yg3vD7PNDK8U1MXGWS8j3FhGp5tq3sPIBV9xzPf/AOc/3Ffjhu0DMDg0Bo/aWAFgPQ5L9ccvT/5z/cUF65UP7lS/YxfgC2y1GVD+5U32MX4AtsEEoiICIiAiIgIiICIiAiIgIiICIiCCVwHEzM8sToqOhIE8+pzpDyiibYE2G5JLhb1Fd+td+pIe3NQWAyloZqO9mg3sPBB8yZ+ieyGmbI4vcO21PIsXHVubHkt6/BJamOmdTTiGRlPEGglzWvJ6F4BAd69vNYnGM/tWfWm/ErP4WUrJabRI0PYYYgQeXLfzCDhMJoK7GIXUtQ0h7JGB87gNDWMI1bgnW7bpt5hWc3JPwWiZTUOkgPD5DISC+wN9NgbE3XXUOHxwsDIWhjRsAPzJ5n1rKsg+bqugq8Iqn1VJu25M0TtnNBJNj/E3wcL9bgLoqfLkuPlk8sTqaEvMji7dz7i1oxtt5myuDEsHhqLduwPty5j2G3MeRWZHEGgBoAAFgALADyHRBWObcfDHxUNHC+eOAN7S19F47aGPdb0bgE26DzWBiGfKtrRFWUjHRzWZG+mfrIeCDpLCAeQPhyVr0mHxxAiNjW3NztufWV4NwSAS9qImh/K9v66eQPna6CueHvD+SKsfiFSQwuv2UQ3dpIG7+gO3LdaDifl+erLy2MxkSPdG15H7Vu47rhs13k6yvWyx62hZM0slaHNPQ/kRuCgrXg5jGIVEDGzsa2CIaBIb63hosGtbby536K0gvGkpGxMayNoa1os0AcgvYIJREQEREBERAREQEREBERAREQEREBQ5SoKCpJsiHEq0uqWuZTwPfzBBmc4h3d/lHkrDwTLcFI+R1M0sEmm7NRLRpAA0gnbktwApQEREBERAREQEREBERAREQEREBERAREQEREBERAREQEREBERAREQEREBERAREQEREBERAREQEREBERAREQf/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data:image/jpeg;base64,/9j/4AAQSkZJRgABAQAAAQABAAD/2wCEAAkGBggGDwkIBwgWFQkVFhoUGBgYGRoUEBkUHxchGhUcHB4XHDIfHyUjGxMUKzAiIzMsOC0sFR8xQTAxNTIrLTUBCQoKDgwOGQ4PGTUkHyU1KjQ1NC0sLCwsLS01Ly0vLzIsNCwsNCwwNDAqLCwsLC8sLCksKiwsKSwsLDQsLCotLv/AABEIAK4BIgMBIgACEQEDEQH/xAAcAAEBAQEBAQEBAQAAAAAAAAAABgcFBAgCAwH/xABFEAACAQMCBAMCBwwJBQAAAAAAAQIDBBEFBgcSITFBUWETMhciNXGBkbNCc3SCg5KhsbLC0tMWNENUVZOjwfAjMzZTcv/EABkBAQADAQEAAAAAAAAAAAAAAAACAwQFAf/EAC0RAQADAAEEAAIIBwAAAAAAAAABAgMRBBIhMRSxE0FRUmGRwfAFFTJicaHh/9oADAMBAAIRAxEAPwDcQAAAAAAAAAAAAAAAAAAAAAAAAAAAAAAAAAAAAAAAAAAAAAAAAAAAAAAAAAAAAAAAAAAAAAAAAAAAAAAAAAAAAAAAAAAAAAAAAAAAAAAAAAAAAAAAAAAAAAAAAAAAAAAAAAAAAAAAAAAAAAAAAAAAAAAAAAAAAAAAAAAAAAAAAAAAAAAAAAAAAAAAAAAAAAAAAAAAAAAAAAAAAAAAAAAAAAHD3rrlxtuwu9TtIRdaHJhSTcPjVIxecNPtJ+Jlvw36/wD3O2/NqfzTVj0mm1e6ijTemc8WbcCD4e8S/wClU6lhqcIU7/3ocuVCccdUuZt8y6vGeq6+DLwq1ytlbttHlZS9bx3VAY7rPGLXNOub6zpWlu6dOrOmm41ObEZuKzip3wiu3/xEjs/2NtbW6qX0486TbVOMM4TeOry08JY7Pr53T0esTWOPauOopMTPPpaAwufGrccvdp0F+JL/AHmfn4Z9y+VD/Lf8Zf8Ay3b8PzV/GZt2BiFtxt16m07i1oTh4pRnB/Q+d4+plzq/EJrSIbj0elHnc4wcKibUZc3LNPla7eD+ZlN+i1pMRMe/CdepztEzH1LYGccPeJGqbsvJ2F9b0o0lSlPMFNSypRS96bX3TLjXNcsdu0Kl9qVblor6ZSl4RivFvy/2KtML53+jmPKymtb17o9PeDGZ8adcu6zpabplJxlLEIuNSdV591fFmsv5kaLaahr1rYXmo63ToxvY0p1I04KXLHlg5JTbm8vKWcYx5vuT06TTLju+v8UKb1vz2qEGQ7e4va1q15p9hXtKCpVKsYNxjNSSbw8ZqYNeIbdPfGYi6WetdI5qAh+I3EKptB2trp9OE72fx5KeXGNPsukWnly7dfuX6EXT4364pRdWxt3DKylGopNeOG6nR4Lc+i10r31jwhfqc6W7ZbYDz6ff0NUo0L20nmhUipxfo1n/AIj0GSY48S0AAPAAAAAAAAAAAAAAAAAAAAAASXFX5H1L8l9tAyTh7ty23VcXmnXTxm3nKEl3hUU4csvXu8rxTZrfFX5H1L8l9tAzvgn8pV/wef7cDtdJaa9Je0e+Z+UOdvETvWJ/ftIX9jqG17qVCtmne0pJprzXWMovyfRpm77B3pR3fbp1GlqFPCqx/VOPo/0PK8m/4cRdjw3ZQ9taxS1OmnyPtzx7uDfr4Pwfo2YjousX+1bqF5a5jcU24yjLKTWcThJfR18ms90Wz29dlz6tH7/KUPPTaf2y/wB3R/X9X/CK32kis42fKNt+DQ+0qEVq17HUri9vIQajUqTqJPq0pScsfRktuNkWtQtJNdHbx+0qZ/WjVMca5xP2T+iiPNL/AOY/VdcONB0q40vTa1fTaUqsoyblKnGUm/aS7trPZL6ik/o3o3+E0P8AKh/CZxszinouhWFlp17Sq+3ppp8sYyi8zbWHzeTR2/hp25/66/5kf4zj7YdROlpiJ9y6GeuUUjmYTXGvS7HTpaRKys4U3JVVLkioZxyYzyrrjmf1ngo/+LV/wtfriefibvXT94S09adTmo0lPLmlHLly4wk325P0nppwlHatVyXR3WV6rmS/Wn9R0aVtXHOL++6PnLJaYnS819cOXw316321c3mpXcZOnG3n0istyc4KK8l18X0PFrm4NU31d0ncTXNKXJSp8yjShl9FmXTr0zJ9/qR3eDVKncajcUq0FKnK2qJprMWnKGU0+56OIfDCpontNT0Wm5af3lDvKl5vzcf0rx6dSydMq9RMW/qmI4lCK3nGJj0vtjcPLPaUVcVmqmptdZ4+LHPeMM9l6936Lodzc/8AUNV+8Vfs2ZPsPitX0f2en69Nzse0anvVaa8M+Mo/pXr2NT126oX2m6lcWtVToyt6rjKLzFr2cuzRyOoy1ptE6eeZ9t+V6Wz4owDZPyno33+n+0j6O1HUKGlUa97dzxQpxc5P0S8PXyXmz5x2T8p6N9/p/tIvONG6uZ0tv2s+ixUrY8+9OH7z/EN/WYztvSkfZ/pl6fSM8rWZ/qd9e7wvp1+TN1XqKMY+WXywivRLCz6ZKniNw+p7YoabeWKzTUVSrPzq91P05uq9MR8yZ0Gw3DSlT1PQrGu5RbUalOlKaTxiWHytZw2vpO1f1+IOqUqlpfW13O3ksSi6EsPrlf2fml9RrvzF69loisfVyorxNbd0TzKl4Lbp/wC7t+6n51KOfrqQ/eX4xrJ8t0Kt/t25pVfZypXtKSliScZKS6rKfXqn28Uz6T2/rVDcNra6lbe5OOWvGMu0ov5mmvoOV/EcO230tfU/P/rd0mvdXsn3DogA5baAAAAAAAAAAAAAAAAAAAAAOduDQ7fcdtX0y8nJUZ8uXFpT+LJSWMprvFeBxtr8OdK2lXlfWFerKq4OnicouOG037sE8/FRVAsrretZpE+JQmlZnumPISO4uGGibkryv7l1IV5JKXs3GKk14tSg+uMdV5FcDzPS2c81nh7albxxaGe/Ajt/+93P59P+UVO5NpaXuqnCjqdFtx92cXy1I574frhdHldEdkFluo1tMWm3mEYypETER7ZvPgdozfxNRrpfk3+4fn4DdJ/xOv8A6f8ACaUCz43f7yHw+X3WeW3BLQqTUq93XmvLmjFP5+WGfqaKjVtn6bq1nDQ3B07KPLhU8Ra5Xle8n49/M7YK7dRreYm1vScZUrExEJTa/DjStp15X1hXqyquDhicouOG037sE/uUVbWejAK76W0nutPMpVrFY4rCH1Lg9t3UatW5i6tLmeeSnKMaafjhSg8fN2OhovD+z0Kld2NrqNw7StCUJQlKEoLmjyuUf+n0lh9138UyoBZPU6zHbNvCEY0ieYhD6Xwh0TSa9tfULmu6tOanFSlBxynlZxTyfi+4P6LqVWveXV9cyrzk5yfPT6tvL/si7BL4rbnnu8vPoM+OOHj0nSrbRKFvp9nDFCnHlWe782/Vttv1bPZgAzzMzPMrYjjwldz8N9H3XWjfXk6kK/Kot03GKkl2zzQfVZxnywe7au0rTaNOtbWFzVlRnLmxUcZJSxhtcsV3SWf/AJR3AWTtpNOyZ8IxnWLd0R5AAVJgAAAAAAAAAAAAAAAAAAAAAAAAAAAAAAAAAAAAAAAAAAAAAAAAAAAAAAAAAAAAAAAAAAAAAAAAAAAAAAAAAAAAAAAAAAAAAAAAAAAAAAAAAAAAAAAAAAAAAAAAAAAAAAAAAAAAAAAAAAAAAAAAAAAAAAAAAAAAAAAAAAAAAAAAAAAAAAAAAAAAAAAAAAAAAAAAAAAAAAAAAAAAAAAAAAAAD//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20"/>
          <p:cNvSpPr>
            <a:spLocks/>
          </p:cNvSpPr>
          <p:nvPr/>
        </p:nvSpPr>
        <p:spPr bwMode="auto">
          <a:xfrm>
            <a:off x="7254733" y="1074738"/>
            <a:ext cx="1676400" cy="94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b="1" dirty="0">
                <a:solidFill>
                  <a:schemeClr val="accent5">
                    <a:lumMod val="50000"/>
                  </a:schemeClr>
                </a:solidFill>
                <a:ea typeface="ＭＳ Ｐゴシック" charset="0"/>
                <a:cs typeface="Arial" charset="0"/>
                <a:sym typeface="Arial" charset="0"/>
              </a:rPr>
              <a:t>100s of </a:t>
            </a:r>
            <a:r>
              <a:rPr lang="en-US" sz="1600" b="1" dirty="0" smtClean="0">
                <a:solidFill>
                  <a:schemeClr val="accent5">
                    <a:lumMod val="50000"/>
                  </a:schemeClr>
                </a:solidFill>
                <a:ea typeface="ＭＳ Ｐゴシック" charset="0"/>
                <a:cs typeface="Arial" charset="0"/>
                <a:sym typeface="Arial" charset="0"/>
              </a:rPr>
              <a:t>applications supporting 33M</a:t>
            </a:r>
            <a:r>
              <a:rPr lang="en-US" sz="1600" b="1" dirty="0">
                <a:solidFill>
                  <a:schemeClr val="accent5">
                    <a:lumMod val="50000"/>
                  </a:schemeClr>
                </a:solidFill>
                <a:ea typeface="ＭＳ Ｐゴシック" charset="0"/>
                <a:cs typeface="Arial" charset="0"/>
                <a:sym typeface="Arial" charset="0"/>
              </a:rPr>
              <a:t>+ global members</a:t>
            </a:r>
          </a:p>
        </p:txBody>
      </p:sp>
      <p:sp>
        <p:nvSpPr>
          <p:cNvPr id="43" name="Rectangle 21"/>
          <p:cNvSpPr>
            <a:spLocks/>
          </p:cNvSpPr>
          <p:nvPr/>
        </p:nvSpPr>
        <p:spPr bwMode="auto">
          <a:xfrm>
            <a:off x="7154745" y="2327119"/>
            <a:ext cx="187637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b="1" dirty="0">
                <a:solidFill>
                  <a:schemeClr val="accent5">
                    <a:lumMod val="50000"/>
                  </a:schemeClr>
                </a:solidFill>
                <a:ea typeface="ＭＳ Ｐゴシック" charset="0"/>
                <a:cs typeface="Arial" charset="0"/>
                <a:sym typeface="Arial" charset="0"/>
              </a:rPr>
              <a:t>10,000s of EC2 instances in multiple regions &amp; zones</a:t>
            </a:r>
          </a:p>
        </p:txBody>
      </p:sp>
      <p:sp>
        <p:nvSpPr>
          <p:cNvPr id="14" name="AutoShape 2" descr="data:image/jpeg;base64,/9j/4AAQSkZJRgABAQAAAQABAAD/2wCEAAkGBxQPEBUUExQVFhQXGBcZFxcXFxgXGRciFRgWHB8aFhodHSgsGRsnIBcaITEiJSorMC4uHB80ODMsNygtLisBCgoKDg0OGxAQGzAkICYsNDgyOC4tMDUyNC00LCwsNDgvNywsLCwsLCwsLCwsLCwsNCwsLCwsLCwsLCwsLCwsLP/AABEIAJAAwAMBEQACEQEDEQH/xAAbAAEAAgMBAQAAAAAAAAAAAAAABAUCAwYBB//EAD8QAAIBAwIDBgIGBwcFAAAAAAECAwAEEQUSBiExEyJBUWFxMkIUUoGRodEHFiMzU2KxJVVjcpKTwRUkQ4Lw/8QAGQEBAAMBAQAAAAAAAAAAAAAAAAIDBAEF/8QAMREAAgIBAwIEAwkAAwEAAAAAAAECAxEEITESE0FRYXEUgbEiIzJSkaHB0eFCU/Az/9oADAMBAAIRAxEAPwD7jQCgFAKAUAoBQCgFAKAUAoBQCgFAKAUAoBQCgFAKAUAoBQCgFAKAUAoBQCgFAKAUAoBQCgFAKAUAoBQCgFAKAUAoBQCgFAKAUAoBQCgFAabq5WJC7sFVRkk9BXUm3hEZSUVllBxbxJJYCNlg7VHON2/bg+AxtOc1fp6FblN4aM2p1MqUmo5T9StsuMbq4XdDZrIPHZcKce4KjFWS09cXiU8fIqjq7ZrMYJ/P/CT+sOof3af95fyqPZp/P+xLv6j/AK/3/wAH6w3/APdp/wB9fyp2afz/ALDv6j/r/f8AwrJf0hyq4QWqs+QuEn3YJ6AkJjNWrRxaz1be3+lL181Lp6d/f/DuBdgFEcgSOCQuc/DjdjzAzWHDabXB6XUspPlkgVwke0AoBQCgFAKAUAoBQCgFAKAUAoBQHhoD55+kjUjMHt487Yk7SYj3GxD/AFr0NHBRam/F4R5eusck4R8N2TNAxd20thP8cajax6lGGUceo5VXb9iatjwyyn7yDpnyvp4FdoujfSd43tb39udrSJ/5B8rsvzA4qyy3ow+YMqqp7mV+GcSyk4pubDuXsBcnlHLDzEh8FI8CarWnhZvW/fJa9VZTtbHPljxMjpl3qPeu3+jwdexjPeYf4j+FO5VVtBZfn/R3t23f/R9K8kReErKKWZ7lVEdrBuWAeBx8cp8zy61K+coxUG8yfP8ARDTQjKbsSxFcf2UGpX011dx3UeQcStbrz5rDt8P5u9WiEIwrcH6Z93/RmnOdlisj64+X9n1DRdSS7gSZOjgHHkfEH2NeZZW65OLPXqsVkVJE6oFgoBQCgFAKAUAoBQCgFAKAUAoDygKviTV1srd5TzIGFX6zHoPvqyqvuTUSm+1VQcjkr7SGttHuGk5zzDtJSeuSRhfYVrjZ16iKjwuDHKpw08nLl8kviC1aGK2voRl4I1Eij54yBkfZUKZKTlVLh/UldFxUbo8rn2HEcnZtDqdv3lAAmA+eNsc/daUrKdE/l7nb3hx1EPn7G3jqZZI7JlOVa5hIPmDmmlWHNPyY1jTUGvzI38bXjydnZQn9rcZDH6iD4mP9PvqGnilmyXC+pPVSk8VQ5f0IfEUeRDplv3dyjtCPkjXGc+rVOl83z+XuV3rjTw+fsbdQtli1OwRBhVilAHoAK5CTlTNvzRKcVG+tLyZjYf2ZqBhPK3uiWi8kcdVHvmkvvqurxjz7HIfcXdP/ABlx7nZishvPaAUAoBQCgFAKAUAoBQCgFAKA8NcBxLSrqF+XYgWtmepPdeTxP/ritqTqrwvxS+h57atty/wx+pp1/WzqcclrZRGUNyeYnbGvscczXaquy1Ox49PE5dc7066ln18CbpPFCLttryM28gULh+ccgAx3W9ahZp2/t1vKJ16lL7u1Yf7M08PqLO4ksJO9DIC9uT0Ktncn2VK37yCtXK5OU/dzdMuHwc5qe6zKWkpykNzFLEx8YyWyPdcfjWmGLM2Llpp+5ktzXiuXCaa9jouH5Oyin1O55NKMqviiD4VHqeX4VmtWXGmHh9TVS+mMr7PH6Hmg3CWcT3t44Wa472D1Cj4UUePX+lLU7Gq61shS1Wnba95EK6vrq5uIr2K0YxQhgqs215A/VgMculWRhXCLqlLd/oQlO2yatjDZfqyzu72DWbZokbZOveVX7rxsvTl+HKqYxnp59TW37Fsp16mtxTw/5LbhHWfpduC4xNGdkq+IZeX49arvq6JbcPgu01vchvyuS8qk0CgFAKAUAoBQCgFAKAUAoBQFHxhdzR2zC3jZ5W7q7flz1Y1dQoua63hGfUymoPoW58+stMlCos9pcyRp8MKbUjz4lznLt68q3ysjluMkn5+J5sK54SlFtLw8PmdVbcRzxKFTS5lUdArKAPwrLKmDeXYjYr5xWFWzVqGsy3KbJtKmdT4Eqce3Lka7CuMHmNiRGdsprEqmcvdaddKFEEF0FRg0ayBWMRH8Nwfh81IrTGyt/ia+Xj7mSVdqx0Re3GfA7fUdDXVYYHnRonQgspHPHLcnscVihc6ZSUdzfZQtRGLmsMqOPRczSRww27tDH3iQuVZvlGM8wvl5mrtK64pyk92U6zuSajCOyIOnRPE/ayWF1czfxJSgx/lXmFFTm1JdKmor0K64uL6pQcn6l/8ArVc/3bP/AKl/Ks/Yr/OjT8TZ/wBbKfWpGvDuk0y5SQfDLGyhx9vLNXV4r2Via8mU25s3dbT80aOHfpkF6JGgmZJAElYoFJA+FnAJBYeY6ipW9qVeE91wV0d6FvU08Pk+mivOPXPaAUAoBQCgFAKAUAoBQCgFAUnFtzcQ2zS223enNlZd2V8ceo61dRGEp9M/Ez6mVka3KHKOP0/iu8mYL29tG7AFRJGVDA+KMCQ1a5UVR3w2vRmGGqult1JP1Rfdlq38S0/0tVGdN5M041fmjx11VQSZbQAdSVYAe9dzp/BM5jVLdtHN3nGd4m7ZLDNtIBMcTbcnooYnmx8gDWiOmqf4k18zNPV3R4afsjtjq/0WGE3bqJJCqnAwNzf8DzrF2+uT7a2Rv7vbjHuPdlJxjrV5ZzxiLYYpAQuU3MGHVeoyT1A96u09VU4vq5Rn1V11c0o8M0aTrF9d57G4tGI+JSjK6+6mpTrph+KL/UjXbfZ+GS/Qsey1b+Jaf6WqvOm8mW41Xmv0Iuo3uo2yb5rizRfMq3P2HianGNM3iMWyE56iCzKUUQNE4lvrq6jiBTYw3M3ZFTtHiAW8egJqdtFMIOXj7+JVTqb52KO2PbwPoorzz1T2gFAKAUAoBQCgFAKAUAoBQGLDNAcBDpcUN01jOga3mzJbE/IfmRT4edbnOUoK2PK5PMVUYTdMvwvg3XkF1oyNJFIJ7Zescpw6D+VvEVyLr1DUZLEvQlKNumTlF5j6m2DQJ9R2y30uIzhlt4shefMb28a47oVfZqW/mySondiVr28ka9FtkvLwyIqraWhKxKBhWf5n+zHWu2SddeH+KXPsRqjGyzK/DHj3Of4jm/6jIsx/cdulvD6hid7j7l+6tFK7S6fHGX/Bm1Eu8+rwzhfydFpqHUbOWznOLiA7CfHK52SD3xWab7U1ZHh/+Zrh99W6p/iX/kzRpemx6nFmTMN7AdkkicnDDox+sDj+tSsslTLC3iyFdcb4/a2kjKbVNRtpUtD2MskgPZTHK8l6ll8//udFXTNOzdJco67NRCSr2bfDNtxokVlG95eubmVRkF+Sg+CovvUVbKxqutYR10xqTtsfUyz4K0to4mnm/f3BDv8Ayj5UHoAar1Fik+mPCLtLU4x65cs6Ws5qFAKAUAoBQCgFAKAUAoBQCgFAUXF2jm7t8JymjO+JvEMvP8elXUWdue/D5M+pq7kNuVwUWr6yL3RZpOjhdsi/VZSMir66u3qEvAz2Xd3TN+PiSuItSdLSC3h/f3CKifyjaNzn0ANQprTm5y4RO6xqEYQ5ZH12P6Nbw6ba/vJRtLfVX53b35/jUqn1yd0+F9SFy6IRor5Y4vsUt4LGJBhUuYQPx5+9d08nKU2/JnNVBQjXFfmRI4uiaznjv4xkL3LhR8yEjve4/KoadqyLqfy9yepTrmro/P2NWvOLO4i1CLnDIAk+PFWxtk+ypVfeQdT5XBy59qaujw+f7N2sMG1axI5gxykHzztrlaxRP3RKzfUQfozVdf2nqAi629qdz+TyHovrjFI/c1dXjL6EZff3dP8Axj9TsxWQ3ntAKAUAoBQCgFAKAUAoBQCgFAKA8NAfNuPbI2hndP3N0mHHgsi8wftGa9DSy7mE+U/2PK1ke1lriS/cseGEGJNQnOEVAkOfljjHNh/mNQu8KYee/uW6dc3z4xt7EbSNXjgL3122Jp+UMQ5uqDoFHrmpWVyliqvhcv1IVWRhm2zl8L0M76zvtV2uVW1jjYSRK4LOzL0LeQrkZ1Ubfib2Z2cLtRh46Ut0TE4nMeYNSh7IuCvaDnFJnrz+WodjP2qXn6on8Tj7F6x9DVwyAva6dMQ8e0tA2ciSNvAHzFduecXR2fj7nKMb0S48PY5i6uJrO4ihOWmgWWOE+LCTb2Z/E/dWqMY2Qclw8Z/kxynOqai92s4/g+k8MaOLK3WPq3xO31mPU1511ncnk9aipVQUS2qouFAKAUAoBQCgFAKAUAoBQCgFAKAUBD1bTUuomikGVYc/P3HkalCbhJSRXZWrIuMjnuMtFuLiKOC2CCJcFgxxnbjaoGOnj91aNPbCEnKfJm1VNk4qEOCp0zh69tmLpDbNKeskkjO/2cgB9gq2d1U1ht49Cmui6vdRWfVlv2urfUtPvf8AOqsaf1L86ryRquYtTlUrJDZup6qSxBrq+Hi8psjJaiSw0ihTg++jkR4lij2NuVe1ZlHmFyMgHxGa0fE1NNSy8+hm+EuTTjhY9TvZNJjlmindP2sakDnkDdjPvjwPqa89WSjFwXDPSdUZSU2t0WIqBae0AoBQCgFAKAUAoBQCgFAKAUAoBQCgFAKAUAoBQCgFAKAUAoBQCgFAKAUBxvF1xML6zhSZ0jmLBwmAe5jo3XnmtmnjHtzk1low6mU+7CCeEw1xLa6nDBHK8sciMZEc7zHj5t3UZ9aYjOlzaw0OqUL4wTyn+x1xmXONwznGMjr5e9Y8M25RB0wzBpu3eMqH/Z7ORVfJ/WrJ9OF0orh15fW0ZanqqQ28kylX2KWwGHPHhnniuQrcpKPmLLVGDkt8GWlX4mt45Wwu5FY8+S5GcZpOHTJxO1z6oKTN8jiSM7HHQ4ZcNj28Kjw90SbytmUf6P76S4sUklYu5Z8sfRjV+qhGFrUeDNopynSpSeWQ/wBINxcQpC9tIwdpNuwYKthWbmMde7U9JGEm1NbYIa2VkVF1vfP+lna8SRyWIuh025Kjru6bB655VVKmSs7ZdHURdXcKX9H+oT3D3JuZWLRybNnIIvXIHLwxir9XCEVHoXKM+isnNyc3wztN48xWI9DJiZ1Dbdy7vLIz91dw8ZOZWcHryqvUgePMgVzGQ2kYvcoDgsoPkSAfuruGOpLxPZ2IVioyQCQPMgchRch8bHA8LTSalC5a9lS5y2UUqBH5dzHMVuvSpkl0pxPN08pXRf22pHbWBaOBO2Zd6qA7Z5EgdcmsUsOT6T0IZjFdXJuS6RjgOpIG44IPI55+3I1zDOqSfiZ9oMA5GDjBz1z0xXDuUVcguO1mzIgi2AxBR+0U+JOeoq1dGFtv4lT68y32xt5kLgbUzNZRNNIGkfd8RAJ7x6Cp6mCjY1FbFekscqk5Pc1yX0iasI2lPYmAvtOAoOcdfs8a6oRdGcb5OOclqOlvbB00bhhkEEeYORWY1J5OL4wAbU9OU+JlBHuFrbp//jZ8jDqd7617kTWrVdOv7QWnd7dissQJIYAqNxHh8R5+lSrk7apdzw4ZXbFU3Q7fjyjPg3QoJJrtnjDGO6bs85OzGDy9fyFc1Fs1GKT5id0tMHKba4kRLLSRPFqNuriLdcgISeRIGQp884qcrOmVc2s7EI1KcbIJ43MJdjQ3kU9skVykAJ2Adm4XO11HgwJ/GurKlCUZZi38w8OM4zjiSXyMrS1Rp9OgdVEDQ9oVxhZZABzcfMRgda5KTUbJLnOPZCMIuVcGtsZ92WtzEttq8KQAKssTmZF5L3c4YgdDVSfXQ3LwexdJKGoSh4rc18C3EyaZD2ESykvJkNJ2eBuPPO05qWqUXc+p4+RHRymtPHoWefHBO1maVzZGaMRv9KHdV94+CTBzgVXWorr6Xnb+UWWuTdfUsPq/hmmw4VeK+cg/9oXE6p/icxjHkOv3eVdlqFKtfm4+RyGmcbX+Xn5lNw9o63qanEwGTO2wkfC2XwR5VfdY63XJeRnoqVqti/P+zfptwL6KJDEu+zjkaRSo5OgKomPIlSxHoKjOPbbedpPb2JQkrUljeK39+ERNE0c39kmFUM5Mkt25BcMGPJMc8jHiQB61K23tWP04RGqru1rC53bLCPRoJ9WlSRRIn0dG5nIYkgbj5+dV92UaE1tuWqmEtQ099kQtWsFs2mleKO5s5XG51x2sBXu4U+S4xy8qnXN2JRTxJfoyuytVtya6ot/NH0Se6WOMyMcIF3E+gGc156i28I9NySj1Pg5Li3QoZYje279lMi9osqHAfAz3vPPnWui6UZdqSyn4GLU0QlHuweGt8lZpl0dSvbX6SoK/Ru0CEd1mzgtjx6VZOPZrl0eePkVVy71sOvyz8yNf2EaNq6qgVVSJgByAOGPICpwm2qm34shOEU7kl4In67GvY6S3zdpAB7bQTy98VXU31Wr0ZZcl01P1ROsIQmrXuBjMCE+5qEnmiHuWxSV88eRRWtlEeHzIyrvVSVfA3Ah+WG61fKcviulcGeMIvSdTW5Z2CdtqNv2yhibJSwYA88jmQfGqpPppl0/mLYLquj1flJfBS7L2/ij5QK6FQPhVmDbgvl7VHUb1wk+Sel2tsiuMl9qnD9vdMHljBdejglWGPIis8LpwWIs0WUV2PMluLHQIIXMioTIRje7M7Y8gzEkUldOSw3sIUQi8pbmzTtGhtixiXaX5t3mO4+ZyevrXJ2SnyShVCGelckU8LWuGHZ8nIZu83Mqchjz6+tT79nmQ+Gr32N1voECCQBC3aja5dmdmHkWJziou2bxvwdjRBJ7cmleF7YRCPs8qCCpLMWUjkCrZyv2VLvzznJz4avp6cG610GCLftU7nGGcsxcjy3k5xUZWyljPgSjRCOceJv0vS4rVdkK7VJzjJI+zPSuTslN5kdrrjWsRRhqOjQ3LK0q7ivw95hj1GD19aQslDgTqjNpyRNdAVI8CMdf+agTxtgq7TRYLPfJDEdxBJCkkv49CeZ9TVsrZ2YUmVRphXmUUYcLWTxxNJKoWaZzJIo+XPIL9gA/Gu3STeFwjmng1Fyly92etwxbFmPZ4DHLKrMqMf5kBwad+eOR8NXnj+iRDokKTdsqYkxjcC3Tyxnp6VF2ycel8ElTBS6ktyM/C9szElCQzF2Xc2xmJzkpnBOfSpd+a8SL01bfBbSxB1KsMqQQR6EYqlPDyXNJrDKJeDLQAL2Z2D5N77DjxK5wTV/xNnOTP8JVxgn3+iQT7N6YMfwFSUZfRSuMCoQtlHOHyWTphPGVwUGgaYVvbwPC4glWNVLjIYIGBySSeefGr7bF244e6M1NbVs8rZlovCNoAB2XwnK5ZiVx9Tn3fsqv4izzLvhavIkfq9b72cplnBVyWY7gfA8+YqHenhLJLsQy3jkjwcI2qYxGdoO4IWYoD57CcZqb1Fj8SK0tS8P6N17w3bzS9qyESfXRmRvvUioxunFdKexKenhKXU1uTdO0+O2TZEgVc5OPEnxJ8TUJzlN5kThXGCxFEqokxQCgFAKAUAoBQCgFAKAUAoBQCgFAKAUAoBQCgFAKAUAoBQCgFAKAUAoBQCgFAKAUAoBQCgFAKAUAoBQCgFAKAUB//2Q=="/>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
          <p:cNvSpPr>
            <a:spLocks/>
          </p:cNvSpPr>
          <p:nvPr/>
        </p:nvSpPr>
        <p:spPr bwMode="auto">
          <a:xfrm>
            <a:off x="7154746" y="3409950"/>
            <a:ext cx="1876371"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lnSpc>
                <a:spcPct val="90000"/>
              </a:lnSpc>
            </a:pPr>
            <a:r>
              <a:rPr lang="en-US" sz="1600" b="1" dirty="0">
                <a:solidFill>
                  <a:schemeClr val="accent5">
                    <a:lumMod val="50000"/>
                  </a:schemeClr>
                </a:solidFill>
                <a:ea typeface="ＭＳ Ｐゴシック" charset="0"/>
                <a:cs typeface="Arial" charset="0"/>
                <a:sym typeface="Arial" charset="0"/>
              </a:rPr>
              <a:t>At peak consumes 1/3 of US Internet bandwidth</a:t>
            </a:r>
          </a:p>
        </p:txBody>
      </p:sp>
      <p:pic>
        <p:nvPicPr>
          <p:cNvPr id="28"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92425" y="1276350"/>
            <a:ext cx="4055672" cy="258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 name="AutoShape 2" descr="data:image/jpeg;base64,/9j/4AAQSkZJRgABAQAAAQABAAD/2wCEAAkGBxAOEhMTEBAUExUQFBAQERcREBIREhAQFBcXFhQTFRQYHCgiGBolHRQVITEhJSkrLi4uGB8zODMwNygtLisBCgoKDg0OGxAQGzQmICQsLSwsLS0sLCwsMDAsKzQsLCwsLiwsLCwsLCwsLCwsLCwsLCwsNCwsLCwtLCwsLCwsLP/AABEIAKgBLAMBEQACEQEDEQH/xAAcAAEAAgIDAQAAAAAAAAAAAAAABgcEBQECAwj/xABEEAACAQICBAkJBQcDBQAAAAAAAQIDBAURBhIhMQcTNUFRYXSRsggiMjNxcnOxszRTgZKhFBUjNlLB8EJDwyRjgpPC/8QAGwEBAAIDAQEAAAAAAAAAAAAAAAQFAwYHAgH/xAA2EQEAAgECAggFAwMDBQAAAAAAAQIDBBEFMQYSITIzNFFxE0FyscEiYZFT0fAVgaEUFiNSYv/aAAwDAQACEQMRAD8AhZROrAAAAAAAAAAAAAAAAAAAAAAAAAAAAAAAAAAAAAAAAAAAAAAAAAAAAAAAAAAAAAAAAAAAAAAAAAAAAAAAAAAAAAAAAAAAAAAAAAAAAAAAAAAAAAAAAAAAAAAAAAAAAAAAAAAAAAAAAAAAAAAAAAAAAAAAAAAAAAAAAAAAAAAAAAAAAAAAAAAAAAAAAAAAAAAAAAAAAAAAAAAAAAAAAAAAAAAAAAAAAAAAAAAAAAAAAAAAAAAAAAAAAAAAAAAAAAAAAAAAAAAAAAAAAAAAAedatGCznJRW7NvLaeq1m07RDDmz48NetktERy7Xj+8KP3sfzI9/ByeiP/qej/qR/L0q3VOGWtOKz3ZvLM8xjvPKGXJrNPi2694jfl2lG5pz9Gall0PMWx2rzgw6vBmnbHeJ9nseElj1L2lFtSqRTW9NrNGSMV5jeIRMmv02O01vkiJj5buqxCj97H8yPvwMno8f6no/6kfyyU8zGmxMT2w8Kt5Sg8pVIprem0me4xXmN4hFy67TYrTS94iY+W7r+8aP3sfzI+/AyejH/qej/qR/LvSvKc3lGcW+po+WxXrG8wyYtdp8turS8TPu9zGlsed9Si2nUimtjTazTMkYrzG8Qh34hpaWmtskRMfu4WIUX/ux/Mj78HJ6PMcS0k9nxI/lkJmNNiYmN4dK1aMFnOSit215bT7Ws27IhizZ8eGOtktER+7pSu6c3lGcW+ppnq2K9Y3mGPFrtPlt1aXiZ93uY0p1nJJNt5JbW3zI+xEzO0PN71pWbWnaI5vCN/RbyVSLb3ecjJOHJ6IleI6S07Rkj+WQmYkx0rV4U9s5KOe7N5HqtLW5QxZtRiwxE5LRG/q6UrunPZGcW+ppnq2O9e2YY8Wt0+aerjvEz7urv6K31Y/mR9+Dk9GOeJaSJ2nJH8veMk9qefsMcxMc0ul63jrVneHY+PYAAAAAAAAAAAAADbaG8pWHaV9OoS9H359mv9JPK1+qPtK/tIbL9ptbmj99Qr0vzwlH+5ZNJUP5PFRvEaib3WVbL/3UD5ERE7vdslrVisz2Rya/huquGM1XF5NU7bwIWrFo2l9xZb4rxek7TDU4fccZFN7yozU6ltnQ+HaudThi881zcBP2O67dV+hbllp/DhpXF/O5Pf8ACN6V8MlleWdzbQtrmM69KrRi5qjqxlJOObym3l7DMrVTYNeyT1HtXN1dRE1OKJjrQ2LgfEMlL/Bt21+X7LG0H4QrfBI3ELihWnx9WNWEqSpuOqqcINPWktucWe9LaJxxHojcdxXrrLXmOy220+vZELexbS2ja4csRnTqOk6VtW1I6vGKNdwUVteWa4xZ7eZkhTKC4VNOaOM1bedvTq0v2eNSL43Uzbm4tZasn/SfJiJ7Jeq2tS0WrO0w1eF3fGx271vKrPi6luxv3CddOpw/q5wvPgXllh030XN0+5oscPh19mm8S83l+qUL0z4YLPELG4tqdvcRlXhqRlNUtVPNPblNvLZ0GVBVhgt7LPUe1c3UQtVijbrQ2bgXEMkW+Dbtj5JzoHypYfGqfQqmLR9+fZP6SeWr9X4ln+UbJq6s2nk1RqZfnRYzG/NplbTWYtWdphBcJu3Ujt3oq9RjiluxvnB9dbU4v184e+Jeqqe5L5GPD4lfdL4j5TL9M/Zb/D3yTDtFv4Zly5so7Bb6T8yW3ofOQdViiP1Q2zgXEMlv/Dft25Sluit5+z39lV/puadN9Ua+dBvuq5/gYtJO2Tb1TukOPr6Prf8ArMT+PylnlHWslCxuI7OLnXov/wA4xnH6cu8spiJjaWkY8lsdotWdphJ8Wk8N0bafmyhh9Oi8nuq1oRp7H71Q+vD51wi8lBqO+L/QjajFFo3+a74Nr8mHLGPnWf8AhJEyrb1E7uQ+gAAAAAAAAAAAAbXQ7lKw7Svp1CXo+/Ps1/pJ5Wv1R9pfQ0LvOtOll6FOlVz6deVSLX4cWu8smkqO4GbNW2PX9FLJUaV7SS6FC5pJfokBHuHPlet8O28CA0mCeh3FXqu+3vgPloXdwE/Y7rt1X6FuTtP4cNW4v53J7/h84tee/el82ZZ5IGON7xH7pHZ2EElLLbvKvJmtM7N80fDcFYrkiO1kXlKM4SUlnsfyMWO01tEwnavDTLhtW8bxtK2dN/5Vh2TCvHbl05jHJ8/2VJTkk+cxZbTWu8J2gwVzZepZJbOzVLcVmTLN+be9Hoceljai6+Bvk2r2i7/sWmHw49mi8S83l+qXzTQW1fgerTtCLhiJyRE+qTWljCOUktpV5M1p7Jb7pOHYMcRkrHalOgfKlh8ap9CqZNH359kPpJ5av1fiWb5R/wBqs/gVPGiyaUr7R/c/852V+r5tv6O9yf8APm2GJeqqe5L5EbD4lfddcR8pl+mfst/h75Jh2i38My5c2UHgvrCNqe4uuB+YSG7clCTg8pRWvBrepx86L70ivxW6t4luOvxfF02SnrWf7wubhTso4thVCUHsqVsPq02nzXEo0U107LguXNGH5QN9xOGwpR2cfcUoNf8AbpxlU+cYd4FAYVDOaMGonai04Rj6+ohKUVLoLkPoAAAAAAAAAAAAG10O5SsO0r6dQl6PxJ9mv9JPK1+qPtK6K124YzSp57K2H1n7Z0q8NX9JzLJpKG6MWnE6VYgsslO1dWPXru1bf5tbuAr3hz5XrfDtvAgNJgnoFXqu+3vgXloXdwE/Y7rt1X6FuTtP4cNW4v53J7/hWWNcEGJWVGtc1Ktq4UIzrTUKtZycY5yainSSb/FGWY3hXVnaYlpcOuI1ILJ7tj6ipzY5pbtdE4bq8efDHUnk96/oy92XyMVecJuXw7e0/Za2m38qQ7JhXjty8csjkoPC/WIwajuLXhHmYSkqXQVycDMc8NqLpubpd7Rc4fDj2c44l5vL9UqnxzgkxHDrepc1qtrKFvHXmqdWq5tZpeanSSz29J7mN42RMduraLejV2NxGpBarKjLSa27XRdBqsefDE0lJNA+VLD41T6FUzaPvz7KzpJ5av1fiWb5R/2qz+BU8aLJpSvtH9z/AM52V+r5tv6O9yf8+bYYl6qp7kvkRsPiV911xHymX6Z+y3+HvkmHaLbwzLlzZQeC+sI2p7i64H5hJirb4vPgwqK5wm0VSOfFLiln02tZxpy/Diov8C8rO8RLluanw8lqekzH8SrjykL7OvZ0Nv8ADpVqz35PjJRgn7f4Uu/rPrGrPAaecsyHq7dmzZOj2Pe82SArm5AAAAAAAAAAAAAANrodylYdpX06hL0ffn2a/wBJPK1+qPtKyNL7vicfwd55KpTuqMuvXi1FfmcSyaS2ErNw0ijVy2VsKqR9s6dxDP8ASUAKb4c+V63wrbwIDSYJ6BV6rvt74F5aF28BP2O67dV+hbk7T+HDVuL+dye/4UziXCHi9xCpQq3sp06inSnF0qC1oPNNZqCe7oMyt5tHhWvGa2NJ7+gj6jqzRc8IjLj1ETtMRKR1/Rl7svkVlecN5y+Hb2n7LW02/lWHZMK8duXblkclB4X6xGDUdxa8I8zCUlS6CuTgaeWG1Gua5u38i5w+HHs5xxLzeX6pUbiXCDi15SnRr3kp06q1ZxdKitZb8s1BNbukyIURv2Q1OEa0Z7mk+4jajqzVd8FjLjz8piJWBoHypYfGqfQqkbR9+fZc9JPLV+r8SzfKP+1WfwKnjRZNKV9o/uf+c7K/V8239He5P+fNsMS9VU9yXyI2HxK+664j5TL9M/Zb/D3yTDtFt4Zly5soPBfWEbU9xdcC8wks5ZJt8yb7isiN+xvVrdWJtPyXpolWWH4Rh7a21I2EGmsnr3lWmpNrpTrN/gXkdjllrTaZmfmgHlI2fnWNZLerijJ9DThKC/WfcHxWeARWTZX6vfduPR2sfDmW4ITZQAAAAAAAAAAAAAG10O5SsO0r6dQl6Pvz7Nf6SeVr9UfaUn4b7xW2JYTWbyVGSqt9ChWpyf6Zlk0laN5Z531tW/ooXtF9bqSt5r6Uu8D574c+V63w7bwIDSYJ6BV6rvt74F5aF3cBP2O67dV+hbk7T+HDVuL+dye/4fOX+t+9L5sy25IGPvx7wlNrBasdnMU95nrS6TpaV+FWdnpX9GXuy+R4rzhmzeHb2n7LW03/AJVh2TCvHbl45ZHJQeF+sRg1HcWvCPMQlJUugrj4HOTavaLv+xc4fDj2c44l5vL9Uvmm33xPV+7KNg8Svul1vBaq2cxT3md3SdPSsY4nZIdA+VLD41T6FUkaPvz7KbpJ5av1fiWb5R7/AOqs/gVPGiyaUr7R57H/AJzlfq+bb+js/olsMS9VU9yXyI2HxK+664j5TL9M/Zb/AA98kw7RbeGZcubKDwX1hG1PcXXAvMJDdU5Ti4R9KplSj71RqEf1kiBhjfJDbuJ5OppMk/8AzMfz2flcfDLiKsLC11d0byzXWoUdar/xR7y4c3Y/lB2fGYbCov8AYuaU37k4zpv9ZR7gKL0fqbWiFq69m7Z+juXa00b4r23gAAAAAAAAAAAAANrodylYdpX06hL0fiT7Nf6SeVr9UfaW48pNfxbL4dz4qZZNJXNo5e/tNpbVvvqFCr+M4Rk/mB868OfK9b4Vt4EBpME9Aq9V3298C8tC1+CHSexsbW5hdXdGjKV5Umo1KijJwdGglJR35Zxaz6mTtP4cNW4v53J7/hgaV3OilO0uY2n7O7iVKoqDhTrVJcc09VqbTSefO2ZlarHBsQ1vMlvW7rK/U4Nv1Q2/gnFJvHwcnOOUtrVWcWlzp/IhxzbHkiZpaI9J+yRaScJFnc4LHDYUbiNaNGyouU6dONLXoSpOe1VHLL+G8vN6C8337XLprNf0zzhW2F+sRg1HcWfCPMQlJUugpVofwmW+D207atbV5ylVr1FKnxeo41Mst8ky3wWiccbOecWxXx6u/WjbeZmP3hUVDejJfuyhYPFr7phQ9FexFNfm6Xg8OGdguLww+7trqrCc6dvUlOoqSjKerKnUhsUmlvkuckaSYi/b6KbpFjtbSxNY32tvPttKxJ8MWB3Pr7as8ti461o1Ml1ZTkWbSFRaY43b1sRr17KOrQqcTqRVNUl5tKEZ+Yt3nKXtMeTHF42lM0WtvpcnXry+cO11V4yhNrnhL5FZSvVyxE+rd9RmjPob3r86z9lkcMOl2H32GRp2t3TqzVehJxi3rasYyzeTS2bUW7ninsF9YRtT3V1wLzCcaL2nH39lT/quaU31xo51mu6mRNJG+RsHSHJ1dJ1fWYj8/hKPKUumoWNJbpSuar9sFCMfHItGipbprFX+j1Sa/wBdlQu10+YoV/8A5A+cMIqatRdZH1Mb0W/BcnU1MR6pOVTf3IAAAAAAAAAAAAAOI3FajOnWt5qFWhPjKbcVJa2TjtT2bpMz4MkY77yrOLaK2r0/UrPbE7x/Ext/y0mk2kd9iM4u+rOrKkpRhnTpw1VLJyyUIpbcl3FrExMbw5/kxXx2ml42mPk4hiWIOlGMLu54uCUYwVxVUYRW5RjrZJdSMc5axbaUuvD818XxaRv6x82tnSqzeclKTe9yebftbZ6+JT1Yo0eeeVJSDB6bjDasit1Fom3Y3bg2K2PBFbRtJiOHRrbd0lufT1MYc84+z5HEuE49XHWjsv6/3ar9zVOldxL/AOro17/t/Ub82TZ4VOEk29xiy6mtq7J+h4LlwZYvMt0QW0MK+w2FXbufSuf2mfFntj7Pkq9fwnDq5609lvWPy8LXCeLknnuMl9T1o22RNJwSMGTrxZtSI2B4XVrGqspL2dKZkx5LUneEXV6PFqqdTJH94a9YIk809xInVzMKWvR7HW0WraextYRySXQRJneWw0r1axVy1mfHqYiY2lqLnBIt5weWfNzL2E2mrmI2s1vVdHcd7zbFO2/y+X+zHeBy/qMn/WR6Ic9G8nys21hQdOOTIeW8WtvDY9Bp7YMXUs1+I4Rm9anks965vwJOHVbRtdScS4D1r/E0/Zvzj+zzwuynCeckes+atq9jHwrh2fBm3vDc16Out7TW2MotxlF9Ka3EPHkmk7w2PWaTHqsfw8n+37S0GLQuW1xtSpVUc1BznOpqp70s29Us8Wet4aLruF59LbaY3r8pj8+jbW2l2LQtnQhdTdDinQdOUKc4qi46jhlKLeWq8j38SsW6ssEaLLbF8Wsbx8/WEctJasojJG9ZedHfqZ6z+6X03mkymnsl0rHO9Yl2Pj2AAAAAAAAAAAAAA86lCMt6zPUWmOTDkwY8nbaHMKajuR8m0zze6Y60jasOdVdA3l9itfRyfHpyAAAAAAAAAAAAAAAAAAAHEop7z7vs+TET2S6xppbkJmZea4615Qx6mHU5PPVWfsMsZ7xG26Dk4Xpr263VjdkwjksugxTO87p1KxWNodj49g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3400" y="1959444"/>
            <a:ext cx="2177143"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584598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1"/>
          <p:cNvSpPr>
            <a:spLocks noGrp="1" noChangeArrowheads="1"/>
          </p:cNvSpPr>
          <p:nvPr>
            <p:ph type="title"/>
          </p:nvPr>
        </p:nvSpPr>
        <p:spPr>
          <a:xfrm>
            <a:off x="238883" y="174563"/>
            <a:ext cx="4866518" cy="464541"/>
          </a:xfrm>
        </p:spPr>
        <p:txBody>
          <a:bodyPr>
            <a:normAutofit/>
          </a:bodyPr>
          <a:lstStyle/>
          <a:p>
            <a:pPr defTabSz="409251"/>
            <a:r>
              <a:rPr lang="en-US" altLang="en-US" sz="2000" b="1" dirty="0" smtClean="0">
                <a:solidFill>
                  <a:schemeClr val="accent6">
                    <a:lumMod val="75000"/>
                  </a:schemeClr>
                </a:solidFill>
                <a:latin typeface="+mj-lt"/>
              </a:rPr>
              <a:t>Spotlight Customer: DowJones News Intl</a:t>
            </a:r>
            <a:endParaRPr lang="en-US" altLang="en-US" b="1" dirty="0">
              <a:solidFill>
                <a:schemeClr val="accent6">
                  <a:lumMod val="75000"/>
                </a:schemeClr>
              </a:solidFill>
              <a:latin typeface="+mj-lt"/>
            </a:endParaRPr>
          </a:p>
        </p:txBody>
      </p:sp>
      <p:pic>
        <p:nvPicPr>
          <p:cNvPr id="177154" name="Picture 2" descr="Server Racks Chalk.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9949" y="1146326"/>
            <a:ext cx="1323651" cy="1174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77155" name="Group 3"/>
          <p:cNvGrpSpPr>
            <a:grpSpLocks/>
          </p:cNvGrpSpPr>
          <p:nvPr/>
        </p:nvGrpSpPr>
        <p:grpSpPr bwMode="auto">
          <a:xfrm>
            <a:off x="1937813" y="686551"/>
            <a:ext cx="3795533" cy="1634223"/>
            <a:chOff x="386128" y="3748419"/>
            <a:chExt cx="17079880" cy="4357796"/>
          </a:xfrm>
        </p:grpSpPr>
        <p:grpSp>
          <p:nvGrpSpPr>
            <p:cNvPr id="177156" name="Group 4"/>
            <p:cNvGrpSpPr>
              <a:grpSpLocks/>
            </p:cNvGrpSpPr>
            <p:nvPr/>
          </p:nvGrpSpPr>
          <p:grpSpPr bwMode="auto">
            <a:xfrm>
              <a:off x="8185828" y="3748419"/>
              <a:ext cx="9280180" cy="3562719"/>
              <a:chOff x="-7281141" y="3748419"/>
              <a:chExt cx="9280180" cy="3562719"/>
            </a:xfrm>
          </p:grpSpPr>
          <p:pic>
            <p:nvPicPr>
              <p:cNvPr id="177157" name="Picture 5" descr="Chalk Cloud V2.png"/>
              <p:cNvPicPr>
                <a:picLocks noChangeAspect="1"/>
              </p:cNvPicPr>
              <p:nvPr/>
            </p:nvPicPr>
            <p:blipFill>
              <a:blip r:embed="rId4" cstate="email">
                <a:duotone>
                  <a:prstClr val="black"/>
                  <a:schemeClr val="accent6">
                    <a:lumMod val="60000"/>
                    <a:lumOff val="40000"/>
                    <a:tint val="45000"/>
                    <a:satMod val="400000"/>
                  </a:schemeClr>
                </a:duotone>
                <a:extLst>
                  <a:ext uri="{28A0092B-C50C-407E-A947-70E740481C1C}">
                    <a14:useLocalDpi xmlns:a14="http://schemas.microsoft.com/office/drawing/2010/main"/>
                  </a:ext>
                </a:extLst>
              </a:blip>
              <a:srcRect/>
              <a:stretch>
                <a:fillRect/>
              </a:stretch>
            </p:blipFill>
            <p:spPr bwMode="auto">
              <a:xfrm>
                <a:off x="-7281141" y="3748419"/>
                <a:ext cx="9280180" cy="3562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7158" name="Picture 6" descr="Amazon Logo Chalkblack.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78739" y="5139801"/>
                <a:ext cx="5566522" cy="1400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77159" name="Picture 7"/>
            <p:cNvPicPr>
              <a:picLocks noChangeAspect="1"/>
            </p:cNvPicPr>
            <p:nvPr/>
          </p:nvPicPr>
          <p:blipFill>
            <a:blip r:embed="rId6"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386128" y="6612047"/>
              <a:ext cx="10321729" cy="1494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77160" name="AutoShape 8"/>
          <p:cNvSpPr>
            <a:spLocks/>
          </p:cNvSpPr>
          <p:nvPr/>
        </p:nvSpPr>
        <p:spPr bwMode="auto">
          <a:xfrm>
            <a:off x="6064712" y="1123756"/>
            <a:ext cx="2209937" cy="636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altLang="en-US" sz="2000" dirty="0">
                <a:solidFill>
                  <a:schemeClr val="accent5">
                    <a:lumMod val="50000"/>
                  </a:schemeClr>
                </a:solidFill>
              </a:rPr>
              <a:t>From over </a:t>
            </a:r>
            <a:r>
              <a:rPr lang="en-US" altLang="en-US" sz="2400" b="1" dirty="0">
                <a:solidFill>
                  <a:schemeClr val="accent6">
                    <a:lumMod val="75000"/>
                  </a:schemeClr>
                </a:solidFill>
              </a:rPr>
              <a:t>40</a:t>
            </a:r>
            <a:r>
              <a:rPr lang="en-US" altLang="en-US" sz="2000" dirty="0">
                <a:solidFill>
                  <a:schemeClr val="accent6">
                    <a:lumMod val="75000"/>
                  </a:schemeClr>
                </a:solidFill>
              </a:rPr>
              <a:t> </a:t>
            </a:r>
            <a:r>
              <a:rPr lang="en-US" altLang="en-US" sz="2000" dirty="0">
                <a:solidFill>
                  <a:schemeClr val="accent5">
                    <a:lumMod val="50000"/>
                  </a:schemeClr>
                </a:solidFill>
              </a:rPr>
              <a:t>data</a:t>
            </a:r>
            <a:r>
              <a:rPr lang="en-US" altLang="en-US" sz="2000" dirty="0">
                <a:solidFill>
                  <a:schemeClr val="accent5">
                    <a:lumMod val="75000"/>
                  </a:schemeClr>
                </a:solidFill>
              </a:rPr>
              <a:t> </a:t>
            </a:r>
            <a:r>
              <a:rPr lang="en-US" altLang="en-US" sz="2000" dirty="0">
                <a:solidFill>
                  <a:schemeClr val="accent5">
                    <a:lumMod val="50000"/>
                  </a:schemeClr>
                </a:solidFill>
              </a:rPr>
              <a:t>centers down to </a:t>
            </a:r>
            <a:r>
              <a:rPr lang="en-US" altLang="en-US" sz="2400" b="1" dirty="0">
                <a:solidFill>
                  <a:schemeClr val="accent6">
                    <a:lumMod val="75000"/>
                  </a:schemeClr>
                </a:solidFill>
              </a:rPr>
              <a:t>6</a:t>
            </a:r>
            <a:endParaRPr lang="en-US" altLang="en-US" dirty="0">
              <a:solidFill>
                <a:schemeClr val="accent6">
                  <a:lumMod val="75000"/>
                </a:schemeClr>
              </a:solidFill>
            </a:endParaRPr>
          </a:p>
        </p:txBody>
      </p:sp>
      <p:sp>
        <p:nvSpPr>
          <p:cNvPr id="2" name="TextBox 1"/>
          <p:cNvSpPr txBox="1"/>
          <p:nvPr/>
        </p:nvSpPr>
        <p:spPr>
          <a:xfrm>
            <a:off x="762000" y="2647950"/>
            <a:ext cx="7049125" cy="338554"/>
          </a:xfrm>
          <a:prstGeom prst="rect">
            <a:avLst/>
          </a:prstGeom>
          <a:noFill/>
        </p:spPr>
        <p:txBody>
          <a:bodyPr wrap="square" rtlCol="0">
            <a:spAutoFit/>
          </a:bodyPr>
          <a:lstStyle/>
          <a:p>
            <a:pPr algn="ctr"/>
            <a:r>
              <a:rPr lang="en-US" sz="1600" b="1" dirty="0" smtClean="0">
                <a:solidFill>
                  <a:schemeClr val="accent5">
                    <a:lumMod val="50000"/>
                  </a:schemeClr>
                </a:solidFill>
              </a:rPr>
              <a:t>Planning to migrate 3000 Apps by January 2015; Saving 100M over 3 Years</a:t>
            </a:r>
            <a:endParaRPr lang="en-US" sz="1600" b="1" dirty="0">
              <a:solidFill>
                <a:schemeClr val="accent5">
                  <a:lumMod val="50000"/>
                </a:schemeClr>
              </a:solidFill>
            </a:endParaRPr>
          </a:p>
        </p:txBody>
      </p:sp>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126914" y="3893477"/>
            <a:ext cx="1063986" cy="398668"/>
          </a:xfrm>
          <a:prstGeom prst="rect">
            <a:avLst/>
          </a:prstGeom>
        </p:spPr>
      </p:pic>
      <p:pic>
        <p:nvPicPr>
          <p:cNvPr id="12" name="Picture 5" descr="Server Racks Chalk.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10461" y="3773723"/>
            <a:ext cx="632530"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AutoShape 6"/>
          <p:cNvSpPr>
            <a:spLocks/>
          </p:cNvSpPr>
          <p:nvPr/>
        </p:nvSpPr>
        <p:spPr bwMode="auto">
          <a:xfrm>
            <a:off x="1682419" y="3866591"/>
            <a:ext cx="390427" cy="452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algn="ctr"/>
            <a:r>
              <a:rPr lang="en-US" altLang="en-US" b="1" dirty="0">
                <a:solidFill>
                  <a:srgbClr val="595A5D"/>
                </a:solidFill>
              </a:rPr>
              <a:t>VS</a:t>
            </a:r>
            <a:endParaRPr lang="en-US" altLang="en-US" dirty="0">
              <a:solidFill>
                <a:srgbClr val="595A5D"/>
              </a:solidFill>
            </a:endParaRPr>
          </a:p>
        </p:txBody>
      </p:sp>
      <p:pic>
        <p:nvPicPr>
          <p:cNvPr id="14" name="Picture 8"/>
          <p:cNvPicPr>
            <a:picLocks noChangeAspect="1"/>
          </p:cNvPicPr>
          <p:nvPr/>
        </p:nvPicPr>
        <p:blipFill>
          <a:blip r:embed="rId9"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bwMode="auto">
          <a:xfrm>
            <a:off x="4172332" y="3621323"/>
            <a:ext cx="1152168" cy="855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9"/>
          <p:cNvPicPr>
            <a:picLocks noChangeAspect="1"/>
          </p:cNvPicPr>
          <p:nvPr/>
        </p:nvPicPr>
        <p:blipFill>
          <a:blip r:embed="rId10" cstate="email">
            <a:extLst>
              <a:ext uri="{BEBA8EAE-BF5A-486C-A8C5-ECC9F3942E4B}">
                <a14:imgProps xmlns:a14="http://schemas.microsoft.com/office/drawing/2010/main">
                  <a14:imgLayer r:embed="rId11">
                    <a14:imgEffect>
                      <a14:colorTemperature colorTemp="112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4385563" y="3708091"/>
            <a:ext cx="817657" cy="5849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10" descr="I Heart Cloud Guy.png"/>
          <p:cNvPicPr>
            <a:picLocks noChangeAspect="1"/>
          </p:cNvPicPr>
          <p:nvPr/>
        </p:nvPicPr>
        <p:blipFill>
          <a:blip r:embed="rId12" cstate="email">
            <a:duotone>
              <a:prstClr val="black"/>
              <a:schemeClr val="accent6">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771523" y="3545123"/>
            <a:ext cx="457977" cy="901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AutoShape 2"/>
          <p:cNvSpPr>
            <a:spLocks/>
          </p:cNvSpPr>
          <p:nvPr/>
        </p:nvSpPr>
        <p:spPr bwMode="auto">
          <a:xfrm>
            <a:off x="833044" y="3240323"/>
            <a:ext cx="2401358" cy="273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600" b="1" dirty="0">
                <a:solidFill>
                  <a:schemeClr val="accent6">
                    <a:lumMod val="75000"/>
                  </a:schemeClr>
                </a:solidFill>
              </a:rPr>
              <a:t>Evaluate infrastructure</a:t>
            </a:r>
          </a:p>
        </p:txBody>
      </p:sp>
      <p:sp>
        <p:nvSpPr>
          <p:cNvPr id="18" name="AutoShape 3"/>
          <p:cNvSpPr>
            <a:spLocks/>
          </p:cNvSpPr>
          <p:nvPr/>
        </p:nvSpPr>
        <p:spPr bwMode="auto">
          <a:xfrm>
            <a:off x="3625917" y="3247690"/>
            <a:ext cx="2065161" cy="273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600" b="1" dirty="0">
                <a:solidFill>
                  <a:schemeClr val="accent6">
                    <a:lumMod val="75000"/>
                  </a:schemeClr>
                </a:solidFill>
              </a:rPr>
              <a:t>Make business case</a:t>
            </a:r>
          </a:p>
        </p:txBody>
      </p:sp>
      <p:sp>
        <p:nvSpPr>
          <p:cNvPr id="19" name="AutoShape 4"/>
          <p:cNvSpPr>
            <a:spLocks/>
          </p:cNvSpPr>
          <p:nvPr/>
        </p:nvSpPr>
        <p:spPr bwMode="auto">
          <a:xfrm>
            <a:off x="6082594" y="3240323"/>
            <a:ext cx="1918406" cy="2733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ctr"/>
            <a:r>
              <a:rPr lang="en-US" altLang="en-US" sz="1600" b="1" dirty="0">
                <a:solidFill>
                  <a:schemeClr val="accent6">
                    <a:lumMod val="75000"/>
                  </a:schemeClr>
                </a:solidFill>
              </a:rPr>
              <a:t>Move to the cloud</a:t>
            </a:r>
          </a:p>
        </p:txBody>
      </p:sp>
      <p:sp>
        <p:nvSpPr>
          <p:cNvPr id="20" name="Isosceles Triangle 19"/>
          <p:cNvSpPr/>
          <p:nvPr/>
        </p:nvSpPr>
        <p:spPr>
          <a:xfrm rot="5400000">
            <a:off x="3209359" y="3961555"/>
            <a:ext cx="664083" cy="300721"/>
          </a:xfrm>
          <a:prstGeom prst="triangl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5832698" y="3955404"/>
            <a:ext cx="664083" cy="300721"/>
          </a:xfrm>
          <a:prstGeom prst="triangle">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762000" y="2571750"/>
            <a:ext cx="7049125" cy="0"/>
          </a:xfrm>
          <a:prstGeom prst="line">
            <a:avLst/>
          </a:prstGeom>
          <a:ln>
            <a:solidFill>
              <a:schemeClr val="accent5">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9446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61950"/>
            <a:ext cx="4674140" cy="539496"/>
          </a:xfrm>
        </p:spPr>
        <p:txBody>
          <a:bodyPr>
            <a:noAutofit/>
          </a:bodyPr>
          <a:lstStyle/>
          <a:p>
            <a:r>
              <a:rPr lang="en-US" sz="2000" b="1" dirty="0" smtClean="0">
                <a:solidFill>
                  <a:schemeClr val="accent6">
                    <a:lumMod val="75000"/>
                  </a:schemeClr>
                </a:solidFill>
                <a:latin typeface="+mj-lt"/>
              </a:rPr>
              <a:t>Engage with us if…</a:t>
            </a:r>
            <a:endParaRPr lang="en-US" sz="2000" b="1" dirty="0">
              <a:solidFill>
                <a:schemeClr val="accent6">
                  <a:lumMod val="75000"/>
                </a:schemeClr>
              </a:solidFill>
              <a:latin typeface="+mj-lt"/>
            </a:endParaRPr>
          </a:p>
        </p:txBody>
      </p:sp>
      <p:sp>
        <p:nvSpPr>
          <p:cNvPr id="14" name="Title 3"/>
          <p:cNvSpPr txBox="1">
            <a:spLocks/>
          </p:cNvSpPr>
          <p:nvPr/>
        </p:nvSpPr>
        <p:spPr bwMode="auto">
          <a:xfrm>
            <a:off x="457200" y="934665"/>
            <a:ext cx="8244192" cy="255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150000"/>
              </a:lnSpc>
            </a:pPr>
            <a:r>
              <a:rPr lang="en-US" dirty="0" smtClean="0">
                <a:solidFill>
                  <a:schemeClr val="accent5">
                    <a:lumMod val="50000"/>
                  </a:schemeClr>
                </a:solidFill>
                <a:latin typeface="+mn-lt"/>
              </a:rPr>
              <a:t>You’re facing a tech refresh in the next year</a:t>
            </a:r>
          </a:p>
          <a:p>
            <a:pPr eaLnBrk="1" hangingPunct="1">
              <a:lnSpc>
                <a:spcPct val="150000"/>
              </a:lnSpc>
            </a:pPr>
            <a:r>
              <a:rPr lang="en-US" dirty="0" smtClean="0">
                <a:solidFill>
                  <a:schemeClr val="accent5">
                    <a:lumMod val="50000"/>
                  </a:schemeClr>
                </a:solidFill>
                <a:latin typeface="+mn-lt"/>
              </a:rPr>
              <a:t>You need to add capacity for growing workloads</a:t>
            </a:r>
          </a:p>
          <a:p>
            <a:pPr eaLnBrk="1" hangingPunct="1">
              <a:lnSpc>
                <a:spcPct val="150000"/>
              </a:lnSpc>
            </a:pPr>
            <a:r>
              <a:rPr lang="en-US" dirty="0">
                <a:solidFill>
                  <a:schemeClr val="accent5">
                    <a:lumMod val="50000"/>
                  </a:schemeClr>
                </a:solidFill>
                <a:latin typeface="+mn-lt"/>
              </a:rPr>
              <a:t>You have a new application </a:t>
            </a:r>
            <a:r>
              <a:rPr lang="en-US" dirty="0" smtClean="0">
                <a:solidFill>
                  <a:schemeClr val="accent5">
                    <a:lumMod val="50000"/>
                  </a:schemeClr>
                </a:solidFill>
                <a:latin typeface="+mn-lt"/>
              </a:rPr>
              <a:t>project </a:t>
            </a:r>
          </a:p>
          <a:p>
            <a:pPr eaLnBrk="1" hangingPunct="1">
              <a:lnSpc>
                <a:spcPct val="150000"/>
              </a:lnSpc>
            </a:pPr>
            <a:r>
              <a:rPr lang="en-US" dirty="0" smtClean="0">
                <a:solidFill>
                  <a:schemeClr val="accent5">
                    <a:lumMod val="50000"/>
                  </a:schemeClr>
                </a:solidFill>
                <a:latin typeface="+mn-lt"/>
              </a:rPr>
              <a:t>You plan to launch a technology driven business initiative</a:t>
            </a:r>
            <a:endParaRPr lang="en-US" dirty="0">
              <a:solidFill>
                <a:schemeClr val="accent5">
                  <a:lumMod val="50000"/>
                </a:schemeClr>
              </a:solidFill>
              <a:latin typeface="+mn-lt"/>
            </a:endParaRPr>
          </a:p>
          <a:p>
            <a:pPr eaLnBrk="1" hangingPunct="1">
              <a:lnSpc>
                <a:spcPct val="150000"/>
              </a:lnSpc>
            </a:pPr>
            <a:r>
              <a:rPr lang="en-US" dirty="0" smtClean="0">
                <a:solidFill>
                  <a:schemeClr val="accent5">
                    <a:lumMod val="50000"/>
                  </a:schemeClr>
                </a:solidFill>
                <a:latin typeface="+mn-lt"/>
              </a:rPr>
              <a:t>You’re considering outsourcing part or all of your IT environment</a:t>
            </a:r>
          </a:p>
          <a:p>
            <a:pPr eaLnBrk="1" hangingPunct="1">
              <a:lnSpc>
                <a:spcPct val="150000"/>
              </a:lnSpc>
            </a:pPr>
            <a:r>
              <a:rPr lang="en-US" dirty="0" smtClean="0">
                <a:solidFill>
                  <a:schemeClr val="accent5">
                    <a:lumMod val="50000"/>
                  </a:schemeClr>
                </a:solidFill>
                <a:latin typeface="+mn-lt"/>
              </a:rPr>
              <a:t>You’re outsourced and aren’t getting the results you want</a:t>
            </a:r>
          </a:p>
        </p:txBody>
      </p:sp>
    </p:spTree>
    <p:extLst>
      <p:ext uri="{BB962C8B-B14F-4D97-AF65-F5344CB8AC3E}">
        <p14:creationId xmlns:p14="http://schemas.microsoft.com/office/powerpoint/2010/main" val="23601161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4090211" y="1478479"/>
            <a:ext cx="1030150" cy="37639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March </a:t>
            </a:r>
            <a:r>
              <a:rPr lang="en-US" sz="900" dirty="0">
                <a:solidFill>
                  <a:srgbClr val="8A8C8E"/>
                </a:solidFill>
                <a:latin typeface="Arial"/>
                <a:cs typeface="Arial"/>
              </a:rPr>
              <a:t>2014</a:t>
            </a:r>
          </a:p>
        </p:txBody>
      </p:sp>
      <p:sp>
        <p:nvSpPr>
          <p:cNvPr id="5" name="Subtitle 2"/>
          <p:cNvSpPr txBox="1">
            <a:spLocks/>
          </p:cNvSpPr>
          <p:nvPr/>
        </p:nvSpPr>
        <p:spPr>
          <a:xfrm>
            <a:off x="4107870" y="2441173"/>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June </a:t>
            </a:r>
            <a:r>
              <a:rPr lang="en-US" sz="900" dirty="0">
                <a:solidFill>
                  <a:srgbClr val="8A8C8E"/>
                </a:solidFill>
                <a:latin typeface="Arial"/>
                <a:cs typeface="Arial"/>
              </a:rPr>
              <a:t>2014</a:t>
            </a:r>
          </a:p>
        </p:txBody>
      </p:sp>
      <p:sp>
        <p:nvSpPr>
          <p:cNvPr id="6" name="Subtitle 2"/>
          <p:cNvSpPr txBox="1">
            <a:spLocks/>
          </p:cNvSpPr>
          <p:nvPr/>
        </p:nvSpPr>
        <p:spPr>
          <a:xfrm>
            <a:off x="4125231" y="3514732"/>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Sept </a:t>
            </a:r>
            <a:r>
              <a:rPr lang="en-US" sz="900" dirty="0">
                <a:solidFill>
                  <a:srgbClr val="8A8C8E"/>
                </a:solidFill>
                <a:latin typeface="Arial"/>
                <a:cs typeface="Arial"/>
              </a:rPr>
              <a:t>2014</a:t>
            </a:r>
          </a:p>
        </p:txBody>
      </p:sp>
      <p:sp>
        <p:nvSpPr>
          <p:cNvPr id="7" name="Subtitle 2"/>
          <p:cNvSpPr txBox="1">
            <a:spLocks/>
          </p:cNvSpPr>
          <p:nvPr/>
        </p:nvSpPr>
        <p:spPr>
          <a:xfrm>
            <a:off x="4145551" y="4543708"/>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Dec </a:t>
            </a:r>
            <a:r>
              <a:rPr lang="en-US" sz="900" dirty="0">
                <a:solidFill>
                  <a:srgbClr val="8A8C8E"/>
                </a:solidFill>
                <a:latin typeface="Arial"/>
                <a:cs typeface="Arial"/>
              </a:rPr>
              <a:t>2014</a:t>
            </a:r>
          </a:p>
        </p:txBody>
      </p:sp>
      <p:sp>
        <p:nvSpPr>
          <p:cNvPr id="8" name="Subtitle 2"/>
          <p:cNvSpPr txBox="1">
            <a:spLocks/>
          </p:cNvSpPr>
          <p:nvPr/>
        </p:nvSpPr>
        <p:spPr>
          <a:xfrm>
            <a:off x="2342532" y="1492149"/>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Feb </a:t>
            </a:r>
            <a:r>
              <a:rPr lang="en-US" sz="900" dirty="0">
                <a:solidFill>
                  <a:srgbClr val="8A8C8E"/>
                </a:solidFill>
                <a:latin typeface="Arial"/>
                <a:cs typeface="Arial"/>
              </a:rPr>
              <a:t>2014</a:t>
            </a:r>
          </a:p>
        </p:txBody>
      </p:sp>
      <p:sp>
        <p:nvSpPr>
          <p:cNvPr id="9" name="Subtitle 2"/>
          <p:cNvSpPr txBox="1">
            <a:spLocks/>
          </p:cNvSpPr>
          <p:nvPr/>
        </p:nvSpPr>
        <p:spPr>
          <a:xfrm>
            <a:off x="2322212" y="2444683"/>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May </a:t>
            </a:r>
            <a:r>
              <a:rPr lang="en-US" sz="900" dirty="0">
                <a:solidFill>
                  <a:srgbClr val="8A8C8E"/>
                </a:solidFill>
                <a:latin typeface="Arial"/>
                <a:cs typeface="Arial"/>
              </a:rPr>
              <a:t>2014</a:t>
            </a:r>
          </a:p>
        </p:txBody>
      </p:sp>
      <p:sp>
        <p:nvSpPr>
          <p:cNvPr id="10" name="Subtitle 2"/>
          <p:cNvSpPr txBox="1">
            <a:spLocks/>
          </p:cNvSpPr>
          <p:nvPr/>
        </p:nvSpPr>
        <p:spPr>
          <a:xfrm>
            <a:off x="2342532" y="3514732"/>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Aug </a:t>
            </a:r>
            <a:r>
              <a:rPr lang="en-US" sz="900" dirty="0">
                <a:solidFill>
                  <a:srgbClr val="8A8C8E"/>
                </a:solidFill>
                <a:latin typeface="Arial"/>
                <a:cs typeface="Arial"/>
              </a:rPr>
              <a:t>2014</a:t>
            </a:r>
          </a:p>
        </p:txBody>
      </p:sp>
      <p:sp>
        <p:nvSpPr>
          <p:cNvPr id="11" name="Subtitle 2"/>
          <p:cNvSpPr txBox="1">
            <a:spLocks/>
          </p:cNvSpPr>
          <p:nvPr/>
        </p:nvSpPr>
        <p:spPr>
          <a:xfrm>
            <a:off x="2362852" y="4544690"/>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Nov </a:t>
            </a:r>
            <a:r>
              <a:rPr lang="en-US" sz="900" dirty="0">
                <a:solidFill>
                  <a:srgbClr val="8A8C8E"/>
                </a:solidFill>
                <a:latin typeface="Arial"/>
                <a:cs typeface="Arial"/>
              </a:rPr>
              <a:t>2014</a:t>
            </a:r>
          </a:p>
        </p:txBody>
      </p:sp>
      <p:sp>
        <p:nvSpPr>
          <p:cNvPr id="12" name="Subtitle 2"/>
          <p:cNvSpPr txBox="1">
            <a:spLocks/>
          </p:cNvSpPr>
          <p:nvPr/>
        </p:nvSpPr>
        <p:spPr>
          <a:xfrm>
            <a:off x="563947" y="1492149"/>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Jan 2014</a:t>
            </a:r>
            <a:endParaRPr lang="en-US" sz="900" dirty="0">
              <a:solidFill>
                <a:srgbClr val="8A8C8E"/>
              </a:solidFill>
              <a:latin typeface="Arial"/>
              <a:cs typeface="Arial"/>
            </a:endParaRPr>
          </a:p>
        </p:txBody>
      </p:sp>
      <p:sp>
        <p:nvSpPr>
          <p:cNvPr id="13" name="Subtitle 2"/>
          <p:cNvSpPr txBox="1">
            <a:spLocks/>
          </p:cNvSpPr>
          <p:nvPr/>
        </p:nvSpPr>
        <p:spPr>
          <a:xfrm>
            <a:off x="563947" y="2452897"/>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April </a:t>
            </a:r>
            <a:r>
              <a:rPr lang="en-US" sz="900" dirty="0">
                <a:solidFill>
                  <a:srgbClr val="8A8C8E"/>
                </a:solidFill>
                <a:latin typeface="Arial"/>
                <a:cs typeface="Arial"/>
              </a:rPr>
              <a:t>2014</a:t>
            </a:r>
          </a:p>
        </p:txBody>
      </p:sp>
      <p:sp>
        <p:nvSpPr>
          <p:cNvPr id="14" name="Subtitle 2"/>
          <p:cNvSpPr txBox="1">
            <a:spLocks/>
          </p:cNvSpPr>
          <p:nvPr/>
        </p:nvSpPr>
        <p:spPr>
          <a:xfrm>
            <a:off x="563947" y="3515028"/>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July </a:t>
            </a:r>
            <a:r>
              <a:rPr lang="en-US" sz="900" dirty="0">
                <a:solidFill>
                  <a:srgbClr val="8A8C8E"/>
                </a:solidFill>
                <a:latin typeface="Arial"/>
                <a:cs typeface="Arial"/>
              </a:rPr>
              <a:t>2014</a:t>
            </a:r>
          </a:p>
        </p:txBody>
      </p:sp>
      <p:sp>
        <p:nvSpPr>
          <p:cNvPr id="15" name="Subtitle 2"/>
          <p:cNvSpPr txBox="1">
            <a:spLocks/>
          </p:cNvSpPr>
          <p:nvPr/>
        </p:nvSpPr>
        <p:spPr>
          <a:xfrm>
            <a:off x="584267" y="4544690"/>
            <a:ext cx="910617" cy="356308"/>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900" dirty="0" smtClean="0">
                <a:solidFill>
                  <a:srgbClr val="8A8C8E"/>
                </a:solidFill>
                <a:latin typeface="Arial"/>
                <a:cs typeface="Arial"/>
              </a:rPr>
              <a:t>Oct </a:t>
            </a:r>
            <a:r>
              <a:rPr lang="en-US" sz="900" dirty="0">
                <a:solidFill>
                  <a:srgbClr val="8A8C8E"/>
                </a:solidFill>
                <a:latin typeface="Arial"/>
                <a:cs typeface="Arial"/>
              </a:rPr>
              <a:t>2014</a:t>
            </a:r>
          </a:p>
        </p:txBody>
      </p:sp>
      <p:sp>
        <p:nvSpPr>
          <p:cNvPr id="16" name="TextBox 15"/>
          <p:cNvSpPr txBox="1"/>
          <p:nvPr/>
        </p:nvSpPr>
        <p:spPr>
          <a:xfrm>
            <a:off x="694169" y="1186601"/>
            <a:ext cx="612018" cy="369332"/>
          </a:xfrm>
          <a:prstGeom prst="rect">
            <a:avLst/>
          </a:prstGeom>
          <a:noFill/>
        </p:spPr>
        <p:txBody>
          <a:bodyPr wrap="square" rtlCol="0">
            <a:spAutoFit/>
          </a:bodyPr>
          <a:lstStyle/>
          <a:p>
            <a:r>
              <a:rPr lang="en-US" b="1" dirty="0" smtClean="0">
                <a:solidFill>
                  <a:srgbClr val="FAA634"/>
                </a:solidFill>
                <a:cs typeface="Arial"/>
              </a:rPr>
              <a:t>33</a:t>
            </a:r>
            <a:endParaRPr lang="en-US" b="1" dirty="0">
              <a:solidFill>
                <a:srgbClr val="FAA634"/>
              </a:solidFill>
              <a:cs typeface="Arial"/>
            </a:endParaRPr>
          </a:p>
        </p:txBody>
      </p:sp>
      <p:sp>
        <p:nvSpPr>
          <p:cNvPr id="43" name="TextBox 42"/>
          <p:cNvSpPr txBox="1"/>
          <p:nvPr/>
        </p:nvSpPr>
        <p:spPr>
          <a:xfrm>
            <a:off x="194733" y="68024"/>
            <a:ext cx="1541242" cy="938719"/>
          </a:xfrm>
          <a:prstGeom prst="rect">
            <a:avLst/>
          </a:prstGeom>
          <a:noFill/>
        </p:spPr>
        <p:txBody>
          <a:bodyPr wrap="square" rtlCol="0">
            <a:spAutoFit/>
          </a:bodyPr>
          <a:lstStyle/>
          <a:p>
            <a:r>
              <a:rPr lang="en-US" sz="5500" b="1" spc="-150" dirty="0" smtClean="0">
                <a:solidFill>
                  <a:srgbClr val="FAA634"/>
                </a:solidFill>
                <a:cs typeface="Arial"/>
              </a:rPr>
              <a:t>239</a:t>
            </a:r>
            <a:endParaRPr lang="en-US" sz="5500" b="1" spc="-150" dirty="0">
              <a:solidFill>
                <a:srgbClr val="FAA634"/>
              </a:solidFill>
              <a:cs typeface="Arial"/>
            </a:endParaRPr>
          </a:p>
        </p:txBody>
      </p:sp>
      <p:sp>
        <p:nvSpPr>
          <p:cNvPr id="44" name="TextBox 43"/>
          <p:cNvSpPr txBox="1"/>
          <p:nvPr/>
        </p:nvSpPr>
        <p:spPr>
          <a:xfrm>
            <a:off x="1469167" y="205706"/>
            <a:ext cx="4035140" cy="707886"/>
          </a:xfrm>
          <a:prstGeom prst="rect">
            <a:avLst/>
          </a:prstGeom>
          <a:noFill/>
        </p:spPr>
        <p:txBody>
          <a:bodyPr wrap="square" rtlCol="0">
            <a:spAutoFit/>
          </a:bodyPr>
          <a:lstStyle/>
          <a:p>
            <a:r>
              <a:rPr lang="en-US" sz="2000" b="1" dirty="0" smtClean="0">
                <a:solidFill>
                  <a:srgbClr val="636466"/>
                </a:solidFill>
                <a:cs typeface="Arial"/>
              </a:rPr>
              <a:t>New features in </a:t>
            </a:r>
          </a:p>
          <a:p>
            <a:r>
              <a:rPr lang="en-US" sz="2000" b="1" dirty="0" smtClean="0">
                <a:solidFill>
                  <a:srgbClr val="636466"/>
                </a:solidFill>
                <a:cs typeface="Arial"/>
              </a:rPr>
              <a:t>2014 so far includin</a:t>
            </a:r>
            <a:r>
              <a:rPr lang="en-US" sz="2000" b="1" spc="-150" dirty="0" smtClean="0">
                <a:solidFill>
                  <a:srgbClr val="636466"/>
                </a:solidFill>
                <a:cs typeface="Arial"/>
              </a:rPr>
              <a:t>g </a:t>
            </a:r>
            <a:r>
              <a:rPr lang="en-US" sz="2000" b="1" dirty="0" smtClean="0">
                <a:solidFill>
                  <a:srgbClr val="636466"/>
                </a:solidFill>
                <a:cs typeface="Arial"/>
              </a:rPr>
              <a:t>…</a:t>
            </a:r>
          </a:p>
        </p:txBody>
      </p:sp>
      <p:sp>
        <p:nvSpPr>
          <p:cNvPr id="27" name="TextBox 26"/>
          <p:cNvSpPr txBox="1"/>
          <p:nvPr/>
        </p:nvSpPr>
        <p:spPr>
          <a:xfrm>
            <a:off x="2455985" y="1163471"/>
            <a:ext cx="612018" cy="369332"/>
          </a:xfrm>
          <a:prstGeom prst="rect">
            <a:avLst/>
          </a:prstGeom>
          <a:noFill/>
        </p:spPr>
        <p:txBody>
          <a:bodyPr wrap="square" rtlCol="0">
            <a:spAutoFit/>
          </a:bodyPr>
          <a:lstStyle/>
          <a:p>
            <a:r>
              <a:rPr lang="en-US" b="1" dirty="0" smtClean="0">
                <a:solidFill>
                  <a:srgbClr val="FAA634"/>
                </a:solidFill>
                <a:cs typeface="Arial"/>
              </a:rPr>
              <a:t>24</a:t>
            </a:r>
            <a:endParaRPr lang="en-US" b="1" dirty="0">
              <a:solidFill>
                <a:srgbClr val="FAA634"/>
              </a:solidFill>
              <a:cs typeface="Arial"/>
            </a:endParaRPr>
          </a:p>
        </p:txBody>
      </p:sp>
      <p:cxnSp>
        <p:nvCxnSpPr>
          <p:cNvPr id="28" name="Straight Connector 27"/>
          <p:cNvCxnSpPr/>
          <p:nvPr/>
        </p:nvCxnSpPr>
        <p:spPr>
          <a:xfrm>
            <a:off x="5899473" y="1195220"/>
            <a:ext cx="2577451" cy="10146"/>
          </a:xfrm>
          <a:prstGeom prst="line">
            <a:avLst/>
          </a:prstGeom>
          <a:ln w="3175" cmpd="sng">
            <a:solidFill>
              <a:srgbClr val="313131"/>
            </a:solidFill>
            <a:prstDash val="dot"/>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899473" y="2141053"/>
            <a:ext cx="2577451" cy="10146"/>
          </a:xfrm>
          <a:prstGeom prst="line">
            <a:avLst/>
          </a:prstGeom>
          <a:ln w="3175" cmpd="sng">
            <a:solidFill>
              <a:srgbClr val="313131"/>
            </a:solidFill>
            <a:prstDash val="dot"/>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899473" y="3082968"/>
            <a:ext cx="2577451" cy="10146"/>
          </a:xfrm>
          <a:prstGeom prst="line">
            <a:avLst/>
          </a:prstGeom>
          <a:ln w="3175" cmpd="sng">
            <a:solidFill>
              <a:srgbClr val="313131"/>
            </a:solidFill>
            <a:prstDash val="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899473" y="4005942"/>
            <a:ext cx="2577451" cy="10146"/>
          </a:xfrm>
          <a:prstGeom prst="line">
            <a:avLst/>
          </a:prstGeom>
          <a:ln w="3175" cmpd="sng">
            <a:solidFill>
              <a:srgbClr val="313131"/>
            </a:solidFill>
            <a:prstDash val="dot"/>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192461" y="1137630"/>
            <a:ext cx="612018" cy="369332"/>
          </a:xfrm>
          <a:prstGeom prst="rect">
            <a:avLst/>
          </a:prstGeom>
          <a:noFill/>
        </p:spPr>
        <p:txBody>
          <a:bodyPr wrap="square" rtlCol="0">
            <a:spAutoFit/>
          </a:bodyPr>
          <a:lstStyle/>
          <a:p>
            <a:r>
              <a:rPr lang="en-US" b="1" dirty="0">
                <a:solidFill>
                  <a:srgbClr val="FAA634"/>
                </a:solidFill>
                <a:latin typeface="Arial"/>
                <a:cs typeface="Arial"/>
              </a:rPr>
              <a:t> </a:t>
            </a:r>
            <a:r>
              <a:rPr lang="en-US" b="1" dirty="0" smtClean="0">
                <a:solidFill>
                  <a:srgbClr val="FAA634"/>
                </a:solidFill>
                <a:cs typeface="Arial"/>
              </a:rPr>
              <a:t>35</a:t>
            </a:r>
            <a:endParaRPr lang="en-US" b="1" dirty="0">
              <a:solidFill>
                <a:srgbClr val="FAA634"/>
              </a:solidFill>
              <a:cs typeface="Arial"/>
            </a:endParaRPr>
          </a:p>
        </p:txBody>
      </p:sp>
      <p:sp>
        <p:nvSpPr>
          <p:cNvPr id="36" name="TextBox 35"/>
          <p:cNvSpPr txBox="1"/>
          <p:nvPr/>
        </p:nvSpPr>
        <p:spPr>
          <a:xfrm>
            <a:off x="5930797" y="523586"/>
            <a:ext cx="2443821" cy="664797"/>
          </a:xfrm>
          <a:prstGeom prst="rect">
            <a:avLst/>
          </a:prstGeom>
          <a:noFill/>
        </p:spPr>
        <p:txBody>
          <a:bodyPr wrap="square" rtlCol="0">
            <a:spAutoFit/>
          </a:bodyPr>
          <a:lstStyle/>
          <a:p>
            <a:r>
              <a:rPr lang="en-US" sz="1200" dirty="0" smtClean="0">
                <a:solidFill>
                  <a:srgbClr val="636466"/>
                </a:solidFill>
                <a:cs typeface="Arial"/>
              </a:rPr>
              <a:t>Amazon </a:t>
            </a:r>
            <a:r>
              <a:rPr lang="en-US" sz="1200" b="1" dirty="0" err="1" smtClean="0">
                <a:solidFill>
                  <a:srgbClr val="636466"/>
                </a:solidFill>
                <a:cs typeface="Arial"/>
              </a:rPr>
              <a:t>AppStream</a:t>
            </a:r>
            <a:r>
              <a:rPr lang="en-US" sz="1200" b="1" dirty="0" smtClean="0">
                <a:solidFill>
                  <a:srgbClr val="636466"/>
                </a:solidFill>
                <a:cs typeface="Arial"/>
              </a:rPr>
              <a:t> </a:t>
            </a:r>
            <a:r>
              <a:rPr lang="en-US" sz="1200" dirty="0" smtClean="0">
                <a:solidFill>
                  <a:srgbClr val="636466"/>
                </a:solidFill>
                <a:cs typeface="Arial"/>
              </a:rPr>
              <a:t>available to all customers</a:t>
            </a:r>
          </a:p>
          <a:p>
            <a:endParaRPr lang="en-US" sz="1100" b="1" dirty="0">
              <a:solidFill>
                <a:srgbClr val="636466"/>
              </a:solidFill>
              <a:latin typeface="Arial"/>
              <a:cs typeface="Arial"/>
            </a:endParaRPr>
          </a:p>
          <a:p>
            <a:pPr>
              <a:lnSpc>
                <a:spcPct val="10000"/>
              </a:lnSpc>
            </a:pPr>
            <a:endParaRPr lang="en-US" sz="1300" b="1" dirty="0">
              <a:solidFill>
                <a:srgbClr val="636466"/>
              </a:solidFill>
              <a:latin typeface="Arial"/>
              <a:cs typeface="Arial"/>
            </a:endParaRPr>
          </a:p>
          <a:p>
            <a:pPr>
              <a:lnSpc>
                <a:spcPct val="10000"/>
              </a:lnSpc>
            </a:pPr>
            <a:r>
              <a:rPr lang="en-US" sz="900" dirty="0" smtClean="0">
                <a:solidFill>
                  <a:srgbClr val="636466"/>
                </a:solidFill>
                <a:latin typeface="Arial"/>
                <a:cs typeface="Arial"/>
              </a:rPr>
              <a:t>March 12, 2014</a:t>
            </a:r>
          </a:p>
        </p:txBody>
      </p:sp>
      <p:sp>
        <p:nvSpPr>
          <p:cNvPr id="33" name="TextBox 32"/>
          <p:cNvSpPr txBox="1"/>
          <p:nvPr/>
        </p:nvSpPr>
        <p:spPr>
          <a:xfrm>
            <a:off x="5930797" y="1379294"/>
            <a:ext cx="2443821" cy="664797"/>
          </a:xfrm>
          <a:prstGeom prst="rect">
            <a:avLst/>
          </a:prstGeom>
          <a:noFill/>
        </p:spPr>
        <p:txBody>
          <a:bodyPr wrap="square" rtlCol="0">
            <a:spAutoFit/>
          </a:bodyPr>
          <a:lstStyle/>
          <a:p>
            <a:r>
              <a:rPr lang="en-US" sz="1200" dirty="0" smtClean="0">
                <a:solidFill>
                  <a:srgbClr val="636466"/>
                </a:solidFill>
                <a:cs typeface="Arial"/>
              </a:rPr>
              <a:t>Amazon </a:t>
            </a:r>
            <a:r>
              <a:rPr lang="en-US" sz="1200" b="1" dirty="0" err="1" smtClean="0">
                <a:solidFill>
                  <a:srgbClr val="636466"/>
                </a:solidFill>
                <a:cs typeface="Arial"/>
              </a:rPr>
              <a:t>WorkSpaces</a:t>
            </a:r>
            <a:r>
              <a:rPr lang="en-US" sz="1200" b="1" dirty="0" smtClean="0">
                <a:solidFill>
                  <a:srgbClr val="636466"/>
                </a:solidFill>
                <a:cs typeface="Arial"/>
              </a:rPr>
              <a:t> </a:t>
            </a:r>
            <a:r>
              <a:rPr lang="en-US" sz="1200" dirty="0">
                <a:solidFill>
                  <a:srgbClr val="636466"/>
                </a:solidFill>
                <a:cs typeface="Arial"/>
              </a:rPr>
              <a:t>available to all customers</a:t>
            </a:r>
            <a:endParaRPr lang="en-US" sz="1200" b="1" dirty="0" smtClean="0">
              <a:solidFill>
                <a:srgbClr val="636466"/>
              </a:solidFill>
              <a:cs typeface="Arial"/>
            </a:endParaRPr>
          </a:p>
          <a:p>
            <a:endParaRPr lang="en-US" sz="1100" b="1" dirty="0">
              <a:solidFill>
                <a:srgbClr val="636466"/>
              </a:solidFill>
              <a:cs typeface="Arial"/>
            </a:endParaRPr>
          </a:p>
          <a:p>
            <a:pPr>
              <a:lnSpc>
                <a:spcPct val="10000"/>
              </a:lnSpc>
            </a:pPr>
            <a:endParaRPr lang="en-US" sz="1300" b="1" dirty="0">
              <a:solidFill>
                <a:srgbClr val="636466"/>
              </a:solidFill>
              <a:cs typeface="Arial"/>
            </a:endParaRPr>
          </a:p>
          <a:p>
            <a:pPr>
              <a:lnSpc>
                <a:spcPct val="10000"/>
              </a:lnSpc>
            </a:pPr>
            <a:r>
              <a:rPr lang="en-US" sz="900" dirty="0" smtClean="0">
                <a:solidFill>
                  <a:srgbClr val="636466"/>
                </a:solidFill>
                <a:cs typeface="Arial"/>
              </a:rPr>
              <a:t>March 26, 2014</a:t>
            </a:r>
          </a:p>
        </p:txBody>
      </p:sp>
      <p:sp>
        <p:nvSpPr>
          <p:cNvPr id="38" name="TextBox 37"/>
          <p:cNvSpPr txBox="1"/>
          <p:nvPr/>
        </p:nvSpPr>
        <p:spPr>
          <a:xfrm>
            <a:off x="677404" y="2145370"/>
            <a:ext cx="612018" cy="369332"/>
          </a:xfrm>
          <a:prstGeom prst="rect">
            <a:avLst/>
          </a:prstGeom>
          <a:noFill/>
        </p:spPr>
        <p:txBody>
          <a:bodyPr wrap="square" rtlCol="0">
            <a:spAutoFit/>
          </a:bodyPr>
          <a:lstStyle/>
          <a:p>
            <a:r>
              <a:rPr lang="en-US" b="1" dirty="0" smtClean="0">
                <a:solidFill>
                  <a:srgbClr val="FAA634"/>
                </a:solidFill>
                <a:cs typeface="Arial"/>
              </a:rPr>
              <a:t>34</a:t>
            </a:r>
            <a:endParaRPr lang="en-US" b="1" dirty="0">
              <a:solidFill>
                <a:srgbClr val="FAA634"/>
              </a:solidFill>
              <a:cs typeface="Arial"/>
            </a:endParaRPr>
          </a:p>
        </p:txBody>
      </p:sp>
      <p:sp>
        <p:nvSpPr>
          <p:cNvPr id="39" name="TextBox 38"/>
          <p:cNvSpPr txBox="1"/>
          <p:nvPr/>
        </p:nvSpPr>
        <p:spPr>
          <a:xfrm>
            <a:off x="2446279" y="2149520"/>
            <a:ext cx="612018" cy="369332"/>
          </a:xfrm>
          <a:prstGeom prst="rect">
            <a:avLst/>
          </a:prstGeom>
          <a:noFill/>
        </p:spPr>
        <p:txBody>
          <a:bodyPr wrap="square" rtlCol="0">
            <a:spAutoFit/>
          </a:bodyPr>
          <a:lstStyle/>
          <a:p>
            <a:r>
              <a:rPr lang="en-US" b="1" dirty="0" smtClean="0">
                <a:solidFill>
                  <a:srgbClr val="FAA634"/>
                </a:solidFill>
                <a:cs typeface="Arial"/>
              </a:rPr>
              <a:t>56</a:t>
            </a:r>
            <a:endParaRPr lang="en-US" b="1" dirty="0">
              <a:solidFill>
                <a:srgbClr val="FAA634"/>
              </a:solidFill>
              <a:cs typeface="Arial"/>
            </a:endParaRPr>
          </a:p>
        </p:txBody>
      </p:sp>
      <p:sp>
        <p:nvSpPr>
          <p:cNvPr id="40" name="TextBox 39"/>
          <p:cNvSpPr txBox="1"/>
          <p:nvPr/>
        </p:nvSpPr>
        <p:spPr>
          <a:xfrm>
            <a:off x="5930796" y="4081486"/>
            <a:ext cx="2443821" cy="463204"/>
          </a:xfrm>
          <a:prstGeom prst="rect">
            <a:avLst/>
          </a:prstGeom>
          <a:noFill/>
        </p:spPr>
        <p:txBody>
          <a:bodyPr wrap="square" rtlCol="0">
            <a:spAutoFit/>
          </a:bodyPr>
          <a:lstStyle/>
          <a:p>
            <a:r>
              <a:rPr lang="en-US" sz="1200" dirty="0" smtClean="0">
                <a:solidFill>
                  <a:srgbClr val="636466"/>
                </a:solidFill>
                <a:cs typeface="Arial"/>
              </a:rPr>
              <a:t>Introduced </a:t>
            </a:r>
            <a:r>
              <a:rPr lang="en-US" sz="1200" b="1" dirty="0" smtClean="0">
                <a:solidFill>
                  <a:srgbClr val="636466"/>
                </a:solidFill>
                <a:cs typeface="Arial"/>
              </a:rPr>
              <a:t>Amazon </a:t>
            </a:r>
            <a:r>
              <a:rPr lang="en-US" sz="1200" b="1" dirty="0" err="1" smtClean="0">
                <a:solidFill>
                  <a:srgbClr val="636466"/>
                </a:solidFill>
                <a:cs typeface="Arial"/>
              </a:rPr>
              <a:t>Zocalo</a:t>
            </a:r>
            <a:endParaRPr lang="en-US" sz="1100" b="1" dirty="0">
              <a:solidFill>
                <a:srgbClr val="636466"/>
              </a:solidFil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300" b="1" dirty="0">
              <a:solidFill>
                <a:srgbClr val="636466"/>
              </a:solidFill>
              <a:latin typeface="Arial"/>
              <a:cs typeface="Arial"/>
            </a:endParaRPr>
          </a:p>
          <a:p>
            <a:pPr>
              <a:lnSpc>
                <a:spcPct val="10000"/>
              </a:lnSpc>
            </a:pPr>
            <a:r>
              <a:rPr lang="en-US" sz="900" dirty="0" smtClean="0">
                <a:solidFill>
                  <a:srgbClr val="636466"/>
                </a:solidFill>
                <a:latin typeface="Arial"/>
                <a:cs typeface="Arial"/>
              </a:rPr>
              <a:t>July 10, 2014</a:t>
            </a:r>
          </a:p>
        </p:txBody>
      </p:sp>
      <p:sp>
        <p:nvSpPr>
          <p:cNvPr id="41" name="Rectangle 40"/>
          <p:cNvSpPr/>
          <p:nvPr/>
        </p:nvSpPr>
        <p:spPr>
          <a:xfrm>
            <a:off x="7918467" y="4948290"/>
            <a:ext cx="862737" cy="138499"/>
          </a:xfrm>
          <a:prstGeom prst="rect">
            <a:avLst/>
          </a:prstGeom>
        </p:spPr>
        <p:txBody>
          <a:bodyPr wrap="none">
            <a:spAutoFit/>
          </a:bodyPr>
          <a:lstStyle/>
          <a:p>
            <a:pPr>
              <a:lnSpc>
                <a:spcPct val="50000"/>
              </a:lnSpc>
            </a:pPr>
            <a:r>
              <a:rPr lang="en-US" sz="600" dirty="0">
                <a:solidFill>
                  <a:srgbClr val="636466"/>
                </a:solidFill>
                <a:latin typeface="Arial"/>
                <a:cs typeface="Arial"/>
              </a:rPr>
              <a:t>*as of </a:t>
            </a:r>
            <a:r>
              <a:rPr lang="en-US" sz="600" dirty="0" smtClean="0">
                <a:solidFill>
                  <a:srgbClr val="636466"/>
                </a:solidFill>
                <a:latin typeface="Arial"/>
                <a:cs typeface="Arial"/>
              </a:rPr>
              <a:t>July 12, 2014</a:t>
            </a:r>
            <a:endParaRPr lang="en-US" sz="600" dirty="0">
              <a:solidFill>
                <a:srgbClr val="636466"/>
              </a:solidFill>
              <a:latin typeface="Arial"/>
              <a:cs typeface="Arial"/>
            </a:endParaRPr>
          </a:p>
        </p:txBody>
      </p:sp>
      <p:sp>
        <p:nvSpPr>
          <p:cNvPr id="42" name="TextBox 41"/>
          <p:cNvSpPr txBox="1"/>
          <p:nvPr/>
        </p:nvSpPr>
        <p:spPr>
          <a:xfrm>
            <a:off x="4293745" y="2163489"/>
            <a:ext cx="612018" cy="369332"/>
          </a:xfrm>
          <a:prstGeom prst="rect">
            <a:avLst/>
          </a:prstGeom>
          <a:noFill/>
        </p:spPr>
        <p:txBody>
          <a:bodyPr wrap="square" rtlCol="0">
            <a:spAutoFit/>
          </a:bodyPr>
          <a:lstStyle/>
          <a:p>
            <a:r>
              <a:rPr lang="en-US" b="1" dirty="0">
                <a:solidFill>
                  <a:srgbClr val="FAA634"/>
                </a:solidFill>
                <a:cs typeface="Arial"/>
              </a:rPr>
              <a:t>3</a:t>
            </a:r>
            <a:r>
              <a:rPr lang="en-US" b="1" dirty="0" smtClean="0">
                <a:solidFill>
                  <a:srgbClr val="FAA634"/>
                </a:solidFill>
                <a:cs typeface="Arial"/>
              </a:rPr>
              <a:t>8</a:t>
            </a:r>
            <a:endParaRPr lang="en-US" b="1" dirty="0">
              <a:solidFill>
                <a:srgbClr val="FAA634"/>
              </a:solidFill>
              <a:cs typeface="Arial"/>
            </a:endParaRPr>
          </a:p>
        </p:txBody>
      </p:sp>
      <p:sp>
        <p:nvSpPr>
          <p:cNvPr id="34" name="TextBox 33"/>
          <p:cNvSpPr txBox="1"/>
          <p:nvPr/>
        </p:nvSpPr>
        <p:spPr>
          <a:xfrm>
            <a:off x="659345" y="3230842"/>
            <a:ext cx="612018" cy="369332"/>
          </a:xfrm>
          <a:prstGeom prst="rect">
            <a:avLst/>
          </a:prstGeom>
          <a:noFill/>
        </p:spPr>
        <p:txBody>
          <a:bodyPr wrap="square" rtlCol="0">
            <a:spAutoFit/>
          </a:bodyPr>
          <a:lstStyle/>
          <a:p>
            <a:r>
              <a:rPr lang="en-US" b="1" dirty="0" smtClean="0">
                <a:solidFill>
                  <a:srgbClr val="FAA634"/>
                </a:solidFill>
                <a:latin typeface="+mj-lt"/>
                <a:cs typeface="Arial"/>
              </a:rPr>
              <a:t>19</a:t>
            </a:r>
            <a:endParaRPr lang="en-US" b="1" dirty="0">
              <a:solidFill>
                <a:srgbClr val="FAA634"/>
              </a:solidFill>
              <a:latin typeface="+mj-lt"/>
              <a:cs typeface="Arial"/>
            </a:endParaRPr>
          </a:p>
        </p:txBody>
      </p:sp>
      <p:sp>
        <p:nvSpPr>
          <p:cNvPr id="37" name="TextBox 36"/>
          <p:cNvSpPr txBox="1"/>
          <p:nvPr/>
        </p:nvSpPr>
        <p:spPr>
          <a:xfrm>
            <a:off x="5930797" y="2178631"/>
            <a:ext cx="2443821" cy="849463"/>
          </a:xfrm>
          <a:prstGeom prst="rect">
            <a:avLst/>
          </a:prstGeom>
          <a:noFill/>
        </p:spPr>
        <p:txBody>
          <a:bodyPr wrap="square" rtlCol="0">
            <a:spAutoFit/>
          </a:bodyPr>
          <a:lstStyle/>
          <a:p>
            <a:r>
              <a:rPr lang="en-US" sz="1200" dirty="0" smtClean="0">
                <a:solidFill>
                  <a:srgbClr val="636466"/>
                </a:solidFill>
                <a:cs typeface="Arial"/>
              </a:rPr>
              <a:t>Introduced T2</a:t>
            </a:r>
            <a:r>
              <a:rPr lang="en-US" sz="1200" dirty="0">
                <a:solidFill>
                  <a:srgbClr val="636466"/>
                </a:solidFill>
                <a:cs typeface="Arial"/>
              </a:rPr>
              <a:t>, the New Low-Cost, General Purpose Instance Type for </a:t>
            </a:r>
            <a:r>
              <a:rPr lang="en-US" sz="1200" b="1" dirty="0">
                <a:solidFill>
                  <a:srgbClr val="636466"/>
                </a:solidFill>
                <a:cs typeface="Arial"/>
              </a:rPr>
              <a:t>Amazon EC2</a:t>
            </a: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300" b="1" dirty="0">
              <a:solidFill>
                <a:srgbClr val="636466"/>
              </a:solidFill>
              <a:latin typeface="Arial"/>
              <a:cs typeface="Arial"/>
            </a:endParaRPr>
          </a:p>
          <a:p>
            <a:pPr>
              <a:lnSpc>
                <a:spcPct val="10000"/>
              </a:lnSpc>
            </a:pPr>
            <a:r>
              <a:rPr lang="en-US" sz="900" dirty="0" smtClean="0">
                <a:solidFill>
                  <a:srgbClr val="636466"/>
                </a:solidFill>
                <a:latin typeface="Arial"/>
                <a:cs typeface="Arial"/>
              </a:rPr>
              <a:t>July 1, 2014</a:t>
            </a:r>
          </a:p>
        </p:txBody>
      </p:sp>
      <p:sp>
        <p:nvSpPr>
          <p:cNvPr id="45" name="TextBox 44"/>
          <p:cNvSpPr txBox="1"/>
          <p:nvPr/>
        </p:nvSpPr>
        <p:spPr>
          <a:xfrm>
            <a:off x="5959951" y="3229682"/>
            <a:ext cx="2443821" cy="647870"/>
          </a:xfrm>
          <a:prstGeom prst="rect">
            <a:avLst/>
          </a:prstGeom>
          <a:noFill/>
        </p:spPr>
        <p:txBody>
          <a:bodyPr wrap="square" rtlCol="0">
            <a:spAutoFit/>
          </a:bodyPr>
          <a:lstStyle/>
          <a:p>
            <a:r>
              <a:rPr lang="en-US" sz="1200" dirty="0" smtClean="0">
                <a:solidFill>
                  <a:srgbClr val="636466"/>
                </a:solidFill>
                <a:cs typeface="Arial"/>
              </a:rPr>
              <a:t>Introduced </a:t>
            </a:r>
            <a:r>
              <a:rPr lang="en-US" sz="1200" b="1" dirty="0" smtClean="0">
                <a:solidFill>
                  <a:srgbClr val="636466"/>
                </a:solidFill>
                <a:cs typeface="Arial"/>
              </a:rPr>
              <a:t>Amazon Mobile Analytics</a:t>
            </a:r>
            <a:endParaRPr lang="en-US" sz="1100" b="1" dirty="0">
              <a:solidFill>
                <a:srgbClr val="636466"/>
              </a:solidFil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100" b="1" dirty="0">
              <a:solidFill>
                <a:srgbClr val="636466"/>
              </a:solidFill>
              <a:latin typeface="Arial"/>
              <a:cs typeface="Arial"/>
            </a:endParaRPr>
          </a:p>
          <a:p>
            <a:pPr>
              <a:lnSpc>
                <a:spcPct val="10000"/>
              </a:lnSpc>
            </a:pPr>
            <a:endParaRPr lang="en-US" sz="1300" b="1" dirty="0">
              <a:solidFill>
                <a:srgbClr val="636466"/>
              </a:solidFill>
              <a:latin typeface="Arial"/>
              <a:cs typeface="Arial"/>
            </a:endParaRPr>
          </a:p>
          <a:p>
            <a:pPr>
              <a:lnSpc>
                <a:spcPct val="10000"/>
              </a:lnSpc>
            </a:pPr>
            <a:r>
              <a:rPr lang="en-US" sz="900" dirty="0" smtClean="0">
                <a:solidFill>
                  <a:srgbClr val="636466"/>
                </a:solidFill>
                <a:latin typeface="Arial"/>
                <a:cs typeface="Arial"/>
              </a:rPr>
              <a:t>July 10, 2014</a:t>
            </a:r>
          </a:p>
        </p:txBody>
      </p:sp>
    </p:spTree>
    <p:extLst>
      <p:ext uri="{BB962C8B-B14F-4D97-AF65-F5344CB8AC3E}">
        <p14:creationId xmlns:p14="http://schemas.microsoft.com/office/powerpoint/2010/main" val="24012703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4953000" cy="539496"/>
          </a:xfrm>
        </p:spPr>
        <p:txBody>
          <a:bodyPr>
            <a:normAutofit/>
          </a:bodyPr>
          <a:lstStyle/>
          <a:p>
            <a:r>
              <a:rPr lang="en-US" sz="2000" b="1" dirty="0">
                <a:solidFill>
                  <a:schemeClr val="accent6">
                    <a:lumMod val="75000"/>
                  </a:schemeClr>
                </a:solidFill>
                <a:latin typeface="+mj-lt"/>
                <a:cs typeface="Arial"/>
              </a:rPr>
              <a:t>AWS Global Infrastructure</a:t>
            </a:r>
          </a:p>
        </p:txBody>
      </p:sp>
      <p:sp>
        <p:nvSpPr>
          <p:cNvPr id="6" name="Rectangle 2"/>
          <p:cNvSpPr>
            <a:spLocks/>
          </p:cNvSpPr>
          <p:nvPr/>
        </p:nvSpPr>
        <p:spPr bwMode="auto">
          <a:xfrm>
            <a:off x="457200" y="1959023"/>
            <a:ext cx="2473113" cy="13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nSpc>
                <a:spcPct val="150000"/>
              </a:lnSpc>
            </a:pPr>
            <a:r>
              <a:rPr lang="en-US" dirty="0" smtClean="0">
                <a:solidFill>
                  <a:srgbClr val="595A5D"/>
                </a:solidFill>
                <a:ea typeface="Arial"/>
                <a:cs typeface="Arial"/>
                <a:sym typeface="Sketchetik Light" charset="0"/>
              </a:rPr>
              <a:t>10 Regions*</a:t>
            </a:r>
            <a:endParaRPr lang="en-US" dirty="0">
              <a:solidFill>
                <a:srgbClr val="595A5D"/>
              </a:solidFill>
              <a:ea typeface="Arial"/>
              <a:cs typeface="Arial"/>
              <a:sym typeface="Sketchetik Light" charset="0"/>
            </a:endParaRPr>
          </a:p>
          <a:p>
            <a:pPr>
              <a:lnSpc>
                <a:spcPct val="150000"/>
              </a:lnSpc>
            </a:pPr>
            <a:r>
              <a:rPr lang="en-US" dirty="0" smtClean="0">
                <a:solidFill>
                  <a:srgbClr val="595A5D"/>
                </a:solidFill>
                <a:ea typeface="Arial"/>
                <a:cs typeface="Arial"/>
                <a:sym typeface="Sketchetik Light" charset="0"/>
              </a:rPr>
              <a:t>26 Availability Zones*</a:t>
            </a:r>
            <a:endParaRPr lang="en-US" dirty="0">
              <a:solidFill>
                <a:srgbClr val="595A5D"/>
              </a:solidFill>
              <a:ea typeface="Arial"/>
              <a:cs typeface="Arial"/>
              <a:sym typeface="Sketchetik Light" charset="0"/>
            </a:endParaRPr>
          </a:p>
          <a:p>
            <a:pPr>
              <a:lnSpc>
                <a:spcPct val="150000"/>
              </a:lnSpc>
            </a:pPr>
            <a:r>
              <a:rPr lang="en-US" dirty="0" smtClean="0">
                <a:solidFill>
                  <a:srgbClr val="595A5D"/>
                </a:solidFill>
                <a:ea typeface="Arial"/>
                <a:cs typeface="Arial"/>
                <a:sym typeface="Sketchetik Light" charset="0"/>
              </a:rPr>
              <a:t>53 Edge Locations</a:t>
            </a:r>
            <a:endParaRPr lang="en-US" dirty="0">
              <a:solidFill>
                <a:srgbClr val="595A5D"/>
              </a:solidFill>
              <a:ea typeface="Arial"/>
              <a:cs typeface="Arial"/>
              <a:sym typeface="Sketchetik Light" charset="0"/>
            </a:endParaRPr>
          </a:p>
        </p:txBody>
      </p:sp>
      <p:grpSp>
        <p:nvGrpSpPr>
          <p:cNvPr id="5" name="Group 4"/>
          <p:cNvGrpSpPr/>
          <p:nvPr/>
        </p:nvGrpSpPr>
        <p:grpSpPr>
          <a:xfrm>
            <a:off x="1524000" y="361950"/>
            <a:ext cx="7958667" cy="4476750"/>
            <a:chOff x="1524000" y="361950"/>
            <a:chExt cx="7958667" cy="4476750"/>
          </a:xfrm>
        </p:grpSpPr>
        <p:pic>
          <p:nvPicPr>
            <p:cNvPr id="7" name="Picture 6" descr="AWS-Global-Infrastru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61950"/>
              <a:ext cx="7958667" cy="4476750"/>
            </a:xfrm>
            <a:prstGeom prst="rect">
              <a:avLst/>
            </a:prstGeom>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2352675"/>
              <a:ext cx="200025"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extBox 3"/>
          <p:cNvSpPr txBox="1"/>
          <p:nvPr/>
        </p:nvSpPr>
        <p:spPr>
          <a:xfrm>
            <a:off x="457200" y="4557285"/>
            <a:ext cx="1999265" cy="215444"/>
          </a:xfrm>
          <a:prstGeom prst="rect">
            <a:avLst/>
          </a:prstGeom>
          <a:noFill/>
        </p:spPr>
        <p:txBody>
          <a:bodyPr wrap="none" rtlCol="0">
            <a:spAutoFit/>
          </a:bodyPr>
          <a:lstStyle/>
          <a:p>
            <a:r>
              <a:rPr lang="en-US" sz="800" dirty="0" smtClean="0"/>
              <a:t>*China (Beijing) Region – in limited preview</a:t>
            </a:r>
            <a:endParaRPr lang="en-US" sz="800" dirty="0"/>
          </a:p>
        </p:txBody>
      </p:sp>
    </p:spTree>
    <p:extLst>
      <p:ext uri="{BB962C8B-B14F-4D97-AF65-F5344CB8AC3E}">
        <p14:creationId xmlns:p14="http://schemas.microsoft.com/office/powerpoint/2010/main" val="24105755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307975" y="160338"/>
            <a:ext cx="8153400" cy="40528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accent6">
                    <a:lumMod val="75000"/>
                  </a:schemeClr>
                </a:solidFill>
              </a:rPr>
              <a:t>Trusted by Enterprises Around the World</a:t>
            </a:r>
            <a:endParaRPr lang="en-US" sz="2000" b="1" dirty="0">
              <a:solidFill>
                <a:schemeClr val="accent6">
                  <a:lumMod val="75000"/>
                </a:schemeClr>
              </a:solidFill>
            </a:endParaRPr>
          </a:p>
        </p:txBody>
      </p:sp>
      <p:sp>
        <p:nvSpPr>
          <p:cNvPr id="3" name="AutoShape 14" descr="http://upload.wikimedia.org/wikipedia/commons/2/25/Nasa-logo.gif"/>
          <p:cNvSpPr>
            <a:spLocks noChangeAspect="1" noChangeArrowheads="1"/>
          </p:cNvSpPr>
          <p:nvPr/>
        </p:nvSpPr>
        <p:spPr bwMode="auto">
          <a:xfrm>
            <a:off x="121459" y="-8731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 name="Picture 4" descr="http://corporategameplan.com/yahoo_site_admin/assets/images/nasdaq_logo.236133317_std.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8366" y="884473"/>
            <a:ext cx="1010359" cy="22815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https://encrypted-tbn3.gstatic.com/images?q=tbn:ANd9GcScmLMrl4ZTYn0eXDKNBhhZ8Gr-Q5ZZnf0_0lQlN7G_ejXpqt2Ixw"/>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10077" y="1426713"/>
            <a:ext cx="866940" cy="29349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encrypted-tbn2.gstatic.com/images?q=tbn:ANd9GcQpR_nHhS7hdL971P4-mNoEFusb6Iyc-ls6SfJdHEbS6JLHhjMX"/>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5218" y="1902946"/>
            <a:ext cx="516657" cy="39430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https://encrypted-tbn3.gstatic.com/images?q=tbn:ANd9GcT5H2XVvkTmqkigmkeV17VeH9CNVxfnRyHdLQqwFG1KitNNYua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53726" y="2577476"/>
            <a:ext cx="1384693" cy="23440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35837" y="826225"/>
            <a:ext cx="1062290" cy="344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6" descr="https://encrypted-tbn0.gstatic.com/images?q=tbn:ANd9GcTb4bf-kbVr0u13EHKFFm7lV-6VC-xQBo4G1utAbu-6h5SgiV5X"/>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84820" y="3760749"/>
            <a:ext cx="990011" cy="16482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https://encrypted-tbn0.gstatic.com/images?q=tbn:ANd9GcTlbCDRSO163jkbQwhsxwfrwxBNlXuRcBCx0esWnLdVKtvmvk4q"/>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84820" y="4296149"/>
            <a:ext cx="964324" cy="31004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0" descr="Nokia Siemens Networks"/>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316556" y="1898306"/>
            <a:ext cx="926538" cy="377583"/>
          </a:xfrm>
          <a:prstGeom prst="rect">
            <a:avLst/>
          </a:prstGeom>
          <a:noFill/>
        </p:spPr>
      </p:pic>
      <p:pic>
        <p:nvPicPr>
          <p:cNvPr id="56" name="Picture 6" descr="http://www.logostage.com/logos/Ericsson.gif"/>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195621" y="1463438"/>
            <a:ext cx="1129019" cy="22469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www.eecs.umich.edu/~modbus/images/SchneiderLogo.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851997" y="3619204"/>
            <a:ext cx="785965" cy="35757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8" descr="https://encrypted-tbn2.gstatic.com/images?q=tbn:ANd9GcQaytOTwBDm8AvsO63_ydCZJEXdTYn1kqV9E8qKvUEgKcBLPPch"/>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4312557" y="2387425"/>
            <a:ext cx="449036" cy="48912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descr="https://encrypted-tbn0.gstatic.com/images?q=tbn:ANd9GcT_C_b67x-nCwCVp9_hQ5mrE9vKuTI-_xn50QVqUqJ2KphHudPIrA"/>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7984139" y="1865530"/>
            <a:ext cx="449361" cy="49280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http://www.yourlogoresources.com/wp-content/uploads/2011/08/shell-logo.jp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237768" y="771358"/>
            <a:ext cx="538589" cy="4845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www.tasty-deals.com/resources/OUTBACK_logo.jp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159738" y="3682981"/>
            <a:ext cx="754674" cy="32035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https://encrypted-tbn1.gstatic.com/images?q=tbn:ANd9GcQryHLxaCsOjpn2k1bhQ5gF9cdXhnC1u-AD2Slf4qg_MfNYV6eGYxfmboU"/>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851998" y="1352550"/>
            <a:ext cx="713642" cy="41546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6" descr="http://www.cosasdefinanzas.es/images/Bankinter.jp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06967" y="3185057"/>
            <a:ext cx="998197" cy="14494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http://everythingchangesbook.com/wp-content/uploads/2009/08/newsweek-logo.gif"/>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753226" y="3113914"/>
            <a:ext cx="1122975" cy="25369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https://encrypted-tbn0.gstatic.com/images?q=tbn:ANd9GcRk-SZnSIcVwnT0AUFiJv2InPLqpxxUIX8fZ_gaOy_ec-fmMKsi5A"/>
          <p:cNvPicPr>
            <a:picLocks noChangeAspect="1" noChangeArrowheads="1"/>
          </p:cNvPicPr>
          <p:nvPr/>
        </p:nvPicPr>
        <p:blipFill rotWithShape="1">
          <a:blip r:embed="rId20" cstate="email">
            <a:extLst>
              <a:ext uri="{28A0092B-C50C-407E-A947-70E740481C1C}">
                <a14:useLocalDpi xmlns:a14="http://schemas.microsoft.com/office/drawing/2010/main"/>
              </a:ext>
            </a:extLst>
          </a:blip>
          <a:srcRect/>
          <a:stretch/>
        </p:blipFill>
        <p:spPr bwMode="auto">
          <a:xfrm>
            <a:off x="5796340" y="2547982"/>
            <a:ext cx="1099790" cy="20547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s://encrypted-tbn0.gstatic.com/images?q=tbn:ANd9GcSOs9tlxm_J_0Sd8bhoQdgAX3-7Ppxd5jY4l-rfVHSnZ7CLDO8J"/>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5614402" y="3772917"/>
            <a:ext cx="1365599" cy="2466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4" descr="https://encrypted-tbn1.gstatic.com/images?q=tbn:ANd9GcTBzzLKjnUd1cIGLEdM6_hM7_lBjjB7r-cxLIdFXrkUOwaQBj_p"/>
          <p:cNvPicPr>
            <a:picLocks noChangeAspect="1" noChangeArrowheads="1"/>
          </p:cNvPicPr>
          <p:nvPr/>
        </p:nvPicPr>
        <p:blipFill rotWithShape="1">
          <a:blip r:embed="rId22" cstate="email">
            <a:extLst>
              <a:ext uri="{28A0092B-C50C-407E-A947-70E740481C1C}">
                <a14:useLocalDpi xmlns:a14="http://schemas.microsoft.com/office/drawing/2010/main"/>
              </a:ext>
            </a:extLst>
          </a:blip>
          <a:srcRect/>
          <a:stretch/>
        </p:blipFill>
        <p:spPr bwMode="auto">
          <a:xfrm>
            <a:off x="5682747" y="1965450"/>
            <a:ext cx="1327653" cy="22494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54" descr="http://www.geek.com/wp-content/uploads/2011/06/sega-logo.jp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4089124" y="3135893"/>
            <a:ext cx="871333" cy="28286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Lionsgate-logo-B8E4F63078-seeklogo.com.gif"/>
          <p:cNvPicPr>
            <a:picLocks noChangeAspect="1"/>
          </p:cNvPicPr>
          <p:nvPr/>
        </p:nvPicPr>
        <p:blipFill rotWithShape="1">
          <a:blip r:embed="rId24" cstate="email">
            <a:extLst>
              <a:ext uri="{28A0092B-C50C-407E-A947-70E740481C1C}">
                <a14:useLocalDpi xmlns:a14="http://schemas.microsoft.com/office/drawing/2010/main"/>
              </a:ext>
            </a:extLst>
          </a:blip>
          <a:srcRect t="38285" b="41022"/>
          <a:stretch/>
        </p:blipFill>
        <p:spPr>
          <a:xfrm>
            <a:off x="5711940" y="1409540"/>
            <a:ext cx="1170524" cy="235018"/>
          </a:xfrm>
          <a:prstGeom prst="rect">
            <a:avLst/>
          </a:prstGeom>
        </p:spPr>
      </p:pic>
      <p:pic>
        <p:nvPicPr>
          <p:cNvPr id="86" name="Picture 4" descr="http://www.mainlymozart.org/sites/default/files/Coldwell%20Banker%20Logo.jpg?1291656965"/>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4063577" y="1868544"/>
            <a:ext cx="886969" cy="38835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tps://encrypted-tbn2.gstatic.com/images?q=tbn:ANd9GcRV6rbmVvA5Zua7bun9LQwFzT_uhZAlX8enihCxsTblON4uOFfLEA"/>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35661" y="3628076"/>
            <a:ext cx="541277" cy="43016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https://c.na3.content.force.com/servlet/servlet.FileDownload?file=00P5000000BHJ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http://www.dole.com/img/dole_logo.png"/>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4171767" y="1352550"/>
            <a:ext cx="670590" cy="340792"/>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 descr="data:image/jpeg;base64,/9j/4AAQSkZJRgABAQAAAQABAAD/2wCEAAkGBxQQEBUUEBQPEBAQEhIVEBAQFBAQEg8VFRUWFhYRFBQYHyggGBomJxMUIjEhJSktLi4uGCAzODMsNygtLisBCgoKDg0OGxAQGDclICUrNywuLSw3KywuLzAsLS4sNzQ4LDg3LCw2LC01LDgtLywvLCsrLDQ3ODQsKywsLCwsLv/AABEIAIUBfAMBIgACEQEDEQH/xAAcAAEAAgMBAQEAAAAAAAAAAAAABgcBBQgEAgP/xABNEAABAwIBBgcKCwYEBwAAAAABAAIDBBEFBgcSEyExIlFTgZTR0wgUFRdBVGFxkZMjMjRScnOCkqGy0hY1dLGztCQzQmJjg4SiwcPw/8QAGgEBAAIDAQAAAAAAAAAAAAAAAAIFAQMGBP/EACoRAQABAgQEBgIDAAAAAAAAAAABAgMEBRESFSExcRMyQVFSsWGhQpHR/9oADAMBAAIRAxEAPwC8EREBERAREQFF8fy0jpJjEY3yOa1pcWloDS7aGm/ltY84Ugr6psMT5H7Gxtc53qAvZUZXVbppXyP+PI4ud6CfIPQNg5lKmNVXmWMqsUxFE85+lheMmPkJfvMTxkx8hL95irZFLbCn4tiff9Qsnxkx8hL95ieMmPkJfvMVbIm2Di2J9/1CyfGTHyEv3mKWYNX98Qsl0HRiQXa1xBNr7Ds49/OqZwPDjVVEcQ3PdwiP9LBtcfYDz2V4xMDWhrRZrQAANwA2AKMxot8tv37+tVyeXR9IiKK1EREBERAREQEREBERAREQEREBERAREQEREBERAREQEREBERAREQEREBERAREQERfL3AAk7ABck+QcaCEZz8V0Y2U7TwpTpyehjTwQfWfyqtlscoMT76qZJdui51owfIwbGj2bfWStctkRpDjcdf8AGvTV6dI7CIik8YiL9qOmdLI2Ngu+Rwa31k2ufQsMxEzOkLAzX4VZj6hw2v8Ag4vog8Ij1mw+yp4vPh1G2CJkTPixtDR6beU+k716FrmXa4WxFm1FAiIsPQIiICIiAiIgIiICIiAiIgIiICIiAiIgIiICIiAiIgIiICIiAiIgIiICIiAiIgKLZw8V1FLoNPwlQSwcYZ/rPsIH2lKVTuXGK981j7G8cPwbOI6J4Tuc35gFmmOavzLEeFYnTrPKEfREW1yIi/SniL3tY34z3Na2+za42H81JP2CrPmxe8Cxq3W7Fy55KZnsi6m+bHCtOV87hwYhoR/TcNp5h+ZeD9gqz5sXvArHycwsUtMyLZpNF5CPK87XH/7yAKMytMuwNzxoquU6RHPn7tmiIoOkEREBERAREQEREBERAREQEREBERAREQEREBERAREQEXzrBxj2hfSAiIgIiICIiAiIgIiICIiDTZXYr3rSPeDZ7hoRfTduI9QueZUsphnJxXW1AhaeBTjhemR1ifYLD2qHrZTDlM1xHi3tsdKeX+iIikrHswb5TD9fF+dqjOebFZ48bqmxzTxsHe9mskka0Xp4ibAGwUmwb5TD9fF+dqhue79+1Xqp/wC3iWup0WSeSvuivh2q85qvfS9a65yMcXYbRlxLnGjpiXOJJcTEy5JO8rjZdkZE/uyi/gqX+ixRXjdIiIK2z65TGjw8RRPLJ6x+i0tOi9sbLOkeCPst+2ud/DtT5zVe+l61J88WUff+KS6JvDTfAQ2vY6BOm/ncXbeINWqze5PnEcRggteMv05uIRM4T78V7aPrcEGudjdUDY1FUCNhBllBB4jtVp5gcrpO/JKSolkkFSzShMr3PIkjBJa2/wA5tz9gLS5+snu9cS1zBaKtZpi2wCRlmyAD7jvtFV/hOIPpp454jaSCRsjDttdpBANt4NrEcRQdrqpe6IrJIqSmMT5IiahwJjc5hI1Z2EgqzcFxNlXTxTxf5c8bXt4wHC+ifSN3Mqs7pP5HS/xDv6ZQUb4dqvOar30vWs+Harzmq99L1rXK2c0GXNDhtLNHW6enJPps0YtZwdBo3+TaCgrbw7U+c1XvpetWHmKxOaXF2tlmmkbqJjovke8XsNtiVYXjgwfil6Ot7kfl3QYlO6KjD9ayMyEui1YDQ5rTt+0EEqrapsMb5JCGxxMc+Rx3Na0FzieYFch4/ldU1VVNOJqiMTSOc2Nsj2hjSeCwAG2wWCvHP/lJ3th7aZhtLWuINvJDHYvPOSxvpBdxLm5BsvDdVa/fFVa9r62W1+LevVhGVVVT1EUwnqHmGRj9B8sha/RNyxwJ3Hdzq0qrN7o5Kg6P+Lae/wBw23sW2dGfLsjsbfOaqSQdr4ZXMqIY5ojpRzRskYeNrgCOfavUqk7nnKPXUclG8/CUjtKK+8wyEm3p0XX5ntVtoON8UxupE8oFRUgCWQACWWwAcdm9fhDjFW9wa2erc47mtlmcT6gCvPi3yiX62T8xW7za10dPitLLM9sUUchL3u2NaNBwufag8NRX10YvJLXRjje+do/Er5p8pqyM3ZV1jDxtnmH/AJXTGLZycJEL9ZUwTsLSDCxrpTIPmaNrbfTsXKs7gXOLRotLiWt36IJ2C6C5c1ediofVR0uIPE7J3COKchrZI3nYxriLBzSbDbtud6vaeZsbXPe5rGMBc9ziGta0C5cSdwC5YzSZLTV2IwyMa4QUszJZprHQbq3B7YwfK4kAW32N1a/dCY06DDo4WEtNZLoyEXF44xpObf0kx810EYy4z3SOe6LCwI4xcd9SN0pH+mNjtjR9IEniCqrFsoaqrJ75qKie5+LJI9zR6m3sOYLWKzMy2QkeJyyTVQLqWmLRqxcCeR1yGuI26IAuQN9x6UFaL96OtkhN4ZJInccb3MPtaV1tW4zh2E6EUj6ai0m3jjazQBaDa40R6Frq3LrBZ2ls1RRStO9sjNMHmLUHszX1L5cIpHyvfLI+Ml0kjnPe46bhcuO0qvO6NrpYX0Wqkli0m1Olq3uZpWMNr2O3eVaWSVfRzU9sOdE6nhcWARBwZGTwy0X+nfnVS90x8eh+jVfzhQVD4dqvOar30vWs+Hanzmq99L1rXK3s32dKjw7D46aennlkjMhc9jYS06b3OFi5wO5wQVj4dqfOar30vWrLzAYlNLirxLLNI0UkpDZJHvAOsi22J37SpN48cO8zqfuU36lK83+XlNi0kraaCWF0DWlzpGxC4cSLDRJ4kE2REQEREBeLGcQFNBJK7dG0kD5ztzW85IHOvaq9zoYptjp2n/iS/iGNP4n2LMQ82Lv+DZmv+u6BTyl7nOcbue4uceMuNyfxXwiLY4uZ1kREWWHswb5TD9fF+dqhue79+1Xqp/7eJTLBvlMP18X52qG57v37Vf8AT/20S11OiyTyV90FXWeR+U1EzDqNr6uiY9lJTNc108LXNIiaC0gu2ELkxFFeOyv2rofPaHpEH6lrM4GVLKPCpamF7HmRgbSvY5rmvfLsY9pGxwAJd6mrkhTrODlHrqTDaNhvHS0UD5bHfNJGLA/Rbb75QQYlbXJ3KOpw6R0lHJqZHs0HP0IpCW3B0RptNtrRu4lqV0vkNmwoRh1OaymjlqXxiSV7y8OvJwwwgG3BDg3mQURlHlnW4ixrKybXsjdpMBjhYWuta4LGg+Xco+urq3Nbhj43tbSRRuexzWyNMl4yQQHjhbxvXLFdSuhlfFILSRPfG8cTmOLXD2goL47nXKPWU8tE88KA62AG22N54bQPQ43/AOYvvuk/kdL/ABDv6ZVPZA5QnDsQgqLnQa/RmAudKJ/Bfs8tgbj0gK3+6PeHUVIQQQZ3EEbiDGSCEHP6mORebmqxaJ8tM+mayKTVuEz5Gu0tEO2BrDs2hQ5dDdzd8gqf4r/1MQQvxE4jylB72bs1N80uberwmskmqXUzmSU7oxqXyOdpF7HC4cwbOCfKrZURzp5R+D8Mmka7RmkGpgtsOskBGkPS0aTvsoOfc7WUXf8Aikz2m8MB1EFt2jGTdw47uLzfiIUOabG/FxgEew71hWjmMyOhxCaeSrjE1PAxrQx2kGukkNwdhG4NP3gg0Ts6uLFpaaslpFi3UUliCLWtq9yhi6z8WeFeZQe2T9SpPPdkhFh1XG6mjEVNUxcFjblrZIyA8C/GCw85QR7NtlF4OxKGYm0Rdq5+IxSbHE+rY77K67Bvu2rh1dUZmso+/sLjDjealtBLc3J0B8G88d26O3jBQcxYt8ol+tk/MV8UFI6eWOKMAyTSMjYCQAXPcGtBJ3bSF94t8ol+tk/MV7sjP3lR/wAZS/1mINzj2bHEqKF000AMMYvI6OSOQsHzi1pvbjNtnlUSp5jG4OboktNwHsZI3nY8Frh6CF2tX0wlifG4AtlY9jgdxDmlpH4riieEsc5rvjMcWuHEQbFB0RmZzid/f4OeOGKeJhdEYGNijlY2wcNWNjXi4OzYRfYLL57orCnS4fDO0E96z8P/AGslGjpfebGOdU1m3xTvXFaSUmzRO1jzus2X4NxPos8nmXW1fRsnifFM1skUrS2RjtzmkWIQcSK7e5zx+Nmvo5HNZJK5ssAOzW2bovYOMgBptxX4lHsu80FVRvdJRtfWUu0jQGlPEPmvYNrvpN5wFXBD43WOlG9h3G7XMcPxBQdBZ9cjZKtnfjZI2Moqd2nG4OLn8LS2EbBvXPJW3qMqq2SIxSVdZJE4WdG+eVzXDiIJ2j0LUIOiO5v/AHdP/GO/pRLSd0x8eh+jVfzhW+7nOJzcNm0g5odVuLSQRpDVRbRxjYVoe6Y+PQ/Rqv5woKRVlZGZopcTo2VTKmKJsheAxzHuI0Hlm8H/AGqtVsqPH6qFgZDU1UUYvZkU0sbBc3NmtNggtPxAT+eQe7k61Oc1ubqTBpJ3STRzCdjGgMa5ujokm5v61zz+1dd57XdIn/UrEzFY5Uz4roT1FTMzveU6Es0sjbgssdFxIvtKDoZERAREQflUziNjnvNmsaXOPEALkqjcVrnVE8krt8jibfNG5reYADmViZy8V1dO2Fp4U54Vt4jaQT7TYeq6rBTphzmc4jdXFqPTnPcREU1IIiINhk/C59XA1ou4zRm3oa4OJ5gCeZXPNhkMji58MD3He58bHONhYXJHoUHzX4VcvqHDd8HF+Be7+Q9qkuJS4iJXd7RYa6HZoOnnqY5DwRfSa2JwG2+47rLXVLqcoszRZ3T/ACe/wLTeb03uoupPAtN5vTe6i6lp9di/I4P0ms7BNdi/I4P0ms7BRWrceBabzem91F1LPgWm83pvdR9S02uxfkcH6TWdgmuxfkcH6TWdgg3HgWm83pvdRdS94CjGuxfkcH6TWdgmuxfkcH6TWdggk68cmEwOJc6CBznG7nOjjJJ4ySNq0muxfkcH6TWdgmuxfkcH6TWdgg3HgWm83pvdRdS/eahie0NfHE9rPiNcxjms2W4II2LQa7F+RwfpNZ2Ca7F+RwfpNZ2CDceBabzem91F1L001JHECImRxgm5EbWsBPGbKPa7F+RwfpNZ2Ca7F+RwfpNZ2CCTr8KqjjlAErI5ANwka19vSLhR/XYvyOD9JrOwTXYvyOD9JrOwQbjwLTeb03uoupemmpI4gREyOME3Ija1gJ4yAo9rsX5HB+k1nYJrsX5HB+k1nYIJOvwqqOOWwljjkA3CRrX29VxsUf12L8jg/SazsE12L8jg/SazsEG48C03m9N7qLqXopaKOK+qjjj0raWrY1mla9r2G3efao/rsX5HB+k1nYJrsX5HB+k1nYINycGp/N6b3UfUsswinaQRBTggggiKMEEbiDZaXXYvyOD9JrOwTXYvyOD9JrOwQSdeF2D05NzBTknaSYoyST5dy02uxfkcH6TWdgmuxfkcH6TWdgg3HgWm83pvdRdS96jGuxfkcH6TWdgmuxfkcH6TWdggk68WIYRBUC1RBTzjimijlH/cCtLrsX5HB+k1nYJrsX5HB+k1nYIPR+xGHXv3hQdHht7LL20WT9JB/k0tJCb3+Chhj28fBAWq12L8jg/SazsE12L8jg/SazsEEnXnqqGKW2tjik0b6OsY1+jffa42bgtBrsX5HB+k1nYJrsX5HB+k1nYINx4FpvN6b3UXUngWm83pvdRdS0+uxfkcH6TWdgmuxfkcH6TWdgg3HgWm83pvdRdS/Wnw2GN2lHFDG7dpMjY02PkuAtFrsX5HB+k1nYL24RJXmT/Fx4eyLRO2mmqJZNLZYWfG0W3+VBukREBCijmXeK970jg02km+DZxi44TuYX28ZCQ13bkW6Jrn0VvlVinfVVJIPiA6EX0G7AefaedahEW1xNyua65qnrIiIstYvuGIvcGtF3PcGtHGSbAfivherDa11PK2VgYXxm7dMFzb2Iva441hKjTWN3RdWC4eKanjibujbYn5zjtc7nJJ517lVPjBq+KD7jv1J4wavig+479Shtl09Oa4amIiNeX4Wsiqnxg1fFB9x36lvcj8paqtqNF+qETGl0hawg8TWg6Wwk/gCsaS22szs3K4op11n8JyiIsLAREQEREBFlEGEWUQYRZRBhFlEGEWUQYRZRBhFlEBERAWFlEGEWVhAREQEREBERAREQEREBVJnAxTX1Za03ZTjVt4i7e8+2w+yrWqQ4sdq9EPLToF19EOtsJt5FXJzcznaZoSTtJIfcnyk7FKlWZnReuURbt06+6EIpt4t5+Wh9j+pPFvPy0Psf1KW6FFw3E/D6QlFNvFvPy0Psf1J4t5+Wh9j+pN0HDcT8PpCUU28W8/LQ+x/Uni3n5aH2P6k3QcNxPw+kJRTbxbz8tD7H9SeLeflofY/qTdBw3E/D6QlW3m/wAK1FIHOFpJ7SO4w3/QPZt+0VH6bNxIHtMksTow4abWh93NvtA9asZrbbtgCjVK0yvA12q5ruRp7MoiKK8EREGUWFlAREQEREBERAREQEREBERAREQEREBERAWFlYQEREBERAREQEREBERBlERAREQEREBERAREQEREBERAREQEREBERAREQEREBERAREQEREBERAREQEREBERAREQEREBERAREQERE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7711402" y="3036446"/>
            <a:ext cx="1067154" cy="373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7952964" y="742950"/>
            <a:ext cx="511196" cy="511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7467600" y="2574116"/>
            <a:ext cx="1481924" cy="195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5718660" y="4217190"/>
            <a:ext cx="1192105" cy="371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4" descr="http://i.imgur.com/yPBPu.png"/>
          <p:cNvPicPr>
            <a:picLocks noGrp="1"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3724582" y="4217190"/>
            <a:ext cx="1624983" cy="3719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KPIT Cummins"/>
          <p:cNvPicPr>
            <a:picLocks noChangeAspect="1" noChangeArrowheads="1"/>
          </p:cNvPicPr>
          <p:nvPr/>
        </p:nvPicPr>
        <p:blipFill>
          <a:blip r:embed="rId33" cstate="email">
            <a:extLst>
              <a:ext uri="{28A0092B-C50C-407E-A947-70E740481C1C}">
                <a14:useLocalDpi xmlns:a14="http://schemas.microsoft.com/office/drawing/2010/main"/>
              </a:ext>
            </a:extLst>
          </a:blip>
          <a:srcRect/>
          <a:stretch>
            <a:fillRect/>
          </a:stretch>
        </p:blipFill>
        <p:spPr bwMode="auto">
          <a:xfrm>
            <a:off x="2284820" y="2457644"/>
            <a:ext cx="974118" cy="4740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nde_Nast_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460588" y="580241"/>
            <a:ext cx="1673225" cy="8366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ASTA"/>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73859" y="4068103"/>
            <a:ext cx="1374215" cy="6751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024px-HTC_logo"/>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217175" y="3052021"/>
            <a:ext cx="1079180" cy="4110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ovartis-logo"/>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426073" y="4184648"/>
            <a:ext cx="1508124" cy="36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69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4" descr="http://upload.wikimedia.org/wikipedia/commons/2/25/Nasa-logo.gif"/>
          <p:cNvSpPr>
            <a:spLocks noChangeAspect="1" noChangeArrowheads="1"/>
          </p:cNvSpPr>
          <p:nvPr/>
        </p:nvSpPr>
        <p:spPr bwMode="auto">
          <a:xfrm>
            <a:off x="-2762793" y="-2218524"/>
            <a:ext cx="217251" cy="1629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https://c.na3.content.force.com/servlet/servlet.FileDownload?file=00P5000000BHJge"/>
          <p:cNvSpPr>
            <a:spLocks noChangeAspect="1" noChangeArrowheads="1"/>
          </p:cNvSpPr>
          <p:nvPr/>
        </p:nvSpPr>
        <p:spPr bwMode="auto">
          <a:xfrm>
            <a:off x="-2576277" y="-2101386"/>
            <a:ext cx="217251" cy="2172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data:image/jpeg;base64,/9j/4AAQSkZJRgABAQAAAQABAAD/2wCEAAkGBxQQEBUUEBQPEBAQEhIVEBAQFBAQEg8VFRUWFhYRFBQYHyggGBomJxMUIjEhJSktLi4uGCAzODMsNygtLisBCgoKDg0OGxAQGDclICUrNywuLSw3KywuLzAsLS4sNzQ4LDg3LCw2LC01LDgtLywvLCsrLDQ3ODQsKywsLCwsLv/AABEIAIUBfAMBIgACEQEDEQH/xAAcAAEAAgMBAQEAAAAAAAAAAAAABgcBBQgEAgP/xABNEAABAwIBBgcKCwYEBwAAAAABAAIDBBEFBgcSEyExIlFTgZTR0wgUFRdBVGFxkZMjMjRScnOCkqGy0hY1dLGztCQzQmJjg4SiwcPw/8QAGgEBAAIDAQAAAAAAAAAAAAAAAAIFAQMGBP/EACoRAQABAgQEBgIDAAAAAAAAAAABAgMEBRESFSExcRMyQVFSsWGhQpHR/9oADAMBAAIRAxEAPwC8EREBERAREQFF8fy0jpJjEY3yOa1pcWloDS7aGm/ltY84Ugr6psMT5H7Gxtc53qAvZUZXVbppXyP+PI4ud6CfIPQNg5lKmNVXmWMqsUxFE85+lheMmPkJfvMTxkx8hL95irZFLbCn4tiff9Qsnxkx8hL95ieMmPkJfvMVbIm2Di2J9/1CyfGTHyEv3mKWYNX98Qsl0HRiQXa1xBNr7Ds49/OqZwPDjVVEcQ3PdwiP9LBtcfYDz2V4xMDWhrRZrQAANwA2AKMxot8tv37+tVyeXR9IiKK1EREBERAREQEREBERAREQEREBERAREQEREBERAREQEREBERAREQEREBERAREQERfL3AAk7ABck+QcaCEZz8V0Y2U7TwpTpyehjTwQfWfyqtlscoMT76qZJdui51owfIwbGj2bfWStctkRpDjcdf8AGvTV6dI7CIik8YiL9qOmdLI2Ngu+Rwa31k2ufQsMxEzOkLAzX4VZj6hw2v8Ag4vog8Ij1mw+yp4vPh1G2CJkTPixtDR6beU+k716FrmXa4WxFm1FAiIsPQIiICIiAiIgIiICIiAiIgIiICIiAiIgIiICIiAiIgIiICIiAiIgIiICIiAiIgKLZw8V1FLoNPwlQSwcYZ/rPsIH2lKVTuXGK981j7G8cPwbOI6J4Tuc35gFmmOavzLEeFYnTrPKEfREW1yIi/SniL3tY34z3Na2+za42H81JP2CrPmxe8Cxq3W7Fy55KZnsi6m+bHCtOV87hwYhoR/TcNp5h+ZeD9gqz5sXvArHycwsUtMyLZpNF5CPK87XH/7yAKMytMuwNzxoquU6RHPn7tmiIoOkEREBERAREQEREBERAREQEREBERAREQEREBERAREQEXzrBxj2hfSAiIgIiICIiAiIgIiICIiDTZXYr3rSPeDZ7hoRfTduI9QueZUsphnJxXW1AhaeBTjhemR1ifYLD2qHrZTDlM1xHi3tsdKeX+iIikrHswb5TD9fF+dqjOebFZ48bqmxzTxsHe9mskka0Xp4ibAGwUmwb5TD9fF+dqhue79+1Xqp/wC3iWup0WSeSvuivh2q85qvfS9a65yMcXYbRlxLnGjpiXOJJcTEy5JO8rjZdkZE/uyi/gqX+ixRXjdIiIK2z65TGjw8RRPLJ6x+i0tOi9sbLOkeCPst+2ud/DtT5zVe+l61J88WUff+KS6JvDTfAQ2vY6BOm/ncXbeINWqze5PnEcRggteMv05uIRM4T78V7aPrcEGudjdUDY1FUCNhBllBB4jtVp5gcrpO/JKSolkkFSzShMr3PIkjBJa2/wA5tz9gLS5+snu9cS1zBaKtZpi2wCRlmyAD7jvtFV/hOIPpp454jaSCRsjDttdpBANt4NrEcRQdrqpe6IrJIqSmMT5IiahwJjc5hI1Z2EgqzcFxNlXTxTxf5c8bXt4wHC+ifSN3Mqs7pP5HS/xDv6ZQUb4dqvOar30vWs+Harzmq99L1rXK2c0GXNDhtLNHW6enJPps0YtZwdBo3+TaCgrbw7U+c1XvpetWHmKxOaXF2tlmmkbqJjovke8XsNtiVYXjgwfil6Ot7kfl3QYlO6KjD9ayMyEui1YDQ5rTt+0EEqrapsMb5JCGxxMc+Rx3Na0FzieYFch4/ldU1VVNOJqiMTSOc2Nsj2hjSeCwAG2wWCvHP/lJ3th7aZhtLWuINvJDHYvPOSxvpBdxLm5BsvDdVa/fFVa9r62W1+LevVhGVVVT1EUwnqHmGRj9B8sha/RNyxwJ3Hdzq0qrN7o5Kg6P+Lae/wBw23sW2dGfLsjsbfOaqSQdr4ZXMqIY5ojpRzRskYeNrgCOfavUqk7nnKPXUclG8/CUjtKK+8wyEm3p0XX5ntVtoON8UxupE8oFRUgCWQACWWwAcdm9fhDjFW9wa2erc47mtlmcT6gCvPi3yiX62T8xW7za10dPitLLM9sUUchL3u2NaNBwufag8NRX10YvJLXRjje+do/Er5p8pqyM3ZV1jDxtnmH/AJXTGLZycJEL9ZUwTsLSDCxrpTIPmaNrbfTsXKs7gXOLRotLiWt36IJ2C6C5c1ediofVR0uIPE7J3COKchrZI3nYxriLBzSbDbtud6vaeZsbXPe5rGMBc9ziGta0C5cSdwC5YzSZLTV2IwyMa4QUszJZprHQbq3B7YwfK4kAW32N1a/dCY06DDo4WEtNZLoyEXF44xpObf0kx810EYy4z3SOe6LCwI4xcd9SN0pH+mNjtjR9IEniCqrFsoaqrJ75qKie5+LJI9zR6m3sOYLWKzMy2QkeJyyTVQLqWmLRqxcCeR1yGuI26IAuQN9x6UFaL96OtkhN4ZJInccb3MPtaV1tW4zh2E6EUj6ai0m3jjazQBaDa40R6Frq3LrBZ2ls1RRStO9sjNMHmLUHszX1L5cIpHyvfLI+Ml0kjnPe46bhcuO0qvO6NrpYX0Wqkli0m1Olq3uZpWMNr2O3eVaWSVfRzU9sOdE6nhcWARBwZGTwy0X+nfnVS90x8eh+jVfzhQVD4dqvOar30vWs+Hanzmq99L1rXK3s32dKjw7D46aennlkjMhc9jYS06b3OFi5wO5wQVj4dqfOar30vWrLzAYlNLirxLLNI0UkpDZJHvAOsi22J37SpN48cO8zqfuU36lK83+XlNi0kraaCWF0DWlzpGxC4cSLDRJ4kE2REQEREBeLGcQFNBJK7dG0kD5ztzW85IHOvaq9zoYptjp2n/iS/iGNP4n2LMQ82Lv+DZmv+u6BTyl7nOcbue4uceMuNyfxXwiLY4uZ1kREWWHswb5TD9fF+dqhue79+1Xqp/7eJTLBvlMP18X52qG57v37Vf8AT/20S11OiyTyV90FXWeR+U1EzDqNr6uiY9lJTNc108LXNIiaC0gu2ELkxFFeOyv2rofPaHpEH6lrM4GVLKPCpamF7HmRgbSvY5rmvfLsY9pGxwAJd6mrkhTrODlHrqTDaNhvHS0UD5bHfNJGLA/Rbb75QQYlbXJ3KOpw6R0lHJqZHs0HP0IpCW3B0RptNtrRu4lqV0vkNmwoRh1OaymjlqXxiSV7y8OvJwwwgG3BDg3mQURlHlnW4ixrKybXsjdpMBjhYWuta4LGg+Xco+urq3Nbhj43tbSRRuexzWyNMl4yQQHjhbxvXLFdSuhlfFILSRPfG8cTmOLXD2goL47nXKPWU8tE88KA62AG22N54bQPQ43/AOYvvuk/kdL/ABDv6ZVPZA5QnDsQgqLnQa/RmAudKJ/Bfs8tgbj0gK3+6PeHUVIQQQZ3EEbiDGSCEHP6mORebmqxaJ8tM+mayKTVuEz5Gu0tEO2BrDs2hQ5dDdzd8gqf4r/1MQQvxE4jylB72bs1N80uberwmskmqXUzmSU7oxqXyOdpF7HC4cwbOCfKrZURzp5R+D8Mmka7RmkGpgtsOskBGkPS0aTvsoOfc7WUXf8Aikz2m8MB1EFt2jGTdw47uLzfiIUOabG/FxgEew71hWjmMyOhxCaeSrjE1PAxrQx2kGukkNwdhG4NP3gg0Ts6uLFpaaslpFi3UUliCLWtq9yhi6z8WeFeZQe2T9SpPPdkhFh1XG6mjEVNUxcFjblrZIyA8C/GCw85QR7NtlF4OxKGYm0Rdq5+IxSbHE+rY77K67Bvu2rh1dUZmso+/sLjDjealtBLc3J0B8G88d26O3jBQcxYt8ol+tk/MV8UFI6eWOKMAyTSMjYCQAXPcGtBJ3bSF94t8ol+tk/MV7sjP3lR/wAZS/1mINzj2bHEqKF000AMMYvI6OSOQsHzi1pvbjNtnlUSp5jG4OboktNwHsZI3nY8Frh6CF2tX0wlifG4AtlY9jgdxDmlpH4riieEsc5rvjMcWuHEQbFB0RmZzid/f4OeOGKeJhdEYGNijlY2wcNWNjXi4OzYRfYLL57orCnS4fDO0E96z8P/AGslGjpfebGOdU1m3xTvXFaSUmzRO1jzus2X4NxPos8nmXW1fRsnifFM1skUrS2RjtzmkWIQcSK7e5zx+Nmvo5HNZJK5ssAOzW2bovYOMgBptxX4lHsu80FVRvdJRtfWUu0jQGlPEPmvYNrvpN5wFXBD43WOlG9h3G7XMcPxBQdBZ9cjZKtnfjZI2Moqd2nG4OLn8LS2EbBvXPJW3qMqq2SIxSVdZJE4WdG+eVzXDiIJ2j0LUIOiO5v/AHdP/GO/pRLSd0x8eh+jVfzhW+7nOJzcNm0g5odVuLSQRpDVRbRxjYVoe6Y+PQ/Rqv5woKRVlZGZopcTo2VTKmKJsheAxzHuI0Hlm8H/AGqtVsqPH6qFgZDU1UUYvZkU0sbBc3NmtNggtPxAT+eQe7k61Oc1ubqTBpJ3STRzCdjGgMa5ujokm5v61zz+1dd57XdIn/UrEzFY5Uz4roT1FTMzveU6Es0sjbgssdFxIvtKDoZERAREQflUziNjnvNmsaXOPEALkqjcVrnVE8krt8jibfNG5reYADmViZy8V1dO2Fp4U54Vt4jaQT7TYeq6rBTphzmc4jdXFqPTnPcREU1IIiINhk/C59XA1ou4zRm3oa4OJ5gCeZXPNhkMji58MD3He58bHONhYXJHoUHzX4VcvqHDd8HF+Be7+Q9qkuJS4iJXd7RYa6HZoOnnqY5DwRfSa2JwG2+47rLXVLqcoszRZ3T/ACe/wLTeb03uoupPAtN5vTe6i6lp9di/I4P0ms7BNdi/I4P0ms7BRWrceBabzem91F1LPgWm83pvdR9S02uxfkcH6TWdgmuxfkcH6TWdgg3HgWm83pvdRdS94CjGuxfkcH6TWdgmuxfkcH6TWdggk68cmEwOJc6CBznG7nOjjJJ4ySNq0muxfkcH6TWdgmuxfkcH6TWdgg3HgWm83pvdRdS/eahie0NfHE9rPiNcxjms2W4II2LQa7F+RwfpNZ2Ca7F+RwfpNZ2CDceBabzem91F1L001JHECImRxgm5EbWsBPGbKPa7F+RwfpNZ2Ca7F+RwfpNZ2CCTr8KqjjlAErI5ANwka19vSLhR/XYvyOD9JrOwTXYvyOD9JrOwQbjwLTeb03uoupemmpI4gREyOME3Ija1gJ4yAo9rsX5HB+k1nYJrsX5HB+k1nYIJOvwqqOOWwljjkA3CRrX29VxsUf12L8jg/SazsE12L8jg/SazsEG48C03m9N7qLqXopaKOK+qjjj0raWrY1mla9r2G3efao/rsX5HB+k1nYJrsX5HB+k1nYINycGp/N6b3UfUsswinaQRBTggggiKMEEbiDZaXXYvyOD9JrOwTXYvyOD9JrOwQSdeF2D05NzBTknaSYoyST5dy02uxfkcH6TWdgmuxfkcH6TWdgg3HgWm83pvdRdS96jGuxfkcH6TWdgmuxfkcH6TWdggk68WIYRBUC1RBTzjimijlH/cCtLrsX5HB+k1nYJrsX5HB+k1nYIPR+xGHXv3hQdHht7LL20WT9JB/k0tJCb3+Chhj28fBAWq12L8jg/SazsE12L8jg/SazsEEnXnqqGKW2tjik0b6OsY1+jffa42bgtBrsX5HB+k1nYJrsX5HB+k1nYINx4FpvN6b3UXUngWm83pvdRdS0+uxfkcH6TWdgmuxfkcH6TWdgg3HgWm83pvdRdS/Wnw2GN2lHFDG7dpMjY02PkuAtFrsX5HB+k1nYL24RJXmT/Fx4eyLRO2mmqJZNLZYWfG0W3+VBukREBCijmXeK970jg02km+DZxi44TuYX28ZCQ13bkW6Jrn0VvlVinfVVJIPiA6EX0G7AefaedahEW1xNyua65qnrIiIstYvuGIvcGtF3PcGtHGSbAfivherDa11PK2VgYXxm7dMFzb2Iva441hKjTWN3RdWC4eKanjibujbYn5zjtc7nJJ517lVPjBq+KD7jv1J4wavig+479Shtl09Oa4amIiNeX4Wsiqnxg1fFB9x36lvcj8paqtqNF+qETGl0hawg8TWg6Wwk/gCsaS22szs3K4op11n8JyiIsLAREQEREBFlEGEWUQYRZRBhFlEGEWUQYRZRBhFlEBERAWFlEGEWVhAREQEREBERAREQEREBVJnAxTX1Za03ZTjVt4i7e8+2w+yrWqQ4sdq9EPLToF19EOtsJt5FXJzcznaZoSTtJIfcnyk7FKlWZnReuURbt06+6EIpt4t5+Wh9j+pPFvPy0Psf1KW6FFw3E/D6QlFNvFvPy0Psf1J4t5+Wh9j+pN0HDcT8PpCUU28W8/LQ+x/Uni3n5aH2P6k3QcNxPw+kJRTbxbz8tD7H9SeLeflofY/qTdBw3E/D6QlW3m/wAK1FIHOFpJ7SO4w3/QPZt+0VH6bNxIHtMksTow4abWh93NvtA9asZrbbtgCjVK0yvA12q5ruRp7MoiKK8EREGUWFlAREQEREBERAREQEREBERAREQEREBERAWFlYQEREBERAREQEREBERBlERAREQEREBERAREQEREBERAREQEREBERAREQEREBERAREQEREBERAREQEREBERAREQEREBERAREQEREH//Z"/>
          <p:cNvSpPr>
            <a:spLocks noChangeAspect="1" noChangeArrowheads="1"/>
          </p:cNvSpPr>
          <p:nvPr/>
        </p:nvSpPr>
        <p:spPr bwMode="auto">
          <a:xfrm>
            <a:off x="-2728677" y="-2253786"/>
            <a:ext cx="217251" cy="2172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9" descr="data:image/jpeg;base64,/9j/4AAQSkZJRgABAQAAAQABAAD/2wCEAAkGBxATEBUSERAUFBEXFhIVFBEVGBcXFRYWFxcWGRgUFhcYHSggGBomHBYYITEhJTUrLi4uFx8zODMtNygwLi0BCgoKDg0OGBAQGisiHxwtLDU3LSwsLCwsLDEuLDctNy8sLiwwLC43KzcrLCw3NywyKyw4LjQ3LC4sKysuKysrK//AABEIAJ8BPgMBIgACEQEDEQH/xAAcAAEAAgIDAQAAAAAAAAAAAAAABgcEBQIDCAH/xABLEAABAwIDAwcGCQkGBwAAAAABAAIDBBEFEiEGBzETQVFhcYGRCBQiMlKyIyQ0QlVicnShFnOCkpOx0dLhFSVUs8HwFzM1oqPD4v/EABcBAQEBAQAAAAAAAAAAAAAAAAADAQL/xAAgEQEBAAICAgIDAAAAAAAAAAAAAQIREjEDIQRBIlGR/9oADAMBAAIRAxEAPwC8UREBERAREQEREBERAREQEREBERAREQEREBERAREQEREBERAREQEREBERAREQEREBERAREQEREBERAREQEREBERAREQEREBERAREQEREBERAREQEREBERAREQEREBERAREQEREBERARddRM1jXPe4NY0FznHQAAXJJ6FUO0G8mrneW0NoYASBKQDI8e0ARZg/FZbI2S1cSLzm7abF80nx2awI5+nuXCDafFi25rpr3PP/AEWY5blv6dZ4XHOY3uzb0ei84HabFv8AHzeP9FxO02LfSE3iP4LOcOFekUXm07TYt9IzeI/guj8r8T+k5f1h/BOcOFemUXnCg24xaN2ZleZLcWSBr2nqIIuO4hW9u/25ZiDXMewRVUYBfFe7XN4cpGTxbfQjiPArZlKy42JiiIunIiIgIiICIiAiIgIiICIiAiIgIiICIiAiIgIiICIiAiIgIiIIFvornR4bkabctLHE77Bu5w78tu9VbSCzQrH36fIYfvMfuSKuYB6IUfIv4kgwCkY6OYka/B/vK0NXE1riBoFIMEqWRxyNkcA52Sw43sTfh2rRVjSX2aCS62UAG5udLDibrn4u54/NL95Y6/jr5t5fMwuPXCf1hFq+Fq2NTRwwfLKuKB1r8gLyzgfWjZ6neV0R1WGPNmYgWu6ZoHxs73tLrLeN/TOUanFAeRfbjZRAutorExfB5BF810cgPJzRuD4n/ZeND2cVEnYFOeLWjrzD/VdY2fbnOW9OzCg0y3ZcAtN2nmNgpNsrWOgxWje02vKI3dbJAWkHxB7gtNhGEvicXPLR6JDWg5ibkEk9HD8VssNH940f3iH3k3+Rr8XphERVRFj11ZHDG6WV7WRsBc97jZrQOclZCqPea6TE8Up8FikLIgOXqnt10tcA9g4A6Xkb0IJbR7zcGlcGsrmZiQ0BzZG3JNh6zQpevK+32zMOG4tFBTSPc21PJeSxc1xedLgAH1Qe9epwg+oiIC6aupZEx0kj2sjaC5z3GzWtHEkngF3KKb1X2was/MkeJAQSHD8QhnZnglZKz2o3Bw8QspUv5NVNaCsk9qSFn6jXn/2K6EBERAREQEREBERAREQEREBERAREQEREEB3xsBpIA4AjzlmhAPzH9KxKTAKN0NvN4w4ttnDRmBI9YdYWZvh+SwfeY/ceuWHn4NvYFPLtSdNHBhuKRsbEyWlMbWtY3MH3IaA3Ww5w0XHDRRjHHy0WVrpWur3xNjbK0uIp6dmgLM3CV5J9LSwBVmZlSW29cXYvUZjo1zGt6g2Nth4knvVPFq5e3GdsjFlwzTMefUk6kk85J1JK1j6T0rNBv2H/AFW8irQRY9i6JW63af8AfQrZXfSGGOWRszjD6WTK5olpnkctTO1Y8A+sAfVkHEEK4o8CoXNa9lPC5jmtex2QatcLg+CqJlO1zHHgb6a3OhtcnpVs7vZC/DIr8WOljHY11x7yh5MftXxZ+7i7vydo/wDCw/qBRjG8NgixCi5OGNnw8XqtA+cFPSFD9qG/H6L8/F7wUZ2st1EXwlXSfVTe72YSbUYm9/rgStb9lsjG6dzQrAwXbjD6uqfSU0/KTMa5xs12QhpAOV9rOsXDgqy2yimwbHRirYnSUc9xLlHAuAD2E8AbgPF+PBBoN93/AF+P7FL7xVv7ebwIMLdTtmikeJuU9JhF2BmS5sePr/gqG3hbSwYhi8dRTh4jtTs9MBrrtdroCdNVMfKWf8LRDoZUHxMf8EF7QShzQ4cHAEdhF1yJXnLe/thUPmjpqeWRkNMyESOjLm3ncy9i5vsgWA6Q5T7eLilWdmWTMJ5SWOm5dzeOR7RnOnC5IB6nFBt9oN6uEUznROqDJILhzYGl9jwtnHo37Cqjx6hiqcNqa2kxaukjiexslLVFzr53DKM2ex434Hgt3uX2Cw6topJ6lvLSco6PJmI5IACxs0+sb3uegLcbwdk6bC9nZ4Kcvdnmhc+SQgvcS9vGwAsA21gP3oI3uf2Jmq6WSduJVVKzlSzk6dxZmIaDncQ619bcOZSTbvHajA6YQQ189TUVGrHVOV7oGN0c9ptqTcAB1+BK2vk+NthBPTPL+5ihe82m892np6V1yy1NE4fVu6R/4OKDEw3bXaakgFbOx81G/L6U7RlsTYEZbOaDzHhqOKvXZLHW1tFDVNbl5RgJZe+Vw0c2/OAQdVot7tZHDgtTmZdrmNia0WABeQ1p7Bx7lpNwGNcthpp+Tc3zdxbymmV/KOc+w5wQDr2hBp96W8SubXtw3CyRKC1r3taHPdI4AiNmYWAAIuevmsV2Q7ysVw+eGnxqjYGyWtPGW5rXALyGktcQSLgWWt3MU4qsarq5/pFhkyE8zpZDY9oY0j9Jd3lH1jA+hjLSXAyyE/VJYLDtsfBBLN5m8GXDpqWKOKNzZjd8khNmsDmggAW5nXufBTWiximlNoqiKQ9DHtcfAFVHtm6nxaswQ8nIIJ+XJjeMr+TbkJByk2BDeIPBRDZrAIjtSKeAFkENTI4AONw2G7rZjrbM23egvTeFtS3DqB9TYOkuGRMPB0juF+oAFx6mlUlge1+1MrX1sJkngZmL7sYYrDUgN0JAHs6hSTyla05KOHmJmkPa0NaPeKs7CaSKgwprMvwcFOXOA4ktYXvPaTmPeg126/bQ4pSOlfGI5o38nI1pJaTYEObfUA34dS6tqN49PQ18dFNDK4yNjIkZlLRncWgEEg8yr7yeseHnNTSiF1pSZ2vBGVgbpld+sLELA30OvtDTDoZSf5rkHoYLFxPEYaeMyzysijFrveQ1ovoBcrzpvW20rnYk80880VPC90MRjc5rHPjy8oTbRxzG3ZZSHfpi0s8cFJHqIoGVlS7gPStGwHru4m31gguyhrYpoxJDIySM8HsIc094WQqf8nCgc2jqJy52WSVrGx39Acm3V4HtEvsT9UK4EBERAREQQHfH8lg+8x+49fMPPwbewJvl+SQfeY/ceuOHu+Db2BTy7Ux6Zapbebh7o64VAHoTtFz0SxgMkb22DXdjldF1H9qcGZPE5sjC+J1i9rbcox7RZs8V/nAaEfOCY5apljuKXbKRrxBWTFWE8Ae/T8Vk1uyFZFd0DfOoeaSEZiOqSP12O6RbvWJS4ZWyOyx0k5d0CJ4/EiwVto6yjO8+DGZeJ4n95KufYqmMNDFE4WfbO8dD5DnLT1hpaFXeyexzmytfUBsk7SC2mBD2Rn26hw004hjbkka6K2KaHK0C5J4lx4uJ1JPaVLyZ79O/H4+Puu0qGbU/L6L8/F7wUzKhm1I+P0X5+L3gpztRbq0G3ssjMLrHRX5QU8pbbj6p1Hct+uE0TXtLXAFrgWuaeBBFiCrpKq3B7JxQ0gryQ6ecOa23COIPtk+0Sy5PYO21J4WPaWva1zToWuAII6weKrCk2fxrCS+PDBFWUJc57KaZ2WWLNxa1xIFv92vdYGPVW1tawwMoY6ON4s+RsjM1jxGfOSB9kXQQXHYYKzaVkNHGxsIniiAjADSIjeR4AHU7XqW88pGT45SjohefF/8ARTrdduxZhpM8z2y1bm5btHoRNPEMvqSed2mmluN8/eJu5hxR0T3zPifGHNBaA4Oa4g2IPQR+JQUrjmGOZs5T1D7mSornyveeJGSRrLn9En9JWVtDjMEmGYXRNnYPOjRtk9MNHm7A0y5jcWBtltz6hTOTYukfhseHTNL4GMY0O9V92cJARwde57ytBHuawhtO+Hk5C59vjDnAysIvbIcuUDXUW150EK2i2UrcBmdiOFyF9GT8NC7XKwnRrx89mujuLb962m2+1EWLbNzTwtLXxyQ8tCdSxwc2+tvSbZ1wf4LeO3cVvmzqIY1MaNwymN8THPyewJCbhvNbo04Lc7P7vKKloJqJud7Jw4TSPIzuu3KLWADbc1uCCPbg6ljcGc5zgAyacvPQAGm57lWOxWIOn2mhqX5rTVE0jcwIu17ZMlr81rAdikeH7qMaifLRx1jWYdM4cs9rvXYPqWuHEaEDQ8CSFKdtd2UrpKSpwt7I56VkUbWSEhrmxG7HXAPpam9+N0DyhKojDooGgl8s7bNAuSGNc42A67LA8nmpYzDKtznBoZO57yeZvJM1PVoVutntmMTqa9tdjPIgwNcympotWAu0dIbk83WTw4WXRBucp2VEjo6yoZRym8tEw5WPFyRG5wPpRi9rEXtz86CPeTbK0muF9SYXddvhFGN/+LNmxURNIIgiax323EvcO4FqmmJbvsVoa2epwSSJsczXAwOs3JexytaRlNjq06WvZVpt9gzKOKKGWZsuJPklmrHA5jHmDeTjL+c+s49Z7EFw7JYJNJUYVOY7U1NhkdpbizppWtaWgcdGi5PWovu/puT2trWu4/G3D9N7HD/tcrD3XYnUS0ELZqN8DY4adscjnNc2ZnJiz2gajQA69IWp2u2GrP7SZimFyxMqcuSWOa+R/o5M3ojX0bAj6oKCs9/WLCXF2x5rsgjjYR0OcS934Fvgrp3nVzYsHrHk2DoHsaeuQZBb9ZRHGd0bpsOcx04fiTpnVL6l18r5Hizo72uGW4dYvbmXGHZPHK11PTYq+BtDTmNzhCSXVBYBla/XXr0A46XQRTydPRxGoY8ZZOQ9UixFntzCxUe3tY9yuNySx2IgdHGxw4Exakn9PMO5XFtDurimrjW01ZPRyv8A+byJsXXFnFhBBYSOPEdSju3e5p87oTh74o2RxNiMchcCSHOcZC4A5nHNrdBXm29M5uF4W9+r5vP53npMkkZv4WUnqY31WA4liTmEPnmgawcctPTujaB2XzX7FYeL7s4avDaOkqJXMlpY2tbLFYi+UNeLOGrSQDzHQLe4bsjTxYZ/ZpLnwcm+NzjYOOe5LtOBubjsCCI7hqpjMFc5zgBHLO556AA11z3KT7taqeagFRO5znTSzzMzcWxPkJjaOgZbWHWq/wAI3P18T3039pWw2RwdNHHma+Vo+aW2s0kaEg9xVyUtOyNjY42hrGNaxjRoGtaLADqACDtREQEREEB3xfJYPvMfuvX2hHwbewLd7eYK6qonxsF5WlssY6Xs1y94uO9RHZ7GI3xhpOV7fRc06EEaEEdKln2rh03Nl9DVx84j9seK+ieP2h4rjbWHVYLBI7OWZX+2wlrvELh+T8btHyTvb7L5XlveLrZieP2h4rkKmP2h4psfKOjZG3LGwNaOYaLKC6BVR+2PFPO4/bHimzTuKh+1I+PUX5+L3gpPJXxAXLx4rRYPF59iTHsF4KY53P5i/XKwdet+5bPdOos9ERXREREBERAREQEREBERAREQRLeNtFJSUzY6fWsqZG09MOh79OUIsdG3v2kKpt9uAx0VHh8DDmdmqXyynV0srhEXyPPEkm/YNFOsWeJ9q6WJ+raelfKwfXfcE26bZfBRLylasGWjiBF2smeRzgOLA33Cgt3YU/3XRfdab/Kat4tRsfAY8PpGHi2np2nujaFt0BERAREQEREBERAREQEREBQnanYBlXIZWzchIeL2M1P2tbHtU2RNCqDumqebEz3x/wD0uB3TVf0kP2Z/mVtIs4x1yqpf+FFb9JN/Zu/mQ7qK36Tb+zd/MraRZxhyqpRuorPpMfs3fzL6N01Vz4l/4z/MrZROMOVVbT7ppL/CYg5zedoZYHtN7qw8EwxlNC2FgaGt4ZW5R2npPWs9FskjLbRERawREQEREBERAREQEREBERBBdtdiaiarixHD6lsFdE3J8ICYpGa+i6wNvWI4HTsuoHLunxetrxUYnUQOYXAyuY4k5G8I425AAObquTqeN7Ig4sYAAALAAADoAXJEQEREBERAREQEREBERAREQEREBERAREQEREBERAREQEREBERAREQEREBERAREQEREBERAREQEREBERAREQEREBERAREQEREBERAREQEREBERAREQEREBERAREQEREBERAREQEREBERAREQEREBERAREQ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2" descr="data:image/jpeg;base64,/9j/4AAQSkZJRgABAQAAAQABAAD/2wCEAAkGBhQSEBQPEBQQFBEUEBYVFxAXEBcVFRoQFhUVFRYYFRgYGyYgGB4kGhQWHy8gIywpLCwuFx4xNTAqNSYrLCkBCQoKDAwNDQwMDSkYFBgpKSkpKSkpKSkpKSkpKSkpKSkpKSkpKSkpKSkpKSkpKSkpKSkpKSkpKSkpKSkpKSkpKf/AABEIAOoA1wMBIgACEQEDEQH/xAAcAAEAAQUBAQAAAAAAAAAAAAAABwMEBQYIAgH/xABJEAABAwIDBgAICQsDAwUAAAABAAIDBBEFEiEGBxMxQVEUIjJCUmFxgSM1YnSRkqGzwRckJTNTcoKxstHTFUNzCKK0FiY0Y/D/xAAVAQEBAAAAAAAAAAAAAAAAAAAAAf/EABQRAQAAAAAAAAAAAAAAAAAAAAD/2gAMAwEAAhEDEQA/AINREQEREBERARX2C4LLVztp6dhfI/kL2AA1JcToABqSVvY3EVvWWkHqzyf40EbIpI/IVWftaT68n+NPyFVn7Wk+vJ/jQRuikf8AIXWftaT68n+NPyF1n7Wk+vJ/jQRwikj8hVZ+1pPryf40/IVWftaT68n+NBG6KSPyFVn7Wk+vJ/jQ7iqz9rSfXk/xoI3RbxXbnMQjF2silH/1zC/uD8pK1PEsImp3ZJ4pIndnsLb+y41HrCCzREQEREBERAREQEREBERAREQEREEl7hG/pGb5k/76Afip3LFBe4AfpGb5i/76BT5kVFtw184auci+ZEFvw154ausicNEW2RMiuOGmRBb5F8LFcFi+FiKtixW1dh0czDHMxkjDzY9oc36D/NZAsXksREO7Z7mBZ0+HXvzNK517/wDE4/0u+noojmhcxxY8FrmkgtIIIcOYIPIrrWsqGRMdLI4MjY0uc8mwDRzJXNe320zK6sfPHG1jLBjTlAe9reT5O7j9gsOiitbREQEREBERAREQEREBERAREQSh/wBPg/SU/wAxf9/TroDIoB/6efjKf5g/7+nXQeVBRyJkVXKvuVUUcqZFWyr7lUFDImRV8qZEFuWLyWK4yL4WKi2LVTeABc2AGpPqV0WKEN8W8rOX4ZRu8QHLPM0+URziaR0HnHqdOQNwwe9TeN4ZIaSmcfBI3auH+7IPO/cHQdefa1ruy3durpePOCKON2vTiPHmNPb0j7uZ0sN32wcmJVGXVtPGQZZuw6Mb8s2Nu2pPLXoSrnp8Oo8xyw00EYAaO3RrR5zifeSbnqoIU3xbINpahlTA1rYZ7gsaAGtmaBcNA5Aix9uZR0tg202vlxGpM0l2xi7Y4r3DGfiTzJ6n1ALX0BERAREQEREBERAREQEREElbhfjGb5k776BdDU9RfQ8/5rnrcJ8YzfMnffQKfWBUZHKllSgl6H6VcgKDxlX0NXqy9AIPGVMqqBq+5UFEsXksVwWqPd6+8puGw8GEtNbK3xBzEbDpxHDvzyjqdeQsQwO+Peb4M12H0bvzlwtLK0/qmHzQejyPqg9yLQ5sfsjNiNS2nhFh5UkpF2xx31c7+QHUq2wfB56+qbBCHSTyvJLiSdSbufI7oBckkrqLYzYuHDKUQRWLj40s5Fi+S2pPZo6DoPXckGF4RT4dRiKPLHBCwufI42vYXfJIepNv5AcgFz5vK2/diM+WPM2kjceHGdC48jI8dz0HQeu981vd3meGSGipXfmkbvGeP96RvX9wHl3Ova2I3Z7vHYjNnkDm0cThxH8i53PhsPcjmeg9ZCDJbrd2vhh8LqmnwVpIYzlxXjT6gPPuRboVHMrMri08wSPeNF1fjGJwYfSmWTLHBCwNaxotyFmMYO5tYD3rlGolzOc7lmcTb2m6CmiIgIiICIiAiIgIiICIiCTNwXxjN8yd99Ap/YFAO4H4xm+Yv++gXQDAqKjAriJ3RUWhVmBQVwF6svLF7QERYPbHa6HDqV1VOeWjIwfGfIeTG/iegBKDHbxtv48LpuIbPqHgiGG/lO6ud1DG6XPsHVcuTzVFfV5jnnqaiT2uc86AAdABpbkAOwVbaXaOfEat1TMS6R5DWsbchrb+LGwdhf3kk8yp+3QbrxQRCrqmg1sjeR14MZ8wfKPnH3DrcMruz3dMwum8bK+rlAM0vbqI2fJH/cdewGgb6t6N8+F0btNW1EzTz7wtI6ekf4e62DfLvS8DYaCjd+dvb8JIDrDG4dOz3A6dgb8yFBOzOzc1fVMpacXe83LjfK1g8p7z0A/sBqQgv9g9iZcTqRDHdsTbOlmtcMjv9rjyA/AErpanpKfD6TI3LDTQRklxOgaObnHq4nUnmSfYF92W2Vhw2kbTQ2DWjNJK6wL328Z7z05ewAAKCd7e8o10vgtM4ijjdzGnFkHnn5I80e/qLBht4m3r8SqLjM2mjJEUXq6vf8o/YNPWdRREBERAREQEREBERAREQEREEm7gPjGb5i/76BdAMXP+4D4xm+Yv++gXQDFRXaq7FQYq7FBWavS8tVOrq2RRulkc1kbGlznuNgGgXJJ7WQW2N43FSQPqahwZFG25d/IAdSToB1JXKe3+3MuKVRmku2Jt2ww30ZH6+7jzJ/ABZTenvIfic+SPM2jiceHGdC53LiPHc9B0B7krZty263jubiVYz4BpvDC4frHg/rHD0ARoPOI7DUM3uV3V8ENxOtZ8KReCFw8hpGkrgfOPQdBrzOm071d5TcMg4cWV1ZK08NnMMbyMjx2HQdT6gVldv9uYsLpTM+zpXXbDDfV8luvZo5k+wcyFytiuKT1tS6eYulnmf0FyXHRrWNHTkA0eoIPNLSz1tSGMD5qieTvdzpHEkkk+8knlqV1Hu62AjwumyCz6iQAzTW5u6Nb8hvTvz62WK3S7shh0PhFQAa2Vvjcjwozrw2nvyzHuLchc4ffPvR8Ga7DqN/5y9tpZWn9VGR5LT6bh9UHuRYMBvp3ocQvwuid8GDlqJmnynDnE0jzR5x6nTkDfQt3+wsmJ1PDbdsDLOmmt5LOw7udYgD38gsfspsvNiFS2lpx4x1c8+SyMeU9/qH2kgDmupdmNl4aCmZS048Vurnm2Z8h8p77dTb3AAdEHM28LY84dWvp9TE74SF55mFxNgT3aQWn2X6rWV0Vv02dE+HeEtHwlK8OvbXgvIa8fTkd/CVzqgIiICIiAiIgIiICIiAiIgk3cD8YzfMX/AH0Cn9hXP+4L4xm+ZO++gU/MKouWKswq2YVWaVBcB9tVzrvi3peGvNDSO/M2O8d4P66Rp5/uA8u517LM7596V8+F0T9PJqJmnn3haR09I/w976Ju13eSYpU2OZlLGQZpvV0Yz5bvsFz2BDLbo92JxCXwmpBFFE7XpxZB5jfkjzj7hqbjoDaTaGDDqR1RNZscbQ1kbbAudazI4x3NtOwBPIKvI+nw+kuckFLTxe5rG9upJPvJPcrl3eNt/JilTxDdtOwkQw38lp5ud0L3WF/cOiDH7X7WTYjVOqpzqdGRg+KyMcmN/E9TcqZdy263gNbiVY34dwvDE4fq2Hz3D0yOQ80HudMFuT3WcUtxSsZ8E03ghcPLcP8AccD5o6DqdeQGaU94e3sWF0pldZ0z7thhvq5/c9Q0XBJ9g5kIMTvX3ltw2DgwkGtlb4jdDw2HTiPH05QeZHYFc20FDPW1LYow+Womk73c57jdznE+8lx9ZKYjXzVtS6aQvlqJpByF3OeSA1rQPcA0eoBdH7qd2jcNh40waa2Vvju58Nh14bT/AFHqRbkBcMpsBsJFhdKIm2dO+zppreU/s3swXNh7TzK2NyquVJyDG47QCemmpzylgkj97mFo+0hceFdoPXGtdbiPtyzut7MxQUEREBERAREQEREBERAREQSXuEP6Rm+ZP++gU+NKgLcN8YTfMn/fQKemuVFy1yjXe7vP8EYaCkd+dPb48gP6qNw5A/tCDp6IN+ZCyG8reI3DoeHEQ6slb8G3mGN5cR4/kOpHYFQFhGE1GIVYhjzSTzPJc9xvzN3ve7oBqSVBdbF7HzYlVCnh0b5UkxF2xx31ce56AdT7yOp8CweCgpWwQhscMTSS9xAvYXfJI7ubXJ/ALG7FbIw4dTCnh1cbOklIs6SS3M9gOQb0HruTEm+Pef4Q52G0bvzdptNKD+teD5DT6AI5+cR2AuGI3s7znYjNwICRRRO8UcuK8acRw7eiDyGvM6Vd0e7I4hL4VUtIoonajlxZB5jT6I84j2DU6Yfdxu/fidTlN2U0ZBmm9XRjO73fYLn1HpeSop8PpLnJDS08fuawcgOpJPvJPcoPm0200GG0jqiazY2ANZE2wLn2syOMe72AAnkFyptZtTNiNU+qqD4ztGsB8VkY8ljPUL+8knqsjvC28lxSp4jrtgZdsMN/JZ6R7vdbU+wcgt33M7suIW4nWM+DBvBC4eW4HSVw9EHyR1OvIahn9zO7HwZrcRrG/nD23hiI/VRuHlOHR7gf4R6ybS4VbFyNmt7EFUqm5VLrw5BjsbrhBTzTnlFC+T6jC4faLLjoldG78toRT4aadp+EqnhgF9eC0h0h/pb/ABlc4oCIiAiIgIiICIiAiIgIiIJI3En9ITfMnffQKVdtdtY8Op+K6zpX3EUN9XP7ns0XBJ93MqFt120MVFUVFTMfFbROAaPKe8yw5WN9ZsfYAT0WD2h2gmr6kzy3L3HKyMXIa2/isYPf7STfqgpzzT19VmOeapnk5DmXHQAdgBp2AHqXRO7rYVmG09jldUyAGWUfSGM+SD9J17AYXdfu+FDH4ROAayRvLnwmHzB8o+cfd7fW9DeMKGLwancPDJG8+fCjPnn5R80e/tcMZvg3m8IOw2jd8KRaeUHyGnnG0jzj5x6DTmdIq2Q2SlxGpbTw6Dm+UjxWR31cf5AdTYKzwnCZqyobBCC+WR3U+9znHoBqSSumditkYsOphBF4zzZ0s1tXyW5+po5AdPaSgymB4PBh9K2CKzIYmlznuIFza75JHdza5Pq7BQBvU3kuxGbgwktooneKOXEeLjiOH05R0BvzJWW3vbzPCHOw+kd+btdaWUH9Y8HyWnqwEfxEdgL6vu82DkxKotq2mjIMsvq6MZ8p32C59RDM7p92xr5fCqkEUcbuR04sg8wfJHnH3DrboptgAAAAAAABYADQADorShpGQxshha1kbGhrWAaBo/8A3PqqxeqKhevDnrwXrwXIirHUZfZ2VaesY2N0r3NbGxpc55Ng1oFyT2sFjaipaxpe9zWsaCXOcQGho5kk6AKCd52881d6OkLhSg+O/UGVwOmnRgIuB15noFFa/vG2xOI1z5xcQtHDhaekQJ1I7uJLj7bdFqyIgIiICIiAiIgIiICIiAiIg+hTRup3dGENr6ph4pF4Yi0+I08nuHpEcuw15nSFwVV8Mf6b/rn+6Dozb3bhmHQX0dUvBEUR+17h6I+06dyOenPmq6i5zzTzSdsz3SOPRWskpdq4knuTdfGPINwSD3Bsg6R3c7AjDoLvGaqkA4klrgDnw2H0R1PU69BbWN7m8nhB2HUjvhCMs8oPkNPONp9I+ceg053tDPhj/Tf9c/3VIuvqefdBm9kdlJsQqW08INub5MpLY4+rnW+gDqbBdNbP7Px0dOymp2ObGwc7eM558p7jbVx/sOQC5Njmc3yS4X7Ej+S9eGv9N/1yg7BsezvoK+EHs76CuP8Aw1/pv+uU8Nf6b/rn+6DreqrWRgulexgHMvcGj/uIWmbQb36GnBEbzUyehFq2/rkPi29l1zw+Uu8ok+03/mvCDadsN4dTiByyERwA3FOwnJ6i883n1nTsAtWREBERAREQEREBERAREQEREBERAREQEREBERAREQEREBERAREQEREBERAREQEREBERARfQpfwTdvhf+k0+I181TDxWgOeJBlEhc8NAAicRo3qgh9FKWO7ooH0j67B6sVUcYJdEcpflaMzrObbxgNcrmgnp0Bi1AREQEREBERBlsE2XqatsrqWF0rYQDIQW+KCHEE3I6Md9CxKmHcL/APHxX/hi+7q1id12wFHXUtTU1rp2iBw8Zjw0CMRl7iRkcTa3RBGiKYqXdlg1YeHh+IycYg5WPLXE+xjmRuPuuo22s2Vmw+pdSz5S4AOa9vkvjN8rm36aEeoghBhkREBERAREQEREBERAREQEREBTPtEwnY+kABJ4kWgF/PnUMKf6faqXDtmKOqgEbpBkZZ4Jblc+W/IjXxQgxG5Oilo4a6vq2vhpOA3V7S3MWZnEtB52ByjuX2Chp2p0HM6D8FNGzG+FuIysw7FKWnfFO8MD2g5RITZmZrieptmaQRdeNmt3EdPtK6n8qCGDwuJrteZa2Nru+V7jr1yDug1HC9y+JzxcUQtjBFw2WQMeR+7zb/FZY2LdniDnzx+DkPp2h0gdIxtmODiHNJdZ4IY7Vt+Syu8XeLVz10zI5pooIpnxxxxyOYLMcW5nZSLuJF9eV7KQd1O2M1bh9bFUuMktPA4CY+W6J8cuVrj5xBY7X1oIfw7YesnpTWwQl8Ak4eZr2lxku1tgy+Ym728h1WwHchinC4vBjva/C47OJ9F7X9V1uu7zF3Uuy9VUxkCSOWcsJ6PIha0+uxdf3LS9222dX/q1O2SoqJGTTCORj5XPa5r7jUONrgm4PSyDRJoHMcWPa5r2uLXNIsQ4GxBHQg6WW7YVuYxKeISiFsYLbhssgY8j93mP4rLfW7NxzbXylzQWx07KotI0MvDia0kfvvDvctH3kbxKqevmZHNNFBDM+OOOORzB4ji0vdlIzOJBOvK4CDcd0GBT0jMWgqo3RSCCI5XdQWVdi0jRw9YuFa7nvibFf+OT/wAWRZjdNtnNW0FZDUuMktPCbTO1e6J7JbB584tc06n0lj9xlUIsMxGVzQ9sZzmM8nBsDnFpuDoQLcjzQRHs/QTTVMUdKHmYyNLMoNw4EeNpyA5k9FJn/UF49bSQsGefwcgtaLuJfIQwADUkkOsPWvE+/wBLGFtHQU0BI8rNcfUYxl/eVcbl71lfV4rWOMs0UbSHEDRz8wJaOQysjLQBoMyDWoNyOJui4vBjabX4Tp2CT6L2B9RIWD/9AVvBqKgwObHSuc2bM9jXMc0NcfEJzHR7TcA3uq+0G8itqah0/hE8QzExxRyuYxjL+KAGkX0tqdSpSwzaqSv2YrpZ9Z44pInyWAL7CNzXG3XK4A+xBC+A7N1FbLwaSJ0r7XIFgA3u5xsGj1lbJjW53EaaEzvia9jW5ncKQPc1o1JLeZA9V1vGCVv+k7MCtgDRU1T78Qi9nOe9jSb88rGEgcrn1m8a4VvEr4KgVAqZ3uzXcx8rnseL6tc0m1j9nSyC0x3ZCpo44ZqmMMZO3NGeIx2ZuVruTSSNHt591kdmd2NdXsEsEIERvaWR4jabc8t9Xe0AhSZvbgZWHBWDxY6mXQciI5RTGw7Wa5bDt/svX1AipsOqIKSljjALBI+N5cNGi7G+Q1obYX53ugg7ajdxW4e3iVMXwV7cZjg9gceQcRq33gXWsLpjYvZSsjgnosUqIaqnlZlb8I+R7c1w4XeActiCNdC3Sy5sqocj3M9Fxb9BI/BBSREQEREBERB9C6ApdkpcR2Yo6WAsa85H5n5g3K18t/JaT5wXP6rMrpALNfIAOgeQPougmfZjdAzDpmYhidVTtbA4SNYCWt4jdWlzn2JsdcoFyQFiod6kR2i8O1FGY/BcxBB4GlpCOY+EAdbnb1qKpZ3O1c5zj3JJ/mqaCY9t9y889U+sw4wyQVDzLlMoblc85nFpPiuYSSQQetrLatgdkGYdR1tO6SOWsMBfOI7kRtMUoiYTbno86258rWJgKi2gqYWlkNRURMPNjJ3sbrz0aQFatrHgkh7wXeUcx19uuvNBLezo/wDZ9Z/zv/rp1oO7r42ovncf9SwIqXZcgc7KfNzHL9HuXhjyDcEgjkQbG6Catodp20G1Znl0hdBFFIbeSx8TPGt8lwaT6gVb7cbmZ6iqfWYc6CWCocZcplDcrnm7i1x8V7SSSCDfW1uph6SZzjdxLj3JJP0lXtFtBUwtLIaioiYebGTvY0353DSAgn7d9sezDqStp3SRyVphzztYSRG0xyiJl7c9JDrbnytYnV9zo/Q2K/8AHJ/40ih9tY8EkPeC7yiHHX2668yvkdS5oIa5wB5gOIB9tuaCkpF3KbWx0da+Goc1sNSwML3eS2RpJZmPRpzObf5Qvoo6X0IJUx/cJVipPgRhkpnuuxzpcrmsOoDgfKt3be9rrb2YBFRbOV9JFIyaSNknhEjPJ8JIjLmA/JbkHfTWx0EGQ7RVLI+CyoqWxWtwmzyBlu2UOsrNtS4AtDnBp5tDjY+0dUEybAzQ4tgr8DkkEdTESYidSW5zIxzR51i5zXAa2IPXTBUm4uqZIXVslNBSR+NJUcYH4IeVlFtDb0rfgquw2xFPX4TPJTh3+qQvOUiZzez47NvYZgHsB7ha0cGxarlbRytxCR2bLkmMxY3W13Z9Ggc7oJG31Yg2BuEVFPbJE90kQ1AyNbTuYO4GUBVNudjBjscOK4ZJE55iDJInODTpcgE8mPbctINgRYg98Lv9qmMNDQNILqeBxd7HCONl+2kRPvCi2hxSaB2aCWWJ3pRyOYfpaQglKg3QQ0lLNVY5KIhktGyKQFwfzuDa0jzyDBcakk9o5q9npGU7Ko5OG91g3N44B1aXC1tR2JVnXYnLM7PPJLK70pJHPP0uJKpvrHlgjLnljTcMLjlBPMgXsEFFERAREQEREBERAREQEREBERAREQEREBERAREQZHAtoJ6OUT0sropALXFrFvZwOjh6it0l38YkY8gdTtP7QQDN7bElv2KOkQXOIYhJPK6aZ75JXm7nuN3E+sq2REBERAREQEREH//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Title 1"/>
          <p:cNvSpPr txBox="1">
            <a:spLocks/>
          </p:cNvSpPr>
          <p:nvPr/>
        </p:nvSpPr>
        <p:spPr>
          <a:xfrm>
            <a:off x="152400" y="194980"/>
            <a:ext cx="8487278" cy="47625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accent6">
                    <a:lumMod val="75000"/>
                  </a:schemeClr>
                </a:solidFill>
                <a:cs typeface="Arial" panose="020B0604020202020204" pitchFamily="34" charset="0"/>
              </a:rPr>
              <a:t>Used by Government Agencies &amp; Educational Institutions Worldwide</a:t>
            </a:r>
            <a:endParaRPr lang="en-US" sz="2000" b="1" dirty="0">
              <a:solidFill>
                <a:schemeClr val="accent6">
                  <a:lumMod val="75000"/>
                </a:schemeClr>
              </a:solidFill>
              <a:cs typeface="Arial" panose="020B0604020202020204" pitchFamily="34" charset="0"/>
            </a:endParaRPr>
          </a:p>
        </p:txBody>
      </p:sp>
      <p:pic>
        <p:nvPicPr>
          <p:cNvPr id="41" name="Picture 40" descr="Douglas%20Count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0708" y="3614738"/>
            <a:ext cx="714153" cy="699000"/>
          </a:xfrm>
          <a:prstGeom prst="rect">
            <a:avLst/>
          </a:prstGeom>
        </p:spPr>
      </p:pic>
      <p:pic>
        <p:nvPicPr>
          <p:cNvPr id="42" name="Picture 41" descr="DTRA-Logo.gi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76528" y="894441"/>
            <a:ext cx="713935" cy="712506"/>
          </a:xfrm>
          <a:prstGeom prst="rect">
            <a:avLst/>
          </a:prstGeom>
        </p:spPr>
      </p:pic>
      <p:pic>
        <p:nvPicPr>
          <p:cNvPr id="44" name="Picture 43" descr="esa_logo_dark_blu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76310" y="1996529"/>
            <a:ext cx="714153" cy="257617"/>
          </a:xfrm>
          <a:prstGeom prst="rect">
            <a:avLst/>
          </a:prstGeom>
        </p:spPr>
      </p:pic>
      <p:pic>
        <p:nvPicPr>
          <p:cNvPr id="46" name="Picture 45" descr="Seal_of_the_National_Archives_and_Records_Administration_(color_with_white_backgroun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45870" y="874124"/>
            <a:ext cx="714592" cy="724578"/>
          </a:xfrm>
          <a:prstGeom prst="rect">
            <a:avLst/>
          </a:prstGeom>
        </p:spPr>
      </p:pic>
      <p:pic>
        <p:nvPicPr>
          <p:cNvPr id="47" name="Picture 46" descr="department_of_education.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066304" y="859647"/>
            <a:ext cx="712507" cy="712507"/>
          </a:xfrm>
          <a:prstGeom prst="rect">
            <a:avLst/>
          </a:prstGeom>
        </p:spPr>
      </p:pic>
      <p:pic>
        <p:nvPicPr>
          <p:cNvPr id="48" name="Picture 47" descr="OxfordCrest.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21683" y="2643628"/>
            <a:ext cx="705513" cy="844565"/>
          </a:xfrm>
          <a:prstGeom prst="rect">
            <a:avLst/>
          </a:prstGeom>
        </p:spPr>
      </p:pic>
      <p:pic>
        <p:nvPicPr>
          <p:cNvPr id="49" name="Picture 48" descr="USDA_logo.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28097" y="1887763"/>
            <a:ext cx="665042" cy="458464"/>
          </a:xfrm>
          <a:prstGeom prst="rect">
            <a:avLst/>
          </a:prstGeom>
        </p:spPr>
      </p:pic>
      <p:pic>
        <p:nvPicPr>
          <p:cNvPr id="50" name="Picture 49" descr="USDA.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296734" y="888170"/>
            <a:ext cx="714311" cy="725356"/>
          </a:xfrm>
          <a:prstGeom prst="rect">
            <a:avLst/>
          </a:prstGeom>
        </p:spPr>
      </p:pic>
      <p:pic>
        <p:nvPicPr>
          <p:cNvPr id="51" name="Picture 50" descr="circle_recovery_logo.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2588" y="1760742"/>
            <a:ext cx="712507" cy="712507"/>
          </a:xfrm>
          <a:prstGeom prst="rect">
            <a:avLst/>
          </a:prstGeom>
        </p:spPr>
      </p:pic>
      <p:pic>
        <p:nvPicPr>
          <p:cNvPr id="52" name="Picture 51" descr="Seal_of_Washington.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98765" y="3585671"/>
            <a:ext cx="714153" cy="709423"/>
          </a:xfrm>
          <a:prstGeom prst="rect">
            <a:avLst/>
          </a:prstGeom>
        </p:spPr>
      </p:pic>
      <p:pic>
        <p:nvPicPr>
          <p:cNvPr id="53" name="Picture 52" descr="Harvard%20U%20Shield_opt.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695081" y="2689434"/>
            <a:ext cx="740180" cy="734816"/>
          </a:xfrm>
          <a:prstGeom prst="rect">
            <a:avLst/>
          </a:prstGeom>
        </p:spPr>
      </p:pic>
      <p:pic>
        <p:nvPicPr>
          <p:cNvPr id="55" name="Picture 54" descr="NIHlogo.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064658" y="1753550"/>
            <a:ext cx="714153" cy="706519"/>
          </a:xfrm>
          <a:prstGeom prst="rect">
            <a:avLst/>
          </a:prstGeom>
        </p:spPr>
      </p:pic>
      <p:pic>
        <p:nvPicPr>
          <p:cNvPr id="56" name="Picture 55" descr="US-DeptOfTheTreasury-Seal.svg_.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912604" y="859765"/>
            <a:ext cx="714592" cy="714590"/>
          </a:xfrm>
          <a:prstGeom prst="rect">
            <a:avLst/>
          </a:prstGeom>
        </p:spPr>
      </p:pic>
      <p:pic>
        <p:nvPicPr>
          <p:cNvPr id="60" name="Picture 59" descr="melbourne-city-logo.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805983" y="3751904"/>
            <a:ext cx="1230223" cy="410284"/>
          </a:xfrm>
          <a:prstGeom prst="rect">
            <a:avLst/>
          </a:prstGeom>
        </p:spPr>
      </p:pic>
      <p:pic>
        <p:nvPicPr>
          <p:cNvPr id="61" name="Picture 60" descr="cdc-logo.jpe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695079" y="1863325"/>
            <a:ext cx="714153" cy="524026"/>
          </a:xfrm>
          <a:prstGeom prst="rect">
            <a:avLst/>
          </a:prstGeom>
        </p:spPr>
      </p:pic>
      <p:pic>
        <p:nvPicPr>
          <p:cNvPr id="62" name="Picture 61" descr="New_DOE_Logo_Emblem_Only.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698230" y="875183"/>
            <a:ext cx="716492" cy="712505"/>
          </a:xfrm>
          <a:prstGeom prst="rect">
            <a:avLst/>
          </a:prstGeom>
        </p:spPr>
      </p:pic>
      <p:pic>
        <p:nvPicPr>
          <p:cNvPr id="63" name="Picture 62" descr="Multco-logo.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672163" y="3603406"/>
            <a:ext cx="714153" cy="714153"/>
          </a:xfrm>
          <a:prstGeom prst="rect">
            <a:avLst/>
          </a:prstGeom>
        </p:spPr>
      </p:pic>
      <p:pic>
        <p:nvPicPr>
          <p:cNvPr id="64" name="Picture 63" descr="MIT.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55574" y="2929361"/>
            <a:ext cx="1255665" cy="289385"/>
          </a:xfrm>
          <a:prstGeom prst="rect">
            <a:avLst/>
          </a:prstGeom>
        </p:spPr>
      </p:pic>
      <p:pic>
        <p:nvPicPr>
          <p:cNvPr id="65" name="Picture 2" descr="https://encrypted-tbn0.gstatic.com/images?q=tbn:ANd9GcRLF87MKjxPapZQaRDedf_749dyJ8GDFo0ALBHGdRJw2n43ToLRNw"/>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38400" y="846417"/>
            <a:ext cx="762310" cy="71772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https://encrypted-tbn2.gstatic.com/images?q=tbn:ANd9GcTAIy3w_T9HlSYTnjqOWUqklibviPmM73ayKtuc9L-4Dugy8UUma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5045591" y="1788991"/>
            <a:ext cx="1216596" cy="65600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https://encrypted-tbn0.gstatic.com/images?q=tbn:ANd9GcRmwRC8e0tgZPQisKnAhHuGDx_pqrCODbEqBvB5NYcA956tV8AsDA"/>
          <p:cNvPicPr>
            <a:picLocks noChangeAspect="1" noChangeArrowheads="1"/>
          </p:cNvPicPr>
          <p:nvPr/>
        </p:nvPicPr>
        <p:blipFill rotWithShape="1">
          <a:blip r:embed="rId23" cstate="email">
            <a:extLst>
              <a:ext uri="{28A0092B-C50C-407E-A947-70E740481C1C}">
                <a14:useLocalDpi xmlns:a14="http://schemas.microsoft.com/office/drawing/2010/main"/>
              </a:ext>
            </a:extLst>
          </a:blip>
          <a:srcRect/>
          <a:stretch/>
        </p:blipFill>
        <p:spPr bwMode="auto">
          <a:xfrm>
            <a:off x="5036206" y="3651404"/>
            <a:ext cx="1191605" cy="66287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https://encrypted-tbn1.gstatic.com/images?q=tbn:ANd9GcTjsmc5qsFqY0NUsqUuedSNbeu7rrlwGJadYInvUUyXUWoV1_9NEQ"/>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999717" y="2634125"/>
            <a:ext cx="844036" cy="8402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2" descr="https://encrypted-tbn0.gstatic.com/images?q=tbn:ANd9GcTsUYM82mmmNoQfYzNLzdbDvhjy9F51RkWZ6IvNMRltB_C58IS2"/>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5190637" y="2647713"/>
            <a:ext cx="926506" cy="84013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4" descr="https://encrypted-tbn2.gstatic.com/images?q=tbn:ANd9GcQOOXh6ksSL94BDntHIqYhcj1fYKC4E_yTT0GoLcGTOd6qfc2CT"/>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6229652" y="2892540"/>
            <a:ext cx="1154294" cy="29906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6" descr="https://encrypted-tbn0.gstatic.com/images?q=tbn:ANd9GcT8ki78jRB-5wnEaAYVOoK5r0qUH_YaYcm72T1D3L1AmdyogP6n"/>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7700599" y="2619355"/>
            <a:ext cx="848899" cy="84889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0" descr="https://encrypted-tbn0.gstatic.com/images?q=tbn:ANd9GcTDD8cJqR_xNaVTU1otESAM4EDoxPI_Pi9fgMPi4_UYF2Vm051p"/>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6282976" y="3867231"/>
            <a:ext cx="1101037" cy="23121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29" cstate="email">
            <a:extLst>
              <a:ext uri="{28A0092B-C50C-407E-A947-70E740481C1C}">
                <a14:useLocalDpi xmlns:a14="http://schemas.microsoft.com/office/drawing/2010/main"/>
              </a:ext>
            </a:extLst>
          </a:blip>
          <a:srcRect/>
          <a:stretch>
            <a:fillRect/>
          </a:stretch>
        </p:blipFill>
        <p:spPr bwMode="auto">
          <a:xfrm>
            <a:off x="7591648" y="3811838"/>
            <a:ext cx="10668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2" descr="pbs_logo.jpg"/>
          <p:cNvPicPr>
            <a:picLocks noChangeAspect="1"/>
          </p:cNvPicPr>
          <p:nvPr/>
        </p:nvPicPr>
        <p:blipFill>
          <a:blip r:embed="rId30" cstate="email">
            <a:extLst>
              <a:ext uri="{28A0092B-C50C-407E-A947-70E740481C1C}">
                <a14:useLocalDpi xmlns:a14="http://schemas.microsoft.com/office/drawing/2010/main"/>
              </a:ext>
            </a:extLst>
          </a:blip>
          <a:srcRect/>
          <a:stretch>
            <a:fillRect/>
          </a:stretch>
        </p:blipFill>
        <p:spPr bwMode="auto">
          <a:xfrm>
            <a:off x="7857355" y="1790954"/>
            <a:ext cx="491621" cy="654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19033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encrypted-tbn3.gstatic.com/images?q=tbn:ANd9GcSIMEeHMLUsBlPOWsMuEY_asZgAg4gJIRIcrDh7uZnyPyurwyyMBQ"/>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2826" y="2428348"/>
            <a:ext cx="1865436" cy="53425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145994" y="4110157"/>
            <a:ext cx="8852009" cy="595193"/>
          </a:xfrm>
          <a:prstGeom prst="rect">
            <a:avLst/>
          </a:prstGeom>
          <a:solidFill>
            <a:schemeClr val="bg1"/>
          </a:solidFill>
        </p:spPr>
        <p:txBody>
          <a:bodyPr>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700" dirty="0" smtClean="0">
                <a:solidFill>
                  <a:schemeClr val="accent5">
                    <a:lumMod val="50000"/>
                  </a:schemeClr>
                </a:solidFill>
                <a:latin typeface="+mn-lt"/>
              </a:rPr>
              <a:t>Gartner “Magic Quadrant for Cloud Infrastructure as a Service,” Lydia Leong, Douglas Toombs, Bob Gill, </a:t>
            </a:r>
            <a:r>
              <a:rPr lang="en-US" sz="700" dirty="0" err="1" smtClean="0">
                <a:solidFill>
                  <a:schemeClr val="accent5">
                    <a:lumMod val="50000"/>
                  </a:schemeClr>
                </a:solidFill>
                <a:latin typeface="+mn-lt"/>
              </a:rPr>
              <a:t>Gregor</a:t>
            </a:r>
            <a:r>
              <a:rPr lang="en-US" sz="700" dirty="0" smtClean="0">
                <a:solidFill>
                  <a:schemeClr val="accent5">
                    <a:lumMod val="50000"/>
                  </a:schemeClr>
                </a:solidFill>
                <a:latin typeface="+mn-lt"/>
              </a:rPr>
              <a:t> Petri, Tiny Haynes, May 28, 2014. This Magic Quadrant graphic was published by Gartner, Inc. as part of a larger research note and should be evaluated in the context of the entire report.. The Gartner report is available upon request from </a:t>
            </a:r>
            <a:r>
              <a:rPr lang="en-US" sz="700" dirty="0" smtClean="0">
                <a:solidFill>
                  <a:schemeClr val="accent5">
                    <a:lumMod val="50000"/>
                  </a:schemeClr>
                </a:solidFill>
                <a:latin typeface="+mn-lt"/>
                <a:hlinkClick r:id="rId4"/>
              </a:rPr>
              <a:t>Steven Armstrong</a:t>
            </a:r>
            <a:r>
              <a:rPr lang="en-US" sz="700" dirty="0" smtClean="0">
                <a:solidFill>
                  <a:schemeClr val="accent5">
                    <a:lumMod val="50000"/>
                  </a:schemeClr>
                </a:solidFill>
                <a:latin typeface="+mn-lt"/>
              </a:rPr>
              <a:t> (</a:t>
            </a:r>
            <a:r>
              <a:rPr lang="en-US" sz="700" dirty="0" smtClean="0">
                <a:solidFill>
                  <a:schemeClr val="accent5">
                    <a:lumMod val="50000"/>
                  </a:schemeClr>
                </a:solidFill>
                <a:latin typeface="+mn-lt"/>
                <a:hlinkClick r:id="rId5"/>
              </a:rPr>
              <a:t>asteven@amazon.com</a:t>
            </a:r>
            <a:r>
              <a:rPr lang="en-US" sz="700" dirty="0" smtClean="0">
                <a:solidFill>
                  <a:schemeClr val="accent5">
                    <a:lumMod val="50000"/>
                  </a:schemeClr>
                </a:solidFill>
                <a:latin typeface="+mn-lt"/>
              </a:rPr>
              <a:t>). Gartner does not endorse any vendor, product or service depicted in its research publications, and does not advise technology users to select only those vendors with the highest ratings.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700" dirty="0">
              <a:solidFill>
                <a:schemeClr val="accent5">
                  <a:lumMod val="50000"/>
                </a:schemeClr>
              </a:solidFill>
              <a:latin typeface="+mn-lt"/>
            </a:endParaRPr>
          </a:p>
        </p:txBody>
      </p:sp>
      <p:sp>
        <p:nvSpPr>
          <p:cNvPr id="3" name="Rectangle 2"/>
          <p:cNvSpPr/>
          <p:nvPr/>
        </p:nvSpPr>
        <p:spPr>
          <a:xfrm>
            <a:off x="364733" y="420578"/>
            <a:ext cx="4800600" cy="1754326"/>
          </a:xfrm>
          <a:prstGeom prst="rect">
            <a:avLst/>
          </a:prstGeom>
        </p:spPr>
        <p:txBody>
          <a:bodyPr wrap="square">
            <a:spAutoFit/>
          </a:bodyPr>
          <a:lstStyle/>
          <a:p>
            <a:r>
              <a:rPr lang="en-US" sz="2000" dirty="0">
                <a:solidFill>
                  <a:schemeClr val="accent5">
                    <a:lumMod val="50000"/>
                  </a:schemeClr>
                </a:solidFill>
                <a:cs typeface="Arial"/>
              </a:rPr>
              <a:t>“AWS is the overwhelming market share leader, with</a:t>
            </a:r>
            <a:r>
              <a:rPr lang="en-US" sz="2000" dirty="0">
                <a:solidFill>
                  <a:srgbClr val="595A5D"/>
                </a:solidFill>
                <a:cs typeface="Arial"/>
              </a:rPr>
              <a:t> </a:t>
            </a:r>
            <a:r>
              <a:rPr lang="en-US" sz="2400" b="1" dirty="0">
                <a:solidFill>
                  <a:schemeClr val="accent6">
                    <a:lumMod val="75000"/>
                  </a:schemeClr>
                </a:solidFill>
                <a:cs typeface="Arial"/>
              </a:rPr>
              <a:t>more than five times the compute capacity </a:t>
            </a:r>
            <a:r>
              <a:rPr lang="en-US" sz="2000" dirty="0">
                <a:solidFill>
                  <a:schemeClr val="accent5">
                    <a:lumMod val="50000"/>
                  </a:schemeClr>
                </a:solidFill>
                <a:cs typeface="Arial"/>
              </a:rPr>
              <a:t>in use than the aggregate total of the other fourteen providers.”</a:t>
            </a:r>
          </a:p>
        </p:txBody>
      </p:sp>
      <p:pic>
        <p:nvPicPr>
          <p:cNvPr id="5" name="Picture 4"/>
          <p:cNvPicPr>
            <a:picLocks noChangeAspect="1"/>
          </p:cNvPicPr>
          <p:nvPr/>
        </p:nvPicPr>
        <p:blipFill>
          <a:blip r:embed="rId6"/>
          <a:stretch>
            <a:fillRect/>
          </a:stretch>
        </p:blipFill>
        <p:spPr>
          <a:xfrm>
            <a:off x="5257800" y="555569"/>
            <a:ext cx="3209544" cy="3238669"/>
          </a:xfrm>
          <a:prstGeom prst="rect">
            <a:avLst/>
          </a:prstGeom>
        </p:spPr>
      </p:pic>
      <p:sp>
        <p:nvSpPr>
          <p:cNvPr id="6" name="TextBox 5"/>
          <p:cNvSpPr txBox="1"/>
          <p:nvPr/>
        </p:nvSpPr>
        <p:spPr>
          <a:xfrm>
            <a:off x="5129047" y="3844475"/>
            <a:ext cx="906017" cy="169277"/>
          </a:xfrm>
          <a:prstGeom prst="rect">
            <a:avLst/>
          </a:prstGeom>
          <a:noFill/>
        </p:spPr>
        <p:txBody>
          <a:bodyPr wrap="none" rtlCol="0">
            <a:spAutoFit/>
          </a:bodyPr>
          <a:lstStyle/>
          <a:p>
            <a:r>
              <a:rPr lang="en-US" sz="500" dirty="0" smtClean="0"/>
              <a:t>Source: Gartner (May 2014)</a:t>
            </a:r>
            <a:endParaRPr lang="en-US" sz="500" dirty="0"/>
          </a:p>
        </p:txBody>
      </p:sp>
    </p:spTree>
    <p:extLst>
      <p:ext uri="{BB962C8B-B14F-4D97-AF65-F5344CB8AC3E}">
        <p14:creationId xmlns:p14="http://schemas.microsoft.com/office/powerpoint/2010/main" val="620425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54682</TotalTime>
  <Words>3153</Words>
  <Application>Microsoft Macintosh PowerPoint</Application>
  <PresentationFormat>On-screen Show (16:9)</PresentationFormat>
  <Paragraphs>568</Paragraphs>
  <Slides>47</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49" baseType="lpstr">
      <vt:lpstr>Office Theme</vt:lpstr>
      <vt:lpstr>Chart</vt:lpstr>
      <vt:lpstr>Amazon Web Services 101</vt:lpstr>
      <vt:lpstr>PowerPoint Presentation</vt:lpstr>
      <vt:lpstr>PowerPoint Presentation</vt:lpstr>
      <vt:lpstr>PowerPoint Presentation</vt:lpstr>
      <vt:lpstr>PowerPoint Presentation</vt:lpstr>
      <vt:lpstr>AWS Global Infrastructure</vt:lpstr>
      <vt:lpstr>PowerPoint Presentation</vt:lpstr>
      <vt:lpstr>PowerPoint Presentation</vt:lpstr>
      <vt:lpstr>PowerPoint Presentation</vt:lpstr>
      <vt:lpstr>PowerPoint Presentation</vt:lpstr>
      <vt:lpstr>Lower Costs with AWS Up-Front and Increase Savings as Your Usage Grows</vt:lpstr>
      <vt:lpstr>PowerPoint Presentation</vt:lpstr>
      <vt:lpstr>Architected for Enterprise Security Requirements</vt:lpstr>
      <vt:lpstr>PowerPoint Presentation</vt:lpstr>
      <vt:lpstr>Enterprises Can’t Afford to be Slow</vt:lpstr>
      <vt:lpstr>A Culture of Innovation: Experiment Often and Fail Without Risk</vt:lpstr>
      <vt:lpstr>Many Enterprises Worry That These are the Only Two Choices</vt:lpstr>
      <vt:lpstr>The Good News is that Cloud isn’t an ‘All or Nothing’ Choice</vt:lpstr>
      <vt:lpstr>Integrating AWS with Your Existing On-Premises Infrastructure</vt:lpstr>
      <vt:lpstr>Tools to Help Customers Manage Resources Across Environments </vt:lpstr>
      <vt:lpstr>PowerPoint Presentation</vt:lpstr>
      <vt:lpstr>Enterprises Use Cases on AWS</vt:lpstr>
      <vt:lpstr>...Including Entire Data Center Migrations</vt:lpstr>
      <vt:lpstr>Enterprise Applications</vt:lpstr>
      <vt:lpstr>Development and Test Environments</vt:lpstr>
      <vt:lpstr>PowerPoint Presentation</vt:lpstr>
      <vt:lpstr>Big Data</vt:lpstr>
      <vt:lpstr>High Performance Computing (HPC)</vt:lpstr>
      <vt:lpstr>PowerPoint Presentation</vt:lpstr>
      <vt:lpstr>Disaster Recovery</vt:lpstr>
      <vt:lpstr>PowerPoint Presentation</vt:lpstr>
      <vt:lpstr>    Amazon WorkSpaces</vt:lpstr>
      <vt:lpstr>Today’s “Cloud Native” Applications</vt:lpstr>
      <vt:lpstr>PowerPoint Presentation</vt:lpstr>
      <vt:lpstr>Overcome the Challenge of Multiple Devices </vt:lpstr>
      <vt:lpstr>Fast, Reliable, User Engagement Metrics </vt:lpstr>
      <vt:lpstr>Document Sharing and Collaboration – The Next Enterprise IT Problem AWS is Solving  </vt:lpstr>
      <vt:lpstr>PowerPoint Presentation</vt:lpstr>
      <vt:lpstr>Strategy 1: Cloud for Development &amp; Test Environments</vt:lpstr>
      <vt:lpstr>Strategy 2: Build New Apps in the Cloud</vt:lpstr>
      <vt:lpstr>Strategy 3: Use Cloud to Make On-Premises Apps Better</vt:lpstr>
      <vt:lpstr>Strategy 3: Use Cloud to Make On-Premises Apps Better</vt:lpstr>
      <vt:lpstr>Strategy 4: Cloud Apps that Integrate with On-Premises Apps</vt:lpstr>
      <vt:lpstr>Strategy 5: Migrate Existing Apps to the Cloud</vt:lpstr>
      <vt:lpstr>Strategy 6: All In</vt:lpstr>
      <vt:lpstr>Spotlight Customer: DowJones News Intl</vt:lpstr>
      <vt:lpstr>Engage with us if…</vt:lpstr>
    </vt:vector>
  </TitlesOfParts>
  <Company>Amazon.com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Mattal, Michael</cp:lastModifiedBy>
  <cp:revision>734</cp:revision>
  <dcterms:created xsi:type="dcterms:W3CDTF">2012-12-27T19:47:40Z</dcterms:created>
  <dcterms:modified xsi:type="dcterms:W3CDTF">2014-10-09T22:43:02Z</dcterms:modified>
</cp:coreProperties>
</file>